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451" r:id="rId2"/>
    <p:sldId id="500" r:id="rId3"/>
    <p:sldId id="501" r:id="rId4"/>
    <p:sldId id="502" r:id="rId5"/>
    <p:sldId id="503" r:id="rId6"/>
    <p:sldId id="505" r:id="rId7"/>
    <p:sldId id="506" r:id="rId8"/>
    <p:sldId id="507" r:id="rId9"/>
    <p:sldId id="508" r:id="rId10"/>
    <p:sldId id="509" r:id="rId11"/>
    <p:sldId id="510" r:id="rId12"/>
    <p:sldId id="511" r:id="rId13"/>
    <p:sldId id="518" r:id="rId14"/>
    <p:sldId id="516" r:id="rId15"/>
    <p:sldId id="513" r:id="rId16"/>
    <p:sldId id="514" r:id="rId17"/>
    <p:sldId id="515" r:id="rId18"/>
    <p:sldId id="409" r:id="rId19"/>
    <p:sldId id="411" r:id="rId20"/>
    <p:sldId id="412" r:id="rId21"/>
    <p:sldId id="413" r:id="rId22"/>
    <p:sldId id="473" r:id="rId23"/>
    <p:sldId id="450" r:id="rId24"/>
    <p:sldId id="410" r:id="rId25"/>
    <p:sldId id="358" r:id="rId26"/>
    <p:sldId id="359" r:id="rId27"/>
    <p:sldId id="452" r:id="rId28"/>
    <p:sldId id="360" r:id="rId29"/>
    <p:sldId id="470" r:id="rId30"/>
    <p:sldId id="453" r:id="rId31"/>
    <p:sldId id="487" r:id="rId32"/>
    <p:sldId id="493" r:id="rId33"/>
    <p:sldId id="402" r:id="rId34"/>
    <p:sldId id="471" r:id="rId35"/>
    <p:sldId id="486" r:id="rId36"/>
    <p:sldId id="434" r:id="rId37"/>
    <p:sldId id="436" r:id="rId38"/>
    <p:sldId id="488" r:id="rId39"/>
    <p:sldId id="335" r:id="rId40"/>
    <p:sldId id="455" r:id="rId41"/>
    <p:sldId id="456" r:id="rId42"/>
    <p:sldId id="457" r:id="rId43"/>
    <p:sldId id="403" r:id="rId44"/>
    <p:sldId id="438" r:id="rId45"/>
    <p:sldId id="440" r:id="rId46"/>
    <p:sldId id="441" r:id="rId47"/>
    <p:sldId id="458" r:id="rId48"/>
    <p:sldId id="406" r:id="rId49"/>
    <p:sldId id="459" r:id="rId50"/>
    <p:sldId id="460" r:id="rId51"/>
    <p:sldId id="407" r:id="rId52"/>
    <p:sldId id="364" r:id="rId53"/>
    <p:sldId id="365" r:id="rId54"/>
    <p:sldId id="461" r:id="rId55"/>
    <p:sldId id="399" r:id="rId56"/>
    <p:sldId id="476" r:id="rId57"/>
    <p:sldId id="472" r:id="rId58"/>
    <p:sldId id="462" r:id="rId59"/>
    <p:sldId id="372" r:id="rId60"/>
    <p:sldId id="404" r:id="rId61"/>
    <p:sldId id="491" r:id="rId62"/>
    <p:sldId id="492" r:id="rId63"/>
    <p:sldId id="489" r:id="rId64"/>
    <p:sldId id="494" r:id="rId65"/>
    <p:sldId id="405" r:id="rId66"/>
    <p:sldId id="424" r:id="rId67"/>
    <p:sldId id="463" r:id="rId68"/>
    <p:sldId id="520" r:id="rId69"/>
    <p:sldId id="521" r:id="rId70"/>
    <p:sldId id="522" r:id="rId71"/>
    <p:sldId id="523" r:id="rId72"/>
    <p:sldId id="524" r:id="rId73"/>
    <p:sldId id="525" r:id="rId74"/>
    <p:sldId id="526" r:id="rId75"/>
    <p:sldId id="477" r:id="rId76"/>
    <p:sldId id="478" r:id="rId77"/>
    <p:sldId id="479" r:id="rId78"/>
    <p:sldId id="480" r:id="rId79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  <a:srgbClr val="FF0000"/>
    <a:srgbClr val="CC00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84"/>
    <p:restoredTop sz="94660"/>
  </p:normalViewPr>
  <p:slideViewPr>
    <p:cSldViewPr>
      <p:cViewPr varScale="1">
        <p:scale>
          <a:sx n="111" d="100"/>
          <a:sy n="111" d="100"/>
        </p:scale>
        <p:origin x="224" y="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5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CF7D3-95F9-0D49-AFE2-22B4D65D6A1B}" type="datetimeFigureOut">
              <a:rPr lang="en-US" altLang="zh-TW" smtClean="0"/>
              <a:t>9/18/23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C3CF5-FAB1-A144-8940-478CB640B590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4721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77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855004-1619-4DF3-B02E-95AB72FAAEB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42962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936CB6-51C5-43C1-83D9-BFAE64F1931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9392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7B2FE-3BAF-4590-A8DE-95BC5AFAD63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75827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D02504-FD27-426C-8AD9-11D9E4EC812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6569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E00A45-274C-48CE-B3A0-47848AC66F5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1121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963EA6-8D94-46F8-98D6-F7DBC05AAB9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006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DC6659-9F52-4855-B612-CEAE653192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31084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BE527-244D-493C-8901-4969225FBFA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55750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668CEB-AC0C-4428-A728-DAB6166EC67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165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6CD5C4-C45A-4C2C-8F84-E336EB0196A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19178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DBD04-28B2-4030-842B-437930226CE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3019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F2A75F-D350-42EF-88A7-E45283A9EEA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657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812F8A-1658-44EA-A64F-172DAA757D5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74761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95B9A52-878B-4C6F-8F05-3AE63A90C63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youtube.com/watch?v=xQ4znShlK5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6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file:///upload.wikimedia.org/wikipedia/commons/2/24/Galileo_Galilei_Signature_2.sv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0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0.png"/><Relationship Id="rId4" Type="http://schemas.openxmlformats.org/officeDocument/2006/relationships/image" Target="../media/image51.wmf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3" Type="http://schemas.openxmlformats.org/officeDocument/2006/relationships/image" Target="../media/image53.jpeg"/><Relationship Id="rId12" Type="http://schemas.openxmlformats.org/officeDocument/2006/relationships/image" Target="../media/image34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60.png"/><Relationship Id="rId15" Type="http://schemas.openxmlformats.org/officeDocument/2006/relationships/image" Target="../media/image60.png"/><Relationship Id="rId1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1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8.jpeg"/><Relationship Id="rId7" Type="http://schemas.openxmlformats.org/officeDocument/2006/relationships/image" Target="../media/image610.png"/><Relationship Id="rId12" Type="http://schemas.openxmlformats.org/officeDocument/2006/relationships/image" Target="../media/image6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5.png"/><Relationship Id="rId10" Type="http://schemas.openxmlformats.org/officeDocument/2006/relationships/image" Target="../media/image64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png"/><Relationship Id="rId3" Type="http://schemas.openxmlformats.org/officeDocument/2006/relationships/image" Target="../media/image58.jpeg"/><Relationship Id="rId12" Type="http://schemas.openxmlformats.org/officeDocument/2006/relationships/image" Target="../media/image7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3.png"/><Relationship Id="rId10" Type="http://schemas.openxmlformats.org/officeDocument/2006/relationships/image" Target="../media/image72.png"/><Relationship Id="rId9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Relationship Id="rId9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50.png"/><Relationship Id="rId7" Type="http://schemas.openxmlformats.org/officeDocument/2006/relationships/image" Target="../media/image81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78.wmf"/><Relationship Id="rId3" Type="http://schemas.openxmlformats.org/officeDocument/2006/relationships/image" Target="../media/image73.wmf"/><Relationship Id="rId7" Type="http://schemas.openxmlformats.org/officeDocument/2006/relationships/image" Target="../media/image75.wmf"/><Relationship Id="rId12" Type="http://schemas.openxmlformats.org/officeDocument/2006/relationships/oleObject" Target="../embeddings/oleObject7.bin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77.wmf"/><Relationship Id="rId5" Type="http://schemas.openxmlformats.org/officeDocument/2006/relationships/image" Target="../media/image74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76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84.wmf"/><Relationship Id="rId3" Type="http://schemas.openxmlformats.org/officeDocument/2006/relationships/image" Target="../media/image79.wmf"/><Relationship Id="rId7" Type="http://schemas.openxmlformats.org/officeDocument/2006/relationships/image" Target="../media/image81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86.wmf"/><Relationship Id="rId2" Type="http://schemas.openxmlformats.org/officeDocument/2006/relationships/oleObject" Target="../embeddings/oleObject8.bin"/><Relationship Id="rId16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83.wmf"/><Relationship Id="rId5" Type="http://schemas.openxmlformats.org/officeDocument/2006/relationships/image" Target="../media/image80.wmf"/><Relationship Id="rId15" Type="http://schemas.openxmlformats.org/officeDocument/2006/relationships/image" Target="../media/image85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82.wmf"/><Relationship Id="rId14" Type="http://schemas.openxmlformats.org/officeDocument/2006/relationships/oleObject" Target="../embeddings/oleObject14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82.wmf"/><Relationship Id="rId3" Type="http://schemas.openxmlformats.org/officeDocument/2006/relationships/image" Target="../media/image84.wmf"/><Relationship Id="rId7" Type="http://schemas.openxmlformats.org/officeDocument/2006/relationships/image" Target="../media/image86.wmf"/><Relationship Id="rId12" Type="http://schemas.openxmlformats.org/officeDocument/2006/relationships/oleObject" Target="../embeddings/oleObject21.bin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88.wmf"/><Relationship Id="rId5" Type="http://schemas.openxmlformats.org/officeDocument/2006/relationships/image" Target="../media/image85.wmf"/><Relationship Id="rId15" Type="http://schemas.openxmlformats.org/officeDocument/2006/relationships/image" Target="../media/image83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87.wmf"/><Relationship Id="rId14" Type="http://schemas.openxmlformats.org/officeDocument/2006/relationships/oleObject" Target="../embeddings/oleObject22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phys.ncku.edu.tw/~astrolab/mirrors/apod/image/0212/jupiterIo_cassini_full.jpg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07.png"/><Relationship Id="rId9" Type="http://schemas.openxmlformats.org/officeDocument/2006/relationships/image" Target="../media/image10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8" Type="http://schemas.openxmlformats.org/officeDocument/2006/relationships/image" Target="../media/image150.png"/><Relationship Id="rId21" Type="http://schemas.openxmlformats.org/officeDocument/2006/relationships/image" Target="../media/image153.png"/><Relationship Id="rId7" Type="http://schemas.openxmlformats.org/officeDocument/2006/relationships/image" Target="../media/image157.png"/><Relationship Id="rId17" Type="http://schemas.openxmlformats.org/officeDocument/2006/relationships/image" Target="../media/image149.png"/><Relationship Id="rId20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7.png"/><Relationship Id="rId19" Type="http://schemas.openxmlformats.org/officeDocument/2006/relationships/image" Target="../media/image151.png"/><Relationship Id="rId9" Type="http://schemas.openxmlformats.org/officeDocument/2006/relationships/image" Target="../media/image117.jpeg"/><Relationship Id="rId14" Type="http://schemas.openxmlformats.org/officeDocument/2006/relationships/image" Target="../media/image160.png"/><Relationship Id="rId22" Type="http://schemas.openxmlformats.org/officeDocument/2006/relationships/image" Target="../media/image1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63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1.png"/><Relationship Id="rId13" Type="http://schemas.openxmlformats.org/officeDocument/2006/relationships/image" Target="../media/image120.png"/><Relationship Id="rId3" Type="http://schemas.openxmlformats.org/officeDocument/2006/relationships/image" Target="../media/image120.jpeg"/><Relationship Id="rId7" Type="http://schemas.openxmlformats.org/officeDocument/2006/relationships/image" Target="../media/image1140.png"/><Relationship Id="rId12" Type="http://schemas.openxmlformats.org/officeDocument/2006/relationships/image" Target="../media/image119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0.png"/><Relationship Id="rId11" Type="http://schemas.openxmlformats.org/officeDocument/2006/relationships/image" Target="../media/image1181.png"/><Relationship Id="rId5" Type="http://schemas.openxmlformats.org/officeDocument/2006/relationships/image" Target="../media/image1100.png"/><Relationship Id="rId10" Type="http://schemas.openxmlformats.org/officeDocument/2006/relationships/image" Target="../media/image1171.png"/><Relationship Id="rId4" Type="http://schemas.openxmlformats.org/officeDocument/2006/relationships/image" Target="../media/image1090.png"/><Relationship Id="rId9" Type="http://schemas.openxmlformats.org/officeDocument/2006/relationships/image" Target="../media/image1161.png"/><Relationship Id="rId14" Type="http://schemas.openxmlformats.org/officeDocument/2006/relationships/image" Target="../media/image1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1.png"/><Relationship Id="rId3" Type="http://schemas.openxmlformats.org/officeDocument/2006/relationships/image" Target="../media/image126.png"/><Relationship Id="rId12" Type="http://schemas.openxmlformats.org/officeDocument/2006/relationships/image" Target="../media/image13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9.pn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4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hyperlink" Target="file:///upload.wikimedia.org/wikipedia/commons/f/f2/Leaning_Tower_of_Pisa.jpg" TargetMode="External"/></Relationships>
</file>

<file path=ppt/slides/_rels/slide6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10.png"/><Relationship Id="rId21" Type="http://schemas.openxmlformats.org/officeDocument/2006/relationships/image" Target="../media/image1160.png"/><Relationship Id="rId17" Type="http://schemas.openxmlformats.org/officeDocument/2006/relationships/image" Target="../media/image155.png"/><Relationship Id="rId25" Type="http://schemas.openxmlformats.org/officeDocument/2006/relationships/image" Target="../media/image1200.png"/><Relationship Id="rId2" Type="http://schemas.openxmlformats.org/officeDocument/2006/relationships/image" Target="../media/image1150.png"/><Relationship Id="rId20" Type="http://schemas.openxmlformats.org/officeDocument/2006/relationships/image" Target="../media/image15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0.png"/><Relationship Id="rId24" Type="http://schemas.openxmlformats.org/officeDocument/2006/relationships/image" Target="../media/image1190.png"/><Relationship Id="rId5" Type="http://schemas.openxmlformats.org/officeDocument/2006/relationships/image" Target="../media/image1530.png"/><Relationship Id="rId23" Type="http://schemas.openxmlformats.org/officeDocument/2006/relationships/image" Target="../media/image1180.png"/><Relationship Id="rId22" Type="http://schemas.openxmlformats.org/officeDocument/2006/relationships/image" Target="../media/image1170.png"/><Relationship Id="rId27" Type="http://schemas.openxmlformats.org/officeDocument/2006/relationships/image" Target="../media/image13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1.png"/><Relationship Id="rId7" Type="http://schemas.openxmlformats.org/officeDocument/2006/relationships/image" Target="../media/image136.png"/><Relationship Id="rId17" Type="http://schemas.openxmlformats.org/officeDocument/2006/relationships/image" Target="../media/image138.png"/><Relationship Id="rId2" Type="http://schemas.openxmlformats.org/officeDocument/2006/relationships/image" Target="../media/image1312.png"/><Relationship Id="rId16" Type="http://schemas.openxmlformats.org/officeDocument/2006/relationships/image" Target="../media/image13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1.png"/><Relationship Id="rId4" Type="http://schemas.openxmlformats.org/officeDocument/2006/relationships/image" Target="../media/image133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0.png"/><Relationship Id="rId2" Type="http://schemas.openxmlformats.org/officeDocument/2006/relationships/image" Target="../media/image125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0.png"/><Relationship Id="rId2" Type="http://schemas.openxmlformats.org/officeDocument/2006/relationships/image" Target="../media/image12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0.png"/><Relationship Id="rId4" Type="http://schemas.openxmlformats.org/officeDocument/2006/relationships/image" Target="../media/image138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0.png"/><Relationship Id="rId3" Type="http://schemas.openxmlformats.org/officeDocument/2006/relationships/image" Target="../media/image1660.png"/><Relationship Id="rId7" Type="http://schemas.openxmlformats.org/officeDocument/2006/relationships/image" Target="../media/image1700.png"/><Relationship Id="rId2" Type="http://schemas.openxmlformats.org/officeDocument/2006/relationships/image" Target="../media/image16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0.png"/><Relationship Id="rId5" Type="http://schemas.openxmlformats.org/officeDocument/2006/relationships/image" Target="../media/image1680.png"/><Relationship Id="rId10" Type="http://schemas.openxmlformats.org/officeDocument/2006/relationships/image" Target="../media/image1730.png"/><Relationship Id="rId4" Type="http://schemas.openxmlformats.org/officeDocument/2006/relationships/image" Target="../media/image1670.png"/><Relationship Id="rId9" Type="http://schemas.openxmlformats.org/officeDocument/2006/relationships/image" Target="../media/image172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1.png"/><Relationship Id="rId13" Type="http://schemas.openxmlformats.org/officeDocument/2006/relationships/image" Target="../media/image1350.png"/><Relationship Id="rId18" Type="http://schemas.openxmlformats.org/officeDocument/2006/relationships/image" Target="../media/image141.png"/><Relationship Id="rId12" Type="http://schemas.openxmlformats.org/officeDocument/2006/relationships/image" Target="../media/image1340.png"/><Relationship Id="rId17" Type="http://schemas.openxmlformats.org/officeDocument/2006/relationships/image" Target="../media/image140.png"/><Relationship Id="rId2" Type="http://schemas.openxmlformats.org/officeDocument/2006/relationships/image" Target="../media/image125.jpeg"/><Relationship Id="rId16" Type="http://schemas.openxmlformats.org/officeDocument/2006/relationships/image" Target="../media/image138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330.png"/><Relationship Id="rId15" Type="http://schemas.openxmlformats.org/officeDocument/2006/relationships/image" Target="../media/image1370.png"/><Relationship Id="rId10" Type="http://schemas.openxmlformats.org/officeDocument/2006/relationships/image" Target="../media/image1320.png"/><Relationship Id="rId19" Type="http://schemas.openxmlformats.org/officeDocument/2006/relationships/image" Target="../media/image143.png"/><Relationship Id="rId9" Type="http://schemas.openxmlformats.org/officeDocument/2006/relationships/image" Target="../media/image1310.png"/><Relationship Id="rId14" Type="http://schemas.openxmlformats.org/officeDocument/2006/relationships/image" Target="../media/image136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0.png"/><Relationship Id="rId13" Type="http://schemas.openxmlformats.org/officeDocument/2006/relationships/image" Target="../media/image148.png"/><Relationship Id="rId12" Type="http://schemas.openxmlformats.org/officeDocument/2006/relationships/image" Target="../media/image146.png"/><Relationship Id="rId2" Type="http://schemas.openxmlformats.org/officeDocument/2006/relationships/image" Target="../media/image125.jpeg"/><Relationship Id="rId16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5.png"/><Relationship Id="rId15" Type="http://schemas.openxmlformats.org/officeDocument/2006/relationships/image" Target="../media/image164.png"/><Relationship Id="rId10" Type="http://schemas.openxmlformats.org/officeDocument/2006/relationships/image" Target="../media/image144.png"/><Relationship Id="rId9" Type="http://schemas.openxmlformats.org/officeDocument/2006/relationships/image" Target="../media/image1430.png"/><Relationship Id="rId14" Type="http://schemas.openxmlformats.org/officeDocument/2006/relationships/image" Target="../media/image15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photo.com/media/433790/enlarg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7.jpeg"/><Relationship Id="rId5" Type="http://schemas.openxmlformats.org/officeDocument/2006/relationships/image" Target="../media/image176.png"/><Relationship Id="rId4" Type="http://schemas.openxmlformats.org/officeDocument/2006/relationships/hyperlink" Target="file:///upload.wikimedia.org/wikipedia/commons/9/92/Isaac_Newton_signature.svg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upload.wikimedia.org/wikipedia/commons/c/ca/Galileos_Dialogue_Title_Page.p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5362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363" name="Picture 2" descr="D:\Dropbox\Documents\課程\YoungTextBook\Images\Chapter02\A_Images\A_Figures_and_Photos\02_00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4" y="645179"/>
            <a:ext cx="7681912" cy="52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 rot="10800000" flipH="1" flipV="1">
            <a:off x="4139952" y="5924550"/>
            <a:ext cx="14317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運動的物理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27716" y="5343516"/>
            <a:ext cx="6553200" cy="357187"/>
          </a:xfrm>
        </p:spPr>
        <p:txBody>
          <a:bodyPr/>
          <a:lstStyle/>
          <a:p>
            <a:pPr algn="l" eaLnBrk="1" hangingPunct="1"/>
            <a:r>
              <a:rPr lang="zh-TW" altLang="en-US" sz="1800" dirty="0">
                <a:solidFill>
                  <a:schemeClr val="tx1"/>
                </a:solidFill>
              </a:rPr>
              <a:t>將介質阻力逐漸變小，物體的行為會往相反方向演進，</a:t>
            </a:r>
          </a:p>
        </p:txBody>
      </p:sp>
      <p:pic>
        <p:nvPicPr>
          <p:cNvPr id="163843" name="Picture 4" descr="A-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0804" y="1493741"/>
            <a:ext cx="2478087" cy="3357562"/>
          </a:xfrm>
          <a:noFill/>
        </p:spPr>
      </p:pic>
      <p:sp>
        <p:nvSpPr>
          <p:cNvPr id="163844" name="文字方塊 8"/>
          <p:cNvSpPr txBox="1">
            <a:spLocks noChangeArrowheads="1"/>
          </p:cNvSpPr>
          <p:nvPr/>
        </p:nvSpPr>
        <p:spPr bwMode="auto">
          <a:xfrm>
            <a:off x="1332260" y="4939814"/>
            <a:ext cx="6840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若介質極度稠密，重的物體不受影響，但輕的物體將幾乎不會下落！</a:t>
            </a:r>
          </a:p>
        </p:txBody>
      </p:sp>
      <p:sp>
        <p:nvSpPr>
          <p:cNvPr id="236549" name="Rectangle 10"/>
          <p:cNvSpPr txBox="1">
            <a:spLocks noChangeArrowheads="1"/>
          </p:cNvSpPr>
          <p:nvPr/>
        </p:nvSpPr>
        <p:spPr bwMode="auto">
          <a:xfrm>
            <a:off x="1332260" y="503238"/>
            <a:ext cx="5761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如果沒有空氣，所有物體，無論輕重落地時間相同 </a:t>
            </a:r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1332260" y="1008063"/>
            <a:ext cx="561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但伽利略並無法製造出無空氣的環境來作觀察</a:t>
            </a: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5335935" y="3108278"/>
            <a:ext cx="3241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他作了一個理論的想像實驗：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332260" y="6236801"/>
            <a:ext cx="7173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在沒有介質阻力下，所有物體運動的差距消失，將以同樣的方法下落 </a:t>
            </a: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1332260" y="5803414"/>
            <a:ext cx="6840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輕的物體開始下落，與重的物體的差距越來越小。</a:t>
            </a:r>
          </a:p>
        </p:txBody>
      </p:sp>
      <p:pic>
        <p:nvPicPr>
          <p:cNvPr id="10" name="Picture 4" descr="A-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4"/>
          <a:stretch>
            <a:fillRect/>
          </a:stretch>
        </p:blipFill>
        <p:spPr>
          <a:xfrm>
            <a:off x="1365404" y="1493741"/>
            <a:ext cx="1325562" cy="3357562"/>
          </a:xfrm>
          <a:solidFill>
            <a:schemeClr val="accent1"/>
          </a:solidFill>
        </p:spPr>
      </p:pic>
      <p:sp>
        <p:nvSpPr>
          <p:cNvPr id="11" name="矩形 10"/>
          <p:cNvSpPr/>
          <p:nvPr/>
        </p:nvSpPr>
        <p:spPr>
          <a:xfrm>
            <a:off x="1617816" y="2214466"/>
            <a:ext cx="647700" cy="1800225"/>
          </a:xfrm>
          <a:prstGeom prst="rect">
            <a:avLst/>
          </a:prstGeom>
          <a:solidFill>
            <a:srgbClr val="00B0F0"/>
          </a:solidFill>
          <a:ln w="444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2" name="Picture 4" descr="A-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7" t="55511" r="30600" b="35910"/>
          <a:stretch>
            <a:fillRect/>
          </a:stretch>
        </p:blipFill>
        <p:spPr>
          <a:xfrm>
            <a:off x="1581304" y="3293966"/>
            <a:ext cx="287337" cy="288925"/>
          </a:xfrm>
          <a:noFill/>
        </p:spPr>
      </p:pic>
      <p:pic>
        <p:nvPicPr>
          <p:cNvPr id="13" name="Picture 4" descr="A-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1" t="55263" r="19315" b="36160"/>
          <a:stretch>
            <a:fillRect/>
          </a:stretch>
        </p:blipFill>
        <p:spPr>
          <a:xfrm>
            <a:off x="1941666" y="2214466"/>
            <a:ext cx="287338" cy="287337"/>
          </a:xfrm>
          <a:noFill/>
        </p:spPr>
      </p:pic>
      <p:sp>
        <p:nvSpPr>
          <p:cNvPr id="14" name="矩形 13"/>
          <p:cNvSpPr/>
          <p:nvPr/>
        </p:nvSpPr>
        <p:spPr>
          <a:xfrm>
            <a:off x="1652741" y="4590953"/>
            <a:ext cx="792163" cy="215900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1200"/>
              <a:t>Water</a:t>
            </a:r>
            <a:endParaRPr lang="zh-TW" altLang="en-US" sz="1200"/>
          </a:p>
        </p:txBody>
      </p:sp>
      <p:sp>
        <p:nvSpPr>
          <p:cNvPr id="15" name="矩形 9"/>
          <p:cNvSpPr>
            <a:spLocks noChangeArrowheads="1"/>
          </p:cNvSpPr>
          <p:nvPr/>
        </p:nvSpPr>
        <p:spPr bwMode="auto">
          <a:xfrm>
            <a:off x="1332260" y="131958"/>
            <a:ext cx="538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"the most beautiful thought experiment ever devised."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90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2" grpId="0"/>
      <p:bldP spid="163844" grpId="0"/>
      <p:bldP spid="6" grpId="0"/>
      <p:bldP spid="7" grpId="0"/>
      <p:bldP spid="8" grpId="0"/>
      <p:bldP spid="9" grpId="0"/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618618"/>
            <a:ext cx="5083175" cy="500063"/>
          </a:xfrm>
        </p:spPr>
        <p:txBody>
          <a:bodyPr/>
          <a:lstStyle/>
          <a:p>
            <a:pPr algn="l" eaLnBrk="1" hangingPunct="1"/>
            <a:r>
              <a:rPr lang="zh-TW" altLang="en-US" sz="1800" dirty="0">
                <a:solidFill>
                  <a:schemeClr val="tx1"/>
                </a:solidFill>
              </a:rPr>
              <a:t>沒有介質阻力下，所有物體將以同樣的方法下落。 </a:t>
            </a:r>
          </a:p>
        </p:txBody>
      </p:sp>
      <p:pic>
        <p:nvPicPr>
          <p:cNvPr id="237571" name="Picture 3" descr="fig02_0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832" y="1710654"/>
            <a:ext cx="2664296" cy="4537072"/>
          </a:xfrm>
          <a:noFill/>
        </p:spPr>
      </p:pic>
      <p:sp>
        <p:nvSpPr>
          <p:cNvPr id="77830" name="文字方塊 5"/>
          <p:cNvSpPr txBox="1">
            <a:spLocks noChangeArrowheads="1"/>
          </p:cNvSpPr>
          <p:nvPr/>
        </p:nvSpPr>
        <p:spPr bwMode="auto">
          <a:xfrm>
            <a:off x="2123728" y="1194681"/>
            <a:ext cx="5327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地表上物體的下落運動是普遍的，因此非常特別。</a:t>
            </a:r>
          </a:p>
        </p:txBody>
      </p:sp>
    </p:spTree>
    <p:extLst>
      <p:ext uri="{BB962C8B-B14F-4D97-AF65-F5344CB8AC3E}">
        <p14:creationId xmlns:p14="http://schemas.microsoft.com/office/powerpoint/2010/main" val="152790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1186791"/>
            <a:ext cx="3887788" cy="384175"/>
          </a:xfrm>
        </p:spPr>
        <p:txBody>
          <a:bodyPr/>
          <a:lstStyle/>
          <a:p>
            <a:pPr algn="l" eaLnBrk="1" hangingPunct="1"/>
            <a:r>
              <a:rPr lang="zh-TW" altLang="en-US" sz="1800" dirty="0">
                <a:solidFill>
                  <a:schemeClr val="tx1"/>
                </a:solidFill>
              </a:rPr>
              <a:t>測量物體下落的距離與時間的關係！</a:t>
            </a:r>
          </a:p>
        </p:txBody>
      </p:sp>
      <p:pic>
        <p:nvPicPr>
          <p:cNvPr id="165891" name="Picture 3" descr="A-0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1714500"/>
            <a:ext cx="3948113" cy="3443288"/>
          </a:xfrm>
          <a:noFill/>
        </p:spPr>
      </p:pic>
      <p:pic>
        <p:nvPicPr>
          <p:cNvPr id="165892" name="Picture 4" descr="A-0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714500"/>
            <a:ext cx="4104456" cy="1828944"/>
          </a:xfrm>
          <a:noFill/>
        </p:spPr>
      </p:pic>
      <p:sp>
        <p:nvSpPr>
          <p:cNvPr id="238597" name="文字方塊 4"/>
          <p:cNvSpPr txBox="1">
            <a:spLocks noChangeArrowheads="1"/>
          </p:cNvSpPr>
          <p:nvPr/>
        </p:nvSpPr>
        <p:spPr bwMode="auto">
          <a:xfrm>
            <a:off x="1204424" y="345169"/>
            <a:ext cx="6215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地表上物體的下落運動是普遍的，因此非常特別。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227094" y="754661"/>
            <a:ext cx="38163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TW" altLang="en-US" kern="0" dirty="0">
                <a:latin typeface="+mj-lt"/>
                <a:ea typeface="+mj-ea"/>
                <a:cs typeface="+mj-cs"/>
              </a:rPr>
              <a:t>觀察這個特別的現象就很重要！</a:t>
            </a:r>
            <a:endParaRPr lang="zh-TW" altLang="en-US" sz="200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199692" name="Picture 12" descr="http://www.google.com/url?source=imglanding&amp;ct=img&amp;q=http://www.ifa.hawaii.edu/~barnes/ast110_06/rots/pftim19_01.png&amp;sa=X&amp;ei=soNeUMj6A_GOmQX0ioDgBQ&amp;ved=0CAsQ8wc&amp;usg=AFQjCNFRZwXcGfBfS163XueZKnNn77pr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47" y="3583049"/>
            <a:ext cx="340995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5"/>
          <p:cNvSpPr txBox="1">
            <a:spLocks noChangeArrowheads="1"/>
          </p:cNvSpPr>
          <p:nvPr/>
        </p:nvSpPr>
        <p:spPr bwMode="auto">
          <a:xfrm>
            <a:off x="1115616" y="5193164"/>
            <a:ext cx="67679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伽利略透過實驗觀察，發現物體下</a:t>
            </a:r>
            <a:r>
              <a:rPr lang="zh-Hant" altLang="en-US" sz="1800" dirty="0"/>
              <a:t>落的距離與時間的平方成正比。</a:t>
            </a:r>
            <a:endParaRPr lang="zh-TW" altLang="en-US" sz="1800" dirty="0"/>
          </a:p>
        </p:txBody>
      </p:sp>
      <p:sp>
        <p:nvSpPr>
          <p:cNvPr id="13" name="文字方塊 6"/>
          <p:cNvSpPr txBox="1">
            <a:spLocks noChangeArrowheads="1"/>
          </p:cNvSpPr>
          <p:nvPr/>
        </p:nvSpPr>
        <p:spPr bwMode="auto">
          <a:xfrm>
            <a:off x="1115616" y="6165304"/>
            <a:ext cx="54292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對物體運動的研究應該由</a:t>
            </a:r>
            <a:r>
              <a:rPr lang="zh-TW" altLang="en-US" sz="1800" dirty="0">
                <a:solidFill>
                  <a:srgbClr val="FF0000"/>
                </a:solidFill>
              </a:rPr>
              <a:t>速度</a:t>
            </a:r>
            <a:r>
              <a:rPr lang="zh-TW" altLang="en-US" sz="1800" dirty="0"/>
              <a:t>轉移到</a:t>
            </a:r>
            <a:r>
              <a:rPr lang="zh-TW" altLang="en-US" sz="1800" dirty="0">
                <a:solidFill>
                  <a:srgbClr val="FF0000"/>
                </a:solidFill>
              </a:rPr>
              <a:t>加速度</a:t>
            </a:r>
            <a:r>
              <a:rPr lang="zh-TW" altLang="en-US" sz="1800" dirty="0"/>
              <a:t>！</a:t>
            </a:r>
          </a:p>
        </p:txBody>
      </p:sp>
      <p:sp>
        <p:nvSpPr>
          <p:cNvPr id="14" name="文字方塊 5">
            <a:extLst>
              <a:ext uri="{FF2B5EF4-FFF2-40B4-BE49-F238E27FC236}">
                <a16:creationId xmlns:a16="http://schemas.microsoft.com/office/drawing/2014/main" id="{EE7A32D7-91BD-534C-9681-A6BF1C5DE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5677890"/>
            <a:ext cx="51125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伽利略聲稱</a:t>
            </a:r>
            <a:r>
              <a:rPr lang="zh-Hant" altLang="en-US" sz="1800" dirty="0"/>
              <a:t>，這表示</a:t>
            </a:r>
            <a:r>
              <a:rPr lang="zh-TW" altLang="en-US" sz="1800" dirty="0"/>
              <a:t>物體下落的加速度是定值！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D5C12081-244F-AD44-A1C5-547A1AE111AC}"/>
                  </a:ext>
                </a:extLst>
              </p:cNvPr>
              <p:cNvSpPr txBox="1"/>
              <p:nvPr/>
            </p:nvSpPr>
            <p:spPr bwMode="auto">
              <a:xfrm>
                <a:off x="6473840" y="5587659"/>
                <a:ext cx="1520288" cy="5186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D5C12081-244F-AD44-A1C5-547A1AE11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3840" y="5587659"/>
                <a:ext cx="1520288" cy="518604"/>
              </a:xfrm>
              <a:prstGeom prst="rect">
                <a:avLst/>
              </a:prstGeom>
              <a:blipFill>
                <a:blip r:embed="rId5"/>
                <a:stretch>
                  <a:fillRect l="-1653" t="-7317" r="-826" b="-146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888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0" grpId="0" autoUpdateAnimBg="0"/>
      <p:bldP spid="12" grpId="0"/>
      <p:bldP spid="13" grpId="0"/>
      <p:bldP spid="14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16315" r="44608" b="22645"/>
          <a:stretch/>
        </p:blipFill>
        <p:spPr>
          <a:xfrm>
            <a:off x="539552" y="1309924"/>
            <a:ext cx="4879181" cy="3650455"/>
          </a:xfrm>
          <a:prstGeom prst="rect">
            <a:avLst/>
          </a:prstGeom>
        </p:spPr>
      </p:pic>
      <p:pic>
        <p:nvPicPr>
          <p:cNvPr id="3" name="Picture 2" descr="D:\Dropbox\Documents\課程\YoungTextBook\Images\Chapter02\A_Images\A_Figures_and_Photos\02_22_Figure.jpg">
            <a:extLst>
              <a:ext uri="{FF2B5EF4-FFF2-40B4-BE49-F238E27FC236}">
                <a16:creationId xmlns:a16="http://schemas.microsoft.com/office/drawing/2014/main" id="{C6DB406B-A7E0-753B-EDD6-1688BDDEF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09924"/>
            <a:ext cx="3343275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F55C6-3C4D-B70B-60AD-4329E6724BA9}"/>
              </a:ext>
            </a:extLst>
          </p:cNvPr>
          <p:cNvSpPr txBox="1"/>
          <p:nvPr/>
        </p:nvSpPr>
        <p:spPr bwMode="auto">
          <a:xfrm>
            <a:off x="3707904" y="764704"/>
            <a:ext cx="2952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/>
              <a:t>運動速度越來越快！</a:t>
            </a:r>
          </a:p>
        </p:txBody>
      </p:sp>
    </p:spTree>
    <p:extLst>
      <p:ext uri="{BB962C8B-B14F-4D97-AF65-F5344CB8AC3E}">
        <p14:creationId xmlns:p14="http://schemas.microsoft.com/office/powerpoint/2010/main" val="320890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4"/>
          <p:cNvSpPr>
            <a:spLocks noGrp="1" noChangeArrowheads="1"/>
          </p:cNvSpPr>
          <p:nvPr>
            <p:ph type="title"/>
          </p:nvPr>
        </p:nvSpPr>
        <p:spPr>
          <a:xfrm>
            <a:off x="2586243" y="228600"/>
            <a:ext cx="3673475" cy="360363"/>
          </a:xfrm>
        </p:spPr>
        <p:txBody>
          <a:bodyPr/>
          <a:lstStyle/>
          <a:p>
            <a:pPr algn="l" eaLnBrk="1" hangingPunct="1"/>
            <a:r>
              <a:rPr lang="zh-TW" altLang="en-US" sz="1800" dirty="0">
                <a:solidFill>
                  <a:schemeClr val="tx1"/>
                </a:solidFill>
              </a:rPr>
              <a:t>落體距離及速度與時間的關係</a:t>
            </a:r>
          </a:p>
        </p:txBody>
      </p:sp>
      <p:pic>
        <p:nvPicPr>
          <p:cNvPr id="243715" name="Picture 6" descr="fig02_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765175"/>
            <a:ext cx="4710113" cy="3022600"/>
          </a:xfrm>
          <a:noFill/>
        </p:spPr>
      </p:pic>
      <p:sp>
        <p:nvSpPr>
          <p:cNvPr id="167940" name="文字方塊 3"/>
          <p:cNvSpPr txBox="1">
            <a:spLocks noChangeArrowheads="1"/>
          </p:cNvSpPr>
          <p:nvPr/>
        </p:nvSpPr>
        <p:spPr bwMode="auto">
          <a:xfrm>
            <a:off x="2554288" y="4365625"/>
            <a:ext cx="4214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自由落體是等</a:t>
            </a:r>
            <a:r>
              <a:rPr lang="zh-TW" altLang="en-US" sz="1800" dirty="0">
                <a:solidFill>
                  <a:srgbClr val="FF0000"/>
                </a:solidFill>
              </a:rPr>
              <a:t>加速度</a:t>
            </a:r>
            <a:r>
              <a:rPr lang="zh-TW" altLang="en-US" sz="1800" dirty="0"/>
              <a:t>運動！</a:t>
            </a:r>
          </a:p>
        </p:txBody>
      </p:sp>
      <p:pic>
        <p:nvPicPr>
          <p:cNvPr id="5" name="Picture 7" descr="fig02_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8880"/>
            <a:ext cx="2275766" cy="387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://news.cctv.com/20080912/images/1221193530261_1221193530261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2412186"/>
            <a:ext cx="2076450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2554288" y="4868863"/>
            <a:ext cx="4214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地表物體運動都是等</a:t>
            </a:r>
            <a:r>
              <a:rPr lang="zh-TW" altLang="en-US" sz="1800">
                <a:solidFill>
                  <a:srgbClr val="FF0000"/>
                </a:solidFill>
              </a:rPr>
              <a:t>加速度</a:t>
            </a:r>
            <a:r>
              <a:rPr lang="zh-TW" altLang="en-US" sz="1800"/>
              <a:t>運動！</a:t>
            </a:r>
          </a:p>
        </p:txBody>
      </p:sp>
      <p:sp>
        <p:nvSpPr>
          <p:cNvPr id="167944" name="文字方塊 6"/>
          <p:cNvSpPr txBox="1">
            <a:spLocks noChangeArrowheads="1"/>
          </p:cNvSpPr>
          <p:nvPr/>
        </p:nvSpPr>
        <p:spPr bwMode="auto">
          <a:xfrm>
            <a:off x="2554288" y="5876925"/>
            <a:ext cx="5429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對物體運動研究的焦點必須由</a:t>
            </a:r>
            <a:r>
              <a:rPr lang="zh-TW" altLang="en-US" sz="1800">
                <a:solidFill>
                  <a:srgbClr val="FF0000"/>
                </a:solidFill>
              </a:rPr>
              <a:t>速度</a:t>
            </a:r>
            <a:r>
              <a:rPr lang="zh-TW" altLang="en-US" sz="1800"/>
              <a:t>轉移到</a:t>
            </a:r>
            <a:r>
              <a:rPr lang="zh-TW" altLang="en-US" sz="1800">
                <a:solidFill>
                  <a:srgbClr val="FF0000"/>
                </a:solidFill>
              </a:rPr>
              <a:t>加速度</a:t>
            </a:r>
            <a:r>
              <a:rPr lang="zh-TW" altLang="en-US" sz="1800"/>
              <a:t>！</a:t>
            </a: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2554288" y="5373688"/>
            <a:ext cx="4862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對於運動研究來說，</a:t>
            </a:r>
            <a:r>
              <a:rPr lang="zh-TW" altLang="en-US" sz="1800" b="1">
                <a:solidFill>
                  <a:srgbClr val="FF0000"/>
                </a:solidFill>
              </a:rPr>
              <a:t>加速度</a:t>
            </a:r>
            <a:r>
              <a:rPr lang="zh-TW" altLang="en-US" sz="1800"/>
              <a:t>比速度重要！</a:t>
            </a:r>
          </a:p>
        </p:txBody>
      </p:sp>
      <p:pic>
        <p:nvPicPr>
          <p:cNvPr id="243722" name="Picture 4" descr="A-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18445" r="5997"/>
          <a:stretch>
            <a:fillRect/>
          </a:stretch>
        </p:blipFill>
        <p:spPr bwMode="auto">
          <a:xfrm>
            <a:off x="133591" y="757238"/>
            <a:ext cx="2455862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8EB3BFE1-9FE4-A0D7-2E07-A2E1B7C2A5A0}"/>
                  </a:ext>
                </a:extLst>
              </p:cNvPr>
              <p:cNvSpPr txBox="1"/>
              <p:nvPr/>
            </p:nvSpPr>
            <p:spPr bwMode="auto">
              <a:xfrm>
                <a:off x="628564" y="1793026"/>
                <a:ext cx="1520288" cy="5186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8EB3BFE1-9FE4-A0D7-2E07-A2E1B7C2A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564" y="1793026"/>
                <a:ext cx="1520288" cy="518604"/>
              </a:xfrm>
              <a:prstGeom prst="rect">
                <a:avLst/>
              </a:prstGeom>
              <a:blipFill>
                <a:blip r:embed="rId6"/>
                <a:stretch>
                  <a:fillRect l="-826" t="-4878" b="-146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605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0" grpId="0"/>
      <p:bldP spid="7" grpId="0"/>
      <p:bldP spid="16794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ext Box 10"/>
          <p:cNvSpPr txBox="1">
            <a:spLocks noChangeArrowheads="1"/>
          </p:cNvSpPr>
          <p:nvPr/>
        </p:nvSpPr>
        <p:spPr bwMode="auto">
          <a:xfrm>
            <a:off x="538163" y="5084763"/>
            <a:ext cx="7345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1042988" y="4076700"/>
            <a:ext cx="727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一門廣博精深的新科學已經誕生，我的工作只是一個開端，其他更聰明的心靈將可以利用其中的方法與手段，來探索新科學以致最遙遠的角落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1114425" y="4940300"/>
            <a:ext cx="7345363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3300"/>
                </a:solidFill>
                <a:latin typeface="新細明體" pitchFamily="18" charset="-120"/>
              </a:rPr>
              <a:t>物理定律是以數學描述的，因此是抽象的（</a:t>
            </a:r>
            <a:r>
              <a:rPr lang="en-US" altLang="zh-TW" sz="1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mathematical and abstract</a:t>
            </a:r>
            <a:r>
              <a:rPr lang="zh-TW" altLang="en-US" sz="1800">
                <a:solidFill>
                  <a:srgbClr val="FF3300"/>
                </a:solidFill>
                <a:latin typeface="新細明體" pitchFamily="18" charset="-120"/>
                <a:cs typeface="Times New Roman" pitchFamily="18" charset="0"/>
              </a:rPr>
              <a:t>） </a:t>
            </a: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1042988" y="5805488"/>
            <a:ext cx="62658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要了解宇宙就得了解上帝的語言，而上帝的語言是數學</a:t>
            </a:r>
          </a:p>
        </p:txBody>
      </p:sp>
      <p:pic>
        <p:nvPicPr>
          <p:cNvPr id="240646" name="Picture 9" descr="A-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6732" r="11050" b="5005"/>
          <a:stretch>
            <a:fillRect/>
          </a:stretch>
        </p:blipFill>
        <p:spPr>
          <a:xfrm>
            <a:off x="6804025" y="1700213"/>
            <a:ext cx="1539875" cy="2022475"/>
          </a:xfrm>
          <a:noFill/>
        </p:spPr>
      </p:pic>
      <p:pic>
        <p:nvPicPr>
          <p:cNvPr id="240647" name="Picture 11" descr="http://www.google.com/url?source=imglanding&amp;ct=img&amp;q=http://einstein.stanford.edu/Library/images/Galileo-incline-expt.jpg&amp;sa=X&amp;ei=U4VeUI_HLueImQXk5oDQCg&amp;ved=0CAwQ8wc4lwE&amp;usg=AFQjCNESGBNThPyGNIjw4NkNtSzIE-QNT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9275"/>
            <a:ext cx="57308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64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9" grpId="0" autoUpdateAnimBg="0"/>
      <p:bldP spid="32781" grpId="0" animBg="1" autoUpdateAnimBg="0"/>
      <p:bldP spid="32782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2000" dirty="0">
                <a:solidFill>
                  <a:srgbClr val="FF3300"/>
                </a:solidFill>
                <a:latin typeface="+mn-ea"/>
                <a:ea typeface="+mn-ea"/>
                <a:cs typeface="Times New Roman" pitchFamily="18" charset="0"/>
              </a:rPr>
              <a:t>古典物理定律全部由數學寫成</a:t>
            </a:r>
          </a:p>
        </p:txBody>
      </p:sp>
      <p:pic>
        <p:nvPicPr>
          <p:cNvPr id="241667" name="Picture 3" descr="A-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1923" r="64833" b="1190"/>
          <a:stretch>
            <a:fillRect/>
          </a:stretch>
        </p:blipFill>
        <p:spPr>
          <a:xfrm>
            <a:off x="3492500" y="981075"/>
            <a:ext cx="2159000" cy="5602288"/>
          </a:xfrm>
          <a:noFill/>
        </p:spPr>
      </p:pic>
    </p:spTree>
    <p:extLst>
      <p:ext uri="{BB962C8B-B14F-4D97-AF65-F5344CB8AC3E}">
        <p14:creationId xmlns:p14="http://schemas.microsoft.com/office/powerpoint/2010/main" val="2516200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260350"/>
            <a:ext cx="5040312" cy="500063"/>
          </a:xfrm>
        </p:spPr>
        <p:txBody>
          <a:bodyPr/>
          <a:lstStyle/>
          <a:p>
            <a:pPr algn="l" eaLnBrk="1" hangingPunct="1"/>
            <a:r>
              <a:rPr lang="zh-TW" altLang="en-US" sz="1800">
                <a:solidFill>
                  <a:schemeClr val="tx1"/>
                </a:solidFill>
              </a:rPr>
              <a:t>所有物體將以同樣的方法下落，等效原則 </a:t>
            </a:r>
          </a:p>
        </p:txBody>
      </p:sp>
      <p:pic>
        <p:nvPicPr>
          <p:cNvPr id="242691" name="Picture 3" descr="fig02_0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908050"/>
            <a:ext cx="1776412" cy="3025775"/>
          </a:xfrm>
          <a:noFill/>
        </p:spPr>
      </p:pic>
      <p:sp>
        <p:nvSpPr>
          <p:cNvPr id="242692" name="文字方塊 7"/>
          <p:cNvSpPr txBox="1">
            <a:spLocks noChangeArrowheads="1"/>
          </p:cNvSpPr>
          <p:nvPr/>
        </p:nvSpPr>
        <p:spPr bwMode="auto">
          <a:xfrm>
            <a:off x="2124075" y="4149725"/>
            <a:ext cx="6119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這個落下的方式與物體性質無關，看來更像是時空的特性</a:t>
            </a:r>
          </a:p>
        </p:txBody>
      </p:sp>
      <p:sp>
        <p:nvSpPr>
          <p:cNvPr id="242693" name="文字方塊 5"/>
          <p:cNvSpPr txBox="1">
            <a:spLocks noChangeArrowheads="1"/>
          </p:cNvSpPr>
          <p:nvPr/>
        </p:nvSpPr>
        <p:spPr bwMode="auto">
          <a:xfrm>
            <a:off x="2124075" y="5156200"/>
            <a:ext cx="6119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在彎曲的空間中粒子走的是外界看來向一條曲線的直線！</a:t>
            </a:r>
          </a:p>
        </p:txBody>
      </p:sp>
      <p:pic>
        <p:nvPicPr>
          <p:cNvPr id="242694" name="Picture 2" descr="D:\Dropbox\Documents\課程\YoungTextBook\Images\Chapter37\A_Images\A_Figures_and_Photos\37_24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5"/>
          <a:stretch>
            <a:fillRect/>
          </a:stretch>
        </p:blipFill>
        <p:spPr bwMode="auto">
          <a:xfrm>
            <a:off x="4067175" y="1628775"/>
            <a:ext cx="40465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5" name="文字方塊 4"/>
          <p:cNvSpPr txBox="1">
            <a:spLocks noChangeArrowheads="1"/>
          </p:cNvSpPr>
          <p:nvPr/>
        </p:nvSpPr>
        <p:spPr bwMode="auto">
          <a:xfrm>
            <a:off x="2124075" y="4651375"/>
            <a:ext cx="6337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廣義相對論主張重力是質量造成周圍時空彎曲</a:t>
            </a:r>
          </a:p>
        </p:txBody>
      </p:sp>
      <p:sp>
        <p:nvSpPr>
          <p:cNvPr id="242696" name="文字方塊 12"/>
          <p:cNvSpPr txBox="1">
            <a:spLocks noChangeArrowheads="1"/>
          </p:cNvSpPr>
          <p:nvPr/>
        </p:nvSpPr>
        <p:spPr bwMode="auto">
          <a:xfrm>
            <a:off x="2124075" y="6092825"/>
            <a:ext cx="539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廣義相對論已潛藏在伽列略的發現之中</a:t>
            </a:r>
          </a:p>
        </p:txBody>
      </p:sp>
      <p:sp>
        <p:nvSpPr>
          <p:cNvPr id="242697" name="矩形 8"/>
          <p:cNvSpPr>
            <a:spLocks noChangeArrowheads="1"/>
          </p:cNvSpPr>
          <p:nvPr/>
        </p:nvSpPr>
        <p:spPr bwMode="auto">
          <a:xfrm>
            <a:off x="2124075" y="5589588"/>
            <a:ext cx="5761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所有物體以同樣的方法下落，就是因為大家都走直線！</a:t>
            </a:r>
          </a:p>
        </p:txBody>
      </p:sp>
    </p:spTree>
    <p:extLst>
      <p:ext uri="{BB962C8B-B14F-4D97-AF65-F5344CB8AC3E}">
        <p14:creationId xmlns:p14="http://schemas.microsoft.com/office/powerpoint/2010/main" val="1766979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文字方塊 5"/>
          <p:cNvSpPr txBox="1">
            <a:spLocks noChangeArrowheads="1"/>
          </p:cNvSpPr>
          <p:nvPr/>
        </p:nvSpPr>
        <p:spPr bwMode="auto">
          <a:xfrm>
            <a:off x="1187450" y="1412875"/>
            <a:ext cx="7956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為了簡化討論，可以以忽略許多無關性質，以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en-US" altLang="zh-TW" sz="1800" dirty="0"/>
              <a:t> </a:t>
            </a:r>
            <a:r>
              <a:rPr lang="zh-TW" altLang="en-US" sz="1800" dirty="0"/>
              <a:t>模型來研究！</a:t>
            </a:r>
          </a:p>
        </p:txBody>
      </p:sp>
      <p:sp>
        <p:nvSpPr>
          <p:cNvPr id="18434" name="文字方塊 6"/>
          <p:cNvSpPr txBox="1">
            <a:spLocks noChangeArrowheads="1"/>
          </p:cNvSpPr>
          <p:nvPr/>
        </p:nvSpPr>
        <p:spPr bwMode="auto">
          <a:xfrm>
            <a:off x="1043608" y="5447523"/>
            <a:ext cx="6215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模型畢竟與真實的物體不同，也因此比真實的物體方便操作。</a:t>
            </a:r>
          </a:p>
        </p:txBody>
      </p:sp>
      <p:pic>
        <p:nvPicPr>
          <p:cNvPr id="18435" name="Picture 2" descr="http://67.15.124.90/images/TAM/images/pro_pic/TAM_607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81" y="2060575"/>
            <a:ext cx="3857625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http://p8.p.pixnet.net/albums/userpics/8/5/624985/normal_48c6a8e1edaf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0576"/>
            <a:ext cx="3330785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文字方塊 2"/>
          <p:cNvSpPr txBox="1">
            <a:spLocks noChangeArrowheads="1"/>
          </p:cNvSpPr>
          <p:nvPr/>
        </p:nvSpPr>
        <p:spPr bwMode="auto">
          <a:xfrm>
            <a:off x="1043608" y="4655360"/>
            <a:ext cx="7500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Models is a simplification of reality. It allows us to focus on the important aspects by excluding those aspects that play only a minor role.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F0FEDE-1CE0-47C1-30D6-AFAC819E2F44}"/>
              </a:ext>
            </a:extLst>
          </p:cNvPr>
          <p:cNvSpPr txBox="1"/>
          <p:nvPr/>
        </p:nvSpPr>
        <p:spPr bwMode="auto">
          <a:xfrm>
            <a:off x="1187450" y="980728"/>
            <a:ext cx="66969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/>
              <a:t>伽利略的發現還啟發我們，自由落體與物體許多性質無關。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E:\Media\Chapter2\Images\02_UnnumPho_p035-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2032248"/>
            <a:ext cx="439896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Media\Chapter2\Images\02_UnnumPho_p035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26035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 descr="E:\Media\Chapter2\Images\02_01Figure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56"/>
          <a:stretch>
            <a:fillRect/>
          </a:stretch>
        </p:blipFill>
        <p:spPr bwMode="auto">
          <a:xfrm>
            <a:off x="2987675" y="2205038"/>
            <a:ext cx="48577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E:\Media\Chapter2\Images\02_01Figure-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16"/>
          <a:stretch>
            <a:fillRect/>
          </a:stretch>
        </p:blipFill>
        <p:spPr bwMode="auto">
          <a:xfrm>
            <a:off x="2854325" y="4437112"/>
            <a:ext cx="2928938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1115616" y="3422650"/>
            <a:ext cx="6215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如此我們可以專心於她的位置，而且可以去測量並研究！</a:t>
            </a:r>
          </a:p>
        </p:txBody>
      </p:sp>
      <p:sp>
        <p:nvSpPr>
          <p:cNvPr id="19463" name="文字方塊 1"/>
          <p:cNvSpPr txBox="1">
            <a:spLocks noChangeArrowheads="1"/>
          </p:cNvSpPr>
          <p:nvPr/>
        </p:nvSpPr>
        <p:spPr bwMode="auto">
          <a:xfrm>
            <a:off x="971550" y="692150"/>
            <a:ext cx="5078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ahoma" pitchFamily="34" charset="0"/>
              </a:rPr>
              <a:t>牛頓力學是植基於粒子模型</a:t>
            </a:r>
            <a:r>
              <a:rPr lang="en-US" altLang="zh-TW" sz="1800">
                <a:latin typeface="Tahoma" pitchFamily="34" charset="0"/>
              </a:rPr>
              <a:t>:</a:t>
            </a:r>
          </a:p>
        </p:txBody>
      </p:sp>
      <p:sp>
        <p:nvSpPr>
          <p:cNvPr id="19464" name="文字方塊 2"/>
          <p:cNvSpPr txBox="1">
            <a:spLocks noChangeArrowheads="1"/>
          </p:cNvSpPr>
          <p:nvPr/>
        </p:nvSpPr>
        <p:spPr bwMode="auto">
          <a:xfrm>
            <a:off x="895350" y="1084263"/>
            <a:ext cx="7588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ahoma" pitchFamily="34" charset="0"/>
              </a:rPr>
              <a:t>一個物體的運動可以簡化為將一個沒有大小的點！</a:t>
            </a:r>
            <a:endParaRPr lang="en-US" altLang="zh-TW" sz="1800" dirty="0">
              <a:latin typeface="Tahoma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15616" y="3861048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例如以位置對時間作圖！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411760" y="1844824"/>
            <a:ext cx="3816350" cy="360362"/>
          </a:xfrm>
        </p:spPr>
        <p:txBody>
          <a:bodyPr/>
          <a:lstStyle/>
          <a:p>
            <a:pPr algn="l" eaLnBrk="1" hangingPunct="1"/>
            <a:r>
              <a:rPr lang="zh-TW" altLang="en-US" sz="1800">
                <a:solidFill>
                  <a:srgbClr val="FF3300"/>
                </a:solidFill>
              </a:rPr>
              <a:t>觀察現象是科學最基本的方</a:t>
            </a:r>
            <a:r>
              <a:rPr lang="zh-TW" altLang="en-US" sz="2000">
                <a:solidFill>
                  <a:srgbClr val="FF3300"/>
                </a:solidFill>
              </a:rPr>
              <a:t>法</a:t>
            </a:r>
          </a:p>
        </p:txBody>
      </p:sp>
      <p:pic>
        <p:nvPicPr>
          <p:cNvPr id="227331" name="Picture 8" descr="A-0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6168" r="9467" b="5351"/>
          <a:stretch>
            <a:fillRect/>
          </a:stretch>
        </p:blipFill>
        <p:spPr>
          <a:xfrm>
            <a:off x="1836737" y="2585666"/>
            <a:ext cx="2376488" cy="3003550"/>
          </a:xfrm>
          <a:noFill/>
        </p:spPr>
      </p:pic>
      <p:sp>
        <p:nvSpPr>
          <p:cNvPr id="227334" name="Text Box 22"/>
          <p:cNvSpPr txBox="1">
            <a:spLocks noChangeArrowheads="1"/>
          </p:cNvSpPr>
          <p:nvPr/>
        </p:nvSpPr>
        <p:spPr bwMode="auto">
          <a:xfrm>
            <a:off x="2411760" y="979636"/>
            <a:ext cx="338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Galileo Galilei (1564-1642)</a:t>
            </a:r>
          </a:p>
        </p:txBody>
      </p:sp>
      <p:pic>
        <p:nvPicPr>
          <p:cNvPr id="227335" name="Picture 25" descr="A-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85666"/>
            <a:ext cx="2942859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6" name="文字方塊 13"/>
          <p:cNvSpPr txBox="1">
            <a:spLocks noChangeArrowheads="1"/>
          </p:cNvSpPr>
          <p:nvPr/>
        </p:nvSpPr>
        <p:spPr bwMode="auto">
          <a:xfrm>
            <a:off x="2411760" y="1411436"/>
            <a:ext cx="2808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科學是描述自然現象的！</a:t>
            </a:r>
          </a:p>
        </p:txBody>
      </p:sp>
      <p:pic>
        <p:nvPicPr>
          <p:cNvPr id="227337" name="Picture 10" descr="File:Galileo Galilei Signature 2.sv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10" y="1124099"/>
            <a:ext cx="1333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132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E:\Media\Chapter2\Images\02_UnnumPho_p035-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147763"/>
            <a:ext cx="378460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文字方塊 2"/>
          <p:cNvSpPr txBox="1">
            <a:spLocks noChangeArrowheads="1"/>
          </p:cNvSpPr>
          <p:nvPr/>
        </p:nvSpPr>
        <p:spPr bwMode="auto">
          <a:xfrm>
            <a:off x="1276350" y="647700"/>
            <a:ext cx="5857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而可以慢慢加回去、一件一件有系統地加以考慮：</a:t>
            </a:r>
          </a:p>
        </p:txBody>
      </p:sp>
      <p:pic>
        <p:nvPicPr>
          <p:cNvPr id="4" name="Picture 4" descr="rol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3" t="25058" r="20119" b="16473"/>
          <a:stretch>
            <a:fillRect/>
          </a:stretch>
        </p:blipFill>
        <p:spPr bwMode="auto">
          <a:xfrm>
            <a:off x="1204913" y="3933825"/>
            <a:ext cx="21431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E:\Media\Chapter12\Images\12_43Figure-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005263"/>
            <a:ext cx="4959350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981075"/>
            <a:ext cx="2754313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文字方塊 2"/>
          <p:cNvSpPr txBox="1">
            <a:spLocks noChangeArrowheads="1"/>
          </p:cNvSpPr>
          <p:nvPr/>
        </p:nvSpPr>
        <p:spPr bwMode="auto">
          <a:xfrm>
            <a:off x="1428750" y="5143500"/>
            <a:ext cx="6599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這個極度簡化的粒子模型竟然比我們原來預期的更真實！</a:t>
            </a:r>
          </a:p>
        </p:txBody>
      </p:sp>
      <p:sp>
        <p:nvSpPr>
          <p:cNvPr id="21507" name="文字方塊 3"/>
          <p:cNvSpPr txBox="1">
            <a:spLocks noChangeArrowheads="1"/>
          </p:cNvSpPr>
          <p:nvPr/>
        </p:nvSpPr>
        <p:spPr bwMode="auto">
          <a:xfrm>
            <a:off x="1465014" y="5589588"/>
            <a:ext cx="65633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畢竟，所有物質都是由沒有大小的粒子所構成：基本粒子！</a:t>
            </a:r>
          </a:p>
        </p:txBody>
      </p:sp>
      <p:pic>
        <p:nvPicPr>
          <p:cNvPr id="21508" name="Picture 2" descr="E:\Media\Chapter12\Images\12_01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2563812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213100"/>
            <a:ext cx="3563938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529" name="Text Box 7"/>
              <p:cNvSpPr txBox="1">
                <a:spLocks noChangeArrowheads="1"/>
              </p:cNvSpPr>
              <p:nvPr/>
            </p:nvSpPr>
            <p:spPr bwMode="auto">
              <a:xfrm>
                <a:off x="1013893" y="4262750"/>
                <a:ext cx="593437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運動的粒子在每一特定時間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𝑡</m:t>
                    </m:r>
                  </m:oMath>
                </a14:m>
                <a:r>
                  <a:rPr lang="zh-TW" altLang="en-US" sz="1800" dirty="0"/>
                  <a:t>對應一特定位置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22529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3893" y="4262750"/>
                <a:ext cx="5934371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821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1" name="文字方塊 7"/>
          <p:cNvSpPr txBox="1">
            <a:spLocks noChangeArrowheads="1"/>
          </p:cNvSpPr>
          <p:nvPr/>
        </p:nvSpPr>
        <p:spPr bwMode="auto">
          <a:xfrm>
            <a:off x="1806055" y="5229200"/>
            <a:ext cx="5545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這個單變數函數是力學研究的對象與目標</a:t>
            </a:r>
          </a:p>
        </p:txBody>
      </p:sp>
      <p:pic>
        <p:nvPicPr>
          <p:cNvPr id="22532" name="Picture 10" descr="D:\Dropbox\Documents\課程\YoungTextBook\Images\Chapter02\A_Images\A_Figures_and_Photos\02_01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88"/>
          <a:stretch/>
        </p:blipFill>
        <p:spPr bwMode="auto">
          <a:xfrm>
            <a:off x="920377" y="1628800"/>
            <a:ext cx="7358063" cy="202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13893" y="4728269"/>
            <a:ext cx="2327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位置是時間的函數！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136930" y="5229200"/>
                <a:ext cx="66781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930" y="5229200"/>
                <a:ext cx="667811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文字方塊 7"/>
          <p:cNvSpPr txBox="1">
            <a:spLocks noChangeArrowheads="1"/>
          </p:cNvSpPr>
          <p:nvPr/>
        </p:nvSpPr>
        <p:spPr bwMode="auto">
          <a:xfrm>
            <a:off x="2771800" y="765175"/>
            <a:ext cx="5545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位置：這個單變數函數可以用圖形表示：</a:t>
            </a:r>
          </a:p>
        </p:txBody>
      </p:sp>
      <p:pic>
        <p:nvPicPr>
          <p:cNvPr id="28675" name="Picture 3" descr="D:\Dropbox\Documents\課程\YoungTextBook\Images\Chapter02\A_Images\A_Figures_and_Photos\02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84313"/>
            <a:ext cx="7046912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677" name="文字方塊 5"/>
              <p:cNvSpPr txBox="1">
                <a:spLocks noChangeArrowheads="1"/>
              </p:cNvSpPr>
              <p:nvPr/>
            </p:nvSpPr>
            <p:spPr bwMode="auto">
              <a:xfrm>
                <a:off x="1763688" y="5360443"/>
                <a:ext cx="244278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在時間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zh-TW" altLang="en-US" sz="1800" dirty="0"/>
                  <a:t>內的位移：</a:t>
                </a:r>
              </a:p>
            </p:txBody>
          </p:sp>
        </mc:Choice>
        <mc:Fallback xmlns="">
          <p:sp>
            <p:nvSpPr>
              <p:cNvPr id="28677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5360443"/>
                <a:ext cx="2442785" cy="369332"/>
              </a:xfrm>
              <a:prstGeom prst="rect">
                <a:avLst/>
              </a:prstGeom>
              <a:blipFill>
                <a:blip r:embed="rId3"/>
                <a:stretch>
                  <a:fillRect l="-2062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2">
                <a:extLst>
                  <a:ext uri="{FF2B5EF4-FFF2-40B4-BE49-F238E27FC236}">
                    <a16:creationId xmlns:a16="http://schemas.microsoft.com/office/drawing/2014/main" id="{FD38E9C7-5B42-794D-B725-2C470AB3BADF}"/>
                  </a:ext>
                </a:extLst>
              </p:cNvPr>
              <p:cNvSpPr/>
              <p:nvPr/>
            </p:nvSpPr>
            <p:spPr>
              <a:xfrm>
                <a:off x="2051050" y="746680"/>
                <a:ext cx="66781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矩形 2">
                <a:extLst>
                  <a:ext uri="{FF2B5EF4-FFF2-40B4-BE49-F238E27FC236}">
                    <a16:creationId xmlns:a16="http://schemas.microsoft.com/office/drawing/2014/main" id="{FD38E9C7-5B42-794D-B725-2C470AB3BA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050" y="746680"/>
                <a:ext cx="66781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BF76096D-EB5F-CC47-BA3A-BD27FE74CBAB}"/>
                  </a:ext>
                </a:extLst>
              </p:cNvPr>
              <p:cNvSpPr/>
              <p:nvPr/>
            </p:nvSpPr>
            <p:spPr>
              <a:xfrm>
                <a:off x="3995936" y="5368409"/>
                <a:ext cx="24427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 smtClean="0"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BF76096D-EB5F-CC47-BA3A-BD27FE74C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5368409"/>
                <a:ext cx="244278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13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908050"/>
            <a:ext cx="4449762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6"/>
          <p:cNvSpPr txBox="1">
            <a:spLocks noChangeArrowheads="1"/>
          </p:cNvSpPr>
          <p:nvPr/>
        </p:nvSpPr>
        <p:spPr bwMode="auto">
          <a:xfrm>
            <a:off x="2550767" y="5084763"/>
            <a:ext cx="36054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何謂加速度</a:t>
            </a:r>
            <a:r>
              <a:rPr lang="en-US" altLang="zh-TW" sz="1800" dirty="0"/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acceleration</a:t>
            </a:r>
            <a:r>
              <a:rPr lang="zh-TW" altLang="en-US" sz="1800" dirty="0"/>
              <a:t>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687" name="Text Box 7"/>
              <p:cNvSpPr txBox="1">
                <a:spLocks noChangeArrowheads="1"/>
              </p:cNvSpPr>
              <p:nvPr/>
            </p:nvSpPr>
            <p:spPr bwMode="auto">
              <a:xfrm>
                <a:off x="2555776" y="5949950"/>
                <a:ext cx="43878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加速度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sz="1800" dirty="0"/>
                  <a:t>是速度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sz="1800" dirty="0"/>
                  <a:t>的變化率！</a:t>
                </a:r>
              </a:p>
            </p:txBody>
          </p:sp>
        </mc:Choice>
        <mc:Fallback xmlns="">
          <p:sp>
            <p:nvSpPr>
              <p:cNvPr id="7168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5949950"/>
                <a:ext cx="4387875" cy="369332"/>
              </a:xfrm>
              <a:prstGeom prst="rect">
                <a:avLst/>
              </a:prstGeom>
              <a:blipFill>
                <a:blip r:embed="rId3"/>
                <a:stretch>
                  <a:fillRect l="-115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688" name="Text Box 8"/>
              <p:cNvSpPr txBox="1">
                <a:spLocks noChangeArrowheads="1"/>
              </p:cNvSpPr>
              <p:nvPr/>
            </p:nvSpPr>
            <p:spPr bwMode="auto">
              <a:xfrm>
                <a:off x="2555776" y="5498035"/>
                <a:ext cx="373980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速度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sz="1800" dirty="0"/>
                  <a:t>是位置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sz="1800" dirty="0"/>
                  <a:t>的變化率！</a:t>
                </a:r>
              </a:p>
            </p:txBody>
          </p:sp>
        </mc:Choice>
        <mc:Fallback xmlns="">
          <p:sp>
            <p:nvSpPr>
              <p:cNvPr id="71688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5498035"/>
                <a:ext cx="3739803" cy="369332"/>
              </a:xfrm>
              <a:prstGeom prst="rect">
                <a:avLst/>
              </a:prstGeom>
              <a:blipFill>
                <a:blip r:embed="rId4"/>
                <a:stretch>
                  <a:fillRect l="-135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7" grpId="0"/>
      <p:bldP spid="7168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A-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243" y="2060848"/>
            <a:ext cx="427513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69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6977518"/>
              </p:ext>
            </p:extLst>
          </p:nvPr>
        </p:nvGraphicFramePr>
        <p:xfrm>
          <a:off x="1382933" y="1196752"/>
          <a:ext cx="63531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3657600" imgH="419040" progId="Equation.3">
                  <p:embed/>
                </p:oleObj>
              </mc:Choice>
              <mc:Fallback>
                <p:oleObj name="方程式" r:id="rId3" imgW="3657600" imgH="419040" progId="Equation.3">
                  <p:embed/>
                  <p:pic>
                    <p:nvPicPr>
                      <p:cNvPr id="2969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2933" y="1196752"/>
                        <a:ext cx="6353175" cy="728662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9699" name="Text Box 7"/>
              <p:cNvSpPr txBox="1">
                <a:spLocks noChangeArrowheads="1"/>
              </p:cNvSpPr>
              <p:nvPr/>
            </p:nvSpPr>
            <p:spPr bwMode="auto">
              <a:xfrm>
                <a:off x="1418404" y="4997723"/>
                <a:ext cx="754608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但在時間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/>
                        <a:cs typeface="Arial" pitchFamily="34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Arial" pitchFamily="34" charset="0"/>
                      </a:rPr>
                      <m:t>𝑡</m:t>
                    </m:r>
                  </m:oMath>
                </a14:m>
                <a:r>
                  <a:rPr lang="zh-TW" altLang="en-US" sz="1800" dirty="0">
                    <a:cs typeface="Arial" pitchFamily="34" charset="0"/>
                  </a:rPr>
                  <a:t>內，速度可能在變化。以上計算得到的是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dirty="0">
                        <a:latin typeface="Cambria Math"/>
                        <a:cs typeface="Arial" pitchFamily="34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Arial" pitchFamily="34" charset="0"/>
                      </a:rPr>
                      <m:t>𝑡</m:t>
                    </m:r>
                  </m:oMath>
                </a14:m>
                <a:r>
                  <a:rPr lang="zh-TW" altLang="en-US" sz="1800" dirty="0">
                    <a:cs typeface="Arial" pitchFamily="34" charset="0"/>
                  </a:rPr>
                  <a:t>內的平均速度。</a:t>
                </a:r>
                <a:endParaRPr lang="zh-TW" altLang="el-GR" sz="1800" dirty="0"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9699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8404" y="4997723"/>
                <a:ext cx="7546084" cy="369332"/>
              </a:xfrm>
              <a:prstGeom prst="rect">
                <a:avLst/>
              </a:prstGeom>
              <a:blipFill>
                <a:blip r:embed="rId5"/>
                <a:stretch>
                  <a:fillRect l="-67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576" name="Text Box 8"/>
              <p:cNvSpPr txBox="1">
                <a:spLocks noChangeArrowheads="1"/>
              </p:cNvSpPr>
              <p:nvPr/>
            </p:nvSpPr>
            <p:spPr bwMode="auto">
              <a:xfrm>
                <a:off x="1382933" y="5661248"/>
                <a:ext cx="679465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為了得到一瞬間的瞬時速度，我們必須要求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/>
                        <a:cs typeface="Arial" pitchFamily="34" charset="0"/>
                      </a:rPr>
                      <m:t>Δ</m:t>
                    </m:r>
                    <m:r>
                      <a:rPr lang="en-US" altLang="zh-TW" sz="2000" i="1" dirty="0">
                        <a:latin typeface="Cambria Math"/>
                        <a:cs typeface="Arial" pitchFamily="34" charset="0"/>
                      </a:rPr>
                      <m:t>𝑡</m:t>
                    </m:r>
                    <m:r>
                      <a:rPr lang="en-US" altLang="zh-TW" sz="1800" i="1" dirty="0">
                        <a:latin typeface="Cambria Math"/>
                        <a:cs typeface="Arial" pitchFamily="34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Arial" pitchFamily="34" charset="0"/>
                  </a:rPr>
                  <a:t>是無限小！</a:t>
                </a:r>
                <a:endParaRPr lang="zh-TW" altLang="el-GR" sz="1800" dirty="0">
                  <a:latin typeface="Times New Roman" pitchFamily="18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09576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2933" y="5661248"/>
                <a:ext cx="6794653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808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380799" y="719203"/>
            <a:ext cx="2736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速度是位置的變化率！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056275D7-1F8C-FE46-9A5A-A4C99FABCD96}"/>
                  </a:ext>
                </a:extLst>
              </p:cNvPr>
              <p:cNvSpPr/>
              <p:nvPr/>
            </p:nvSpPr>
            <p:spPr>
              <a:xfrm>
                <a:off x="1418404" y="4183696"/>
                <a:ext cx="2875915" cy="6298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056275D7-1F8C-FE46-9A5A-A4C99FABCD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404" y="4183696"/>
                <a:ext cx="2875915" cy="629852"/>
              </a:xfrm>
              <a:prstGeom prst="rect">
                <a:avLst/>
              </a:prstGeom>
              <a:blipFill>
                <a:blip r:embed="rId8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5D463AA-6CE3-9C45-B14F-51FEB4C766BD}"/>
                  </a:ext>
                </a:extLst>
              </p:cNvPr>
              <p:cNvSpPr/>
              <p:nvPr/>
            </p:nvSpPr>
            <p:spPr>
              <a:xfrm>
                <a:off x="7283115" y="5661248"/>
                <a:ext cx="955903" cy="3385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600" dirty="0" smtClean="0">
                          <a:latin typeface="Cambria Math"/>
                          <a:cs typeface="Arial" pitchFamily="34" charset="0"/>
                        </a:rPr>
                        <m:t>Δ</m:t>
                      </m:r>
                      <m:r>
                        <a:rPr lang="en-US" altLang="zh-TW" i="1" dirty="0">
                          <a:latin typeface="Cambria Math"/>
                          <a:cs typeface="Arial" pitchFamily="34" charset="0"/>
                        </a:rPr>
                        <m:t>𝑡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→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0</m:t>
                      </m:r>
                      <m:r>
                        <a:rPr lang="en-US" altLang="zh-TW" sz="1600" i="1" dirty="0">
                          <a:latin typeface="Cambria Math"/>
                          <a:cs typeface="Arial" pitchFamily="34" charset="0"/>
                        </a:rPr>
                        <m:t> 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5D463AA-6CE3-9C45-B14F-51FEB4C766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115" y="5661248"/>
                <a:ext cx="955903" cy="338554"/>
              </a:xfrm>
              <a:prstGeom prst="rect">
                <a:avLst/>
              </a:prstGeom>
              <a:blipFill>
                <a:blip r:embed="rId9"/>
                <a:stretch>
                  <a:fillRect b="-1785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6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D:\Dropbox\Documents\課程\YoungTextBook\Images\Chapter02\A_Images\A_Figures_and_Photos\02_07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84" b="4462"/>
          <a:stretch/>
        </p:blipFill>
        <p:spPr bwMode="auto">
          <a:xfrm>
            <a:off x="251520" y="2047571"/>
            <a:ext cx="2541686" cy="268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文字方塊 11"/>
          <p:cNvSpPr txBox="1">
            <a:spLocks noChangeArrowheads="1"/>
          </p:cNvSpPr>
          <p:nvPr/>
        </p:nvSpPr>
        <p:spPr bwMode="auto">
          <a:xfrm>
            <a:off x="2922104" y="807086"/>
            <a:ext cx="3671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這看來是一個無意義的數學式！</a:t>
            </a:r>
          </a:p>
        </p:txBody>
      </p:sp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3167062" y="6021288"/>
            <a:ext cx="3167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這個式子是有意義的！</a:t>
            </a:r>
          </a:p>
        </p:txBody>
      </p:sp>
      <p:pic>
        <p:nvPicPr>
          <p:cNvPr id="8" name="Picture 8" descr="0203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0"/>
          <a:stretch>
            <a:fillRect/>
          </a:stretch>
        </p:blipFill>
        <p:spPr bwMode="auto">
          <a:xfrm>
            <a:off x="6149308" y="4653136"/>
            <a:ext cx="2820239" cy="207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179388" y="4753042"/>
                <a:ext cx="5976788" cy="4038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在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∆</m:t>
                    </m:r>
                    <m:r>
                      <a:rPr lang="en-US" altLang="zh-TW" b="0" i="1" smtClean="0">
                        <a:latin typeface="Cambria Math"/>
                      </a:rPr>
                      <m:t>𝑡</m:t>
                    </m:r>
                  </m:oMath>
                </a14:m>
                <a:r>
                  <a:rPr lang="zh-TW" altLang="en-US" dirty="0"/>
                  <a:t>尚未趨零前，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zh-TW" altLang="en-US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 smtClean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r>
                              <a:rPr lang="en-US" altLang="zh-TW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altLang="zh-TW" i="1" smtClean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r>
                              <a:rPr lang="en-US" altLang="zh-TW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den>
                        </m:f>
                      </m:e>
                    </m:box>
                  </m:oMath>
                </a14:m>
                <a:r>
                  <a:rPr lang="zh-TW" altLang="en-US" dirty="0"/>
                  <a:t>是運動前後點之間的連線的斜率。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388" y="4753042"/>
                <a:ext cx="5976788" cy="403893"/>
              </a:xfrm>
              <a:prstGeom prst="rect">
                <a:avLst/>
              </a:prstGeom>
              <a:blipFill rotWithShape="1">
                <a:blip r:embed="rId11"/>
                <a:stretch>
                  <a:fillRect l="-815" t="-4545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179388" y="5167468"/>
                <a:ext cx="55446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而當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∆</m:t>
                    </m:r>
                    <m:r>
                      <a:rPr lang="en-US" altLang="zh-TW" b="0" i="1" smtClean="0">
                        <a:latin typeface="Cambria Math"/>
                      </a:rPr>
                      <m:t>𝑡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→0</m:t>
                    </m:r>
                  </m:oMath>
                </a14:m>
                <a:r>
                  <a:rPr lang="zh-TW" altLang="en-US" dirty="0"/>
                  <a:t>，前後點之間的連線就趨近於該點的切線！</a:t>
                </a: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388" y="5167468"/>
                <a:ext cx="5544616" cy="369332"/>
              </a:xfrm>
              <a:prstGeom prst="rect">
                <a:avLst/>
              </a:prstGeom>
              <a:blipFill rotWithShape="1">
                <a:blip r:embed="rId12"/>
                <a:stretch>
                  <a:fillRect l="-879" t="-6667" r="-4945" b="-28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1257648" y="1556792"/>
            <a:ext cx="41044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但如果我們用函數作圖來看：</a:t>
            </a:r>
          </a:p>
        </p:txBody>
      </p:sp>
      <p:pic>
        <p:nvPicPr>
          <p:cNvPr id="14" name="Picture 11" descr="D:\Dropbox\Documents\課程\YoungTextBook\Images\Chapter02\A_Images\A_Figures_and_Photos\02_07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2"/>
          <a:stretch>
            <a:fillRect/>
          </a:stretch>
        </p:blipFill>
        <p:spPr bwMode="auto">
          <a:xfrm>
            <a:off x="252338" y="2040827"/>
            <a:ext cx="7560964" cy="268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93C8BA7-31FD-7C46-A19E-C4C46CA203E0}"/>
                  </a:ext>
                </a:extLst>
              </p:cNvPr>
              <p:cNvSpPr/>
              <p:nvPr/>
            </p:nvSpPr>
            <p:spPr>
              <a:xfrm>
                <a:off x="1332155" y="256221"/>
                <a:ext cx="197772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600" dirty="0" smtClean="0">
                          <a:latin typeface="Cambria Math"/>
                          <a:cs typeface="Arial" pitchFamily="34" charset="0"/>
                        </a:rPr>
                        <m:t>Δ</m:t>
                      </m:r>
                      <m:r>
                        <a:rPr lang="en-US" altLang="zh-TW" i="1" dirty="0">
                          <a:latin typeface="Cambria Math"/>
                          <a:cs typeface="Arial" pitchFamily="34" charset="0"/>
                        </a:rPr>
                        <m:t>𝑡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→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0 ⇒</m:t>
                      </m:r>
                      <m:r>
                        <m:rPr>
                          <m:sty m:val="p"/>
                        </m:rPr>
                        <a:rPr lang="el-GR" altLang="zh-TW" sz="1600" dirty="0">
                          <a:latin typeface="Cambria Math"/>
                          <a:cs typeface="Arial" pitchFamily="34" charset="0"/>
                        </a:rPr>
                        <m:t>Δ</m:t>
                      </m:r>
                      <m:r>
                        <a:rPr lang="en-US" altLang="zh-TW" sz="1600" b="0" i="1" dirty="0" smtClean="0">
                          <a:latin typeface="Cambria Math" panose="02040503050406030204" pitchFamily="18" charset="0"/>
                          <a:cs typeface="Arial" pitchFamily="34" charset="0"/>
                        </a:rPr>
                        <m:t>𝑥</m:t>
                      </m:r>
                      <m:r>
                        <a:rPr lang="en-US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→0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93C8BA7-31FD-7C46-A19E-C4C46CA203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155" y="256221"/>
                <a:ext cx="1977721" cy="369332"/>
              </a:xfrm>
              <a:prstGeom prst="rect">
                <a:avLst/>
              </a:prstGeom>
              <a:blipFill>
                <a:blip r:embed="rId13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7B33680-70AB-A040-95DD-2DEABB7C0C55}"/>
                  </a:ext>
                </a:extLst>
              </p:cNvPr>
              <p:cNvSpPr/>
              <p:nvPr/>
            </p:nvSpPr>
            <p:spPr>
              <a:xfrm>
                <a:off x="1332155" y="726899"/>
                <a:ext cx="1281698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7B33680-70AB-A040-95DD-2DEABB7C0C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155" y="726899"/>
                <a:ext cx="1281698" cy="612732"/>
              </a:xfrm>
              <a:prstGeom prst="rect">
                <a:avLst/>
              </a:prstGeom>
              <a:blipFill>
                <a:blip r:embed="rId1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A937CBA-37A3-DA47-9A12-9CCC28F5BAF4}"/>
                  </a:ext>
                </a:extLst>
              </p:cNvPr>
              <p:cNvSpPr/>
              <p:nvPr/>
            </p:nvSpPr>
            <p:spPr>
              <a:xfrm>
                <a:off x="887322" y="5899866"/>
                <a:ext cx="2171364" cy="6127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切線斜率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A937CBA-37A3-DA47-9A12-9CCC28F5BA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322" y="5899866"/>
                <a:ext cx="2171364" cy="612732"/>
              </a:xfrm>
              <a:prstGeom prst="rect">
                <a:avLst/>
              </a:prstGeom>
              <a:blipFill>
                <a:blip r:embed="rId1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11" grpId="0"/>
      <p:bldP spid="2" grpId="0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6" descr="020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6"/>
          <a:stretch>
            <a:fillRect/>
          </a:stretch>
        </p:blipFill>
        <p:spPr bwMode="auto">
          <a:xfrm>
            <a:off x="400512" y="2420888"/>
            <a:ext cx="43211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8" descr="020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0"/>
          <a:stretch>
            <a:fillRect/>
          </a:stretch>
        </p:blipFill>
        <p:spPr bwMode="auto">
          <a:xfrm>
            <a:off x="5004048" y="3213051"/>
            <a:ext cx="322421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2632203-A25D-8041-ACC6-C1A2B0E64CC5}"/>
                  </a:ext>
                </a:extLst>
              </p:cNvPr>
              <p:cNvSpPr/>
              <p:nvPr/>
            </p:nvSpPr>
            <p:spPr>
              <a:xfrm>
                <a:off x="3539184" y="1484784"/>
                <a:ext cx="2365006" cy="6127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groupChr>
                        <m:groupChrPr>
                          <m:chr m:val="→"/>
                          <m:pos m:val="top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→0</m:t>
                          </m:r>
                        </m:e>
                      </m:groupCh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切線斜率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2632203-A25D-8041-ACC6-C1A2B0E64C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184" y="1484784"/>
                <a:ext cx="2365006" cy="612732"/>
              </a:xfrm>
              <a:prstGeom prst="rect">
                <a:avLst/>
              </a:prstGeom>
              <a:blipFill>
                <a:blip r:embed="rId4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1566641" y="1958554"/>
            <a:ext cx="61017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任一特定時間都有一速度，速度也是時間的函數：</a:t>
            </a:r>
          </a:p>
        </p:txBody>
      </p:sp>
      <p:pic>
        <p:nvPicPr>
          <p:cNvPr id="4104" name="Picture 8" descr="D:\Dropbox\Documents\課程\YoungTextBook\Images\Chapter02\A_Images\A_Figures_and_Photos\02_08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9"/>
          <a:stretch>
            <a:fillRect/>
          </a:stretch>
        </p:blipFill>
        <p:spPr bwMode="auto">
          <a:xfrm>
            <a:off x="410609" y="3356992"/>
            <a:ext cx="7690807" cy="295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758455" y="2915467"/>
            <a:ext cx="79749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因此，這是由一個函數得到另一個函數的運算。稱為微分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Differentiation</a:t>
            </a:r>
            <a:r>
              <a:rPr lang="zh-TW" altLang="en-US" dirty="0"/>
              <a:t>。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758455" y="620688"/>
            <a:ext cx="14562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定義：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5995840" y="1412776"/>
            <a:ext cx="2268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稱為導數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Derivative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0F0AA11-C632-5F41-80BA-94296CCC3070}"/>
                  </a:ext>
                </a:extLst>
              </p:cNvPr>
              <p:cNvSpPr txBox="1"/>
              <p:nvPr/>
            </p:nvSpPr>
            <p:spPr>
              <a:xfrm>
                <a:off x="1309180" y="1316782"/>
                <a:ext cx="4682116" cy="53751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TW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acc>
                        <m:accPr>
                          <m:chr m:val="̇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0F0AA11-C632-5F41-80BA-94296CCC3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180" y="1316782"/>
                <a:ext cx="4682116" cy="537519"/>
              </a:xfrm>
              <a:prstGeom prst="rect">
                <a:avLst/>
              </a:prstGeom>
              <a:blipFill>
                <a:blip r:embed="rId4"/>
                <a:stretch>
                  <a:fillRect b="-139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3532804A-4420-AA47-AEEA-AAFD8BAA1AF9}"/>
                  </a:ext>
                </a:extLst>
              </p:cNvPr>
              <p:cNvSpPr txBox="1"/>
              <p:nvPr/>
            </p:nvSpPr>
            <p:spPr>
              <a:xfrm>
                <a:off x="3369521" y="2332181"/>
                <a:ext cx="1376402" cy="5259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3532804A-4420-AA47-AEEA-AAFD8BAA1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521" y="2332181"/>
                <a:ext cx="1376402" cy="525913"/>
              </a:xfrm>
              <a:prstGeom prst="rect">
                <a:avLst/>
              </a:prstGeom>
              <a:blipFill>
                <a:blip r:embed="rId5"/>
                <a:stretch>
                  <a:fillRect l="-1835" t="-2326" b="-1395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0BE23CE6-716C-CC49-A8C8-490B21FD020F}"/>
                  </a:ext>
                </a:extLst>
              </p:cNvPr>
              <p:cNvSpPr txBox="1"/>
              <p:nvPr/>
            </p:nvSpPr>
            <p:spPr>
              <a:xfrm>
                <a:off x="1691680" y="505832"/>
                <a:ext cx="3271729" cy="6112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瞬間變化率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TW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zh-TW" altLang="en-US" i="1">
                                  <a:latin typeface="Cambria Math" panose="02040503050406030204" pitchFamily="18" charset="0"/>
                                </a:rPr>
                                <m:t>時間趨近於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 panose="02040503050406030204" pitchFamily="18" charset="0"/>
                                </a:rPr>
                                <m:t>變化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 panose="02040503050406030204" pitchFamily="18" charset="0"/>
                                </a:rPr>
                                <m:t>時間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0BE23CE6-716C-CC49-A8C8-490B21FD0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505832"/>
                <a:ext cx="3271729" cy="611258"/>
              </a:xfrm>
              <a:prstGeom prst="rect">
                <a:avLst/>
              </a:prstGeom>
              <a:blipFill>
                <a:blip r:embed="rId6"/>
                <a:stretch>
                  <a:fillRect l="-1544" t="-4082" r="-1544" b="-1632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2" grpId="0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33795" name="Picture 9" descr="D:\Dropbox\Documents\課程\YoungTextBook\Images\Chapter02\A_Images\A_Figures_and_Photos\02_1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57" y="3140968"/>
            <a:ext cx="2574068" cy="331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2" descr="D:\Dropbox\Documents\課程\YoungTextBook\Images\Chapter02\A_Images\A_Figures_and_Photos\02_19_Figur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760" y="561303"/>
            <a:ext cx="2532062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文字方塊 6"/>
          <p:cNvSpPr txBox="1">
            <a:spLocks noChangeArrowheads="1"/>
          </p:cNvSpPr>
          <p:nvPr/>
        </p:nvSpPr>
        <p:spPr bwMode="auto">
          <a:xfrm>
            <a:off x="849390" y="712872"/>
            <a:ext cx="4680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以微分計算自由落體運動的速度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A0870D6D-40AF-0541-AA00-D997728C4DC1}"/>
                  </a:ext>
                </a:extLst>
              </p:cNvPr>
              <p:cNvSpPr txBox="1"/>
              <p:nvPr/>
            </p:nvSpPr>
            <p:spPr bwMode="auto">
              <a:xfrm>
                <a:off x="892008" y="1212310"/>
                <a:ext cx="1520288" cy="5186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A0870D6D-40AF-0541-AA00-D997728C4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2008" y="1212310"/>
                <a:ext cx="1520288" cy="518604"/>
              </a:xfrm>
              <a:prstGeom prst="rect">
                <a:avLst/>
              </a:prstGeom>
              <a:blipFill>
                <a:blip r:embed="rId7"/>
                <a:stretch>
                  <a:fillRect l="-1653" t="-4762" r="-826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ACBDF167-5419-3547-854C-B0669FF3FFFF}"/>
                  </a:ext>
                </a:extLst>
              </p:cNvPr>
              <p:cNvSpPr txBox="1"/>
              <p:nvPr/>
            </p:nvSpPr>
            <p:spPr>
              <a:xfrm>
                <a:off x="858963" y="2086033"/>
                <a:ext cx="3604320" cy="53751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TW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ACBDF167-5419-3547-854C-B0669FF3F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63" y="2086033"/>
                <a:ext cx="3604320" cy="537519"/>
              </a:xfrm>
              <a:prstGeom prst="rect">
                <a:avLst/>
              </a:prstGeom>
              <a:blipFill>
                <a:blip r:embed="rId8"/>
                <a:stretch>
                  <a:fillRect l="-351" b="-1395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F6A110E7-653D-1D9E-AB5E-EDB060166924}"/>
                  </a:ext>
                </a:extLst>
              </p:cNvPr>
              <p:cNvSpPr txBox="1"/>
              <p:nvPr/>
            </p:nvSpPr>
            <p:spPr>
              <a:xfrm>
                <a:off x="858963" y="2804021"/>
                <a:ext cx="2785827" cy="6249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+∆</m:t>
                                          </m:r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F6A110E7-653D-1D9E-AB5E-EDB060166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63" y="2804021"/>
                <a:ext cx="2785827" cy="624979"/>
              </a:xfrm>
              <a:prstGeom prst="rect">
                <a:avLst/>
              </a:prstGeom>
              <a:blipFill>
                <a:blip r:embed="rId9"/>
                <a:stretch>
                  <a:fillRect l="-4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47959270-390C-4F0B-C9AA-8CDE54CB7C40}"/>
                  </a:ext>
                </a:extLst>
              </p:cNvPr>
              <p:cNvSpPr txBox="1"/>
              <p:nvPr/>
            </p:nvSpPr>
            <p:spPr>
              <a:xfrm>
                <a:off x="858963" y="3511465"/>
                <a:ext cx="3370346" cy="6249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+2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47959270-390C-4F0B-C9AA-8CDE54CB7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63" y="3511465"/>
                <a:ext cx="3370346" cy="6249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9C910C83-85C0-B817-F0A3-31F20644709A}"/>
                  </a:ext>
                </a:extLst>
              </p:cNvPr>
              <p:cNvSpPr txBox="1"/>
              <p:nvPr/>
            </p:nvSpPr>
            <p:spPr>
              <a:xfrm>
                <a:off x="868325" y="4261879"/>
                <a:ext cx="4780924" cy="6249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𝑔𝑡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9C910C83-85C0-B817-F0A3-31F206447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25" y="4261879"/>
                <a:ext cx="4780924" cy="624979"/>
              </a:xfrm>
              <a:prstGeom prst="rect">
                <a:avLst/>
              </a:prstGeom>
              <a:blipFill>
                <a:blip r:embed="rId11"/>
                <a:stretch>
                  <a:fillRect r="-79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DEDD02F6-E93B-84C5-0ED3-6B3582057153}"/>
                  </a:ext>
                </a:extLst>
              </p:cNvPr>
              <p:cNvSpPr txBox="1"/>
              <p:nvPr/>
            </p:nvSpPr>
            <p:spPr>
              <a:xfrm>
                <a:off x="849390" y="5367813"/>
                <a:ext cx="735330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𝑔𝑡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DEDD02F6-E93B-84C5-0ED3-6B3582057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390" y="5367813"/>
                <a:ext cx="735330" cy="276999"/>
              </a:xfrm>
              <a:prstGeom prst="rect">
                <a:avLst/>
              </a:prstGeom>
              <a:blipFill>
                <a:blip r:embed="rId12"/>
                <a:stretch>
                  <a:fillRect l="-3390" r="-8475" b="-3478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8" descr="A-0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6168" r="9467" b="5351"/>
          <a:stretch>
            <a:fillRect/>
          </a:stretch>
        </p:blipFill>
        <p:spPr>
          <a:xfrm>
            <a:off x="5909264" y="4292600"/>
            <a:ext cx="1655762" cy="2095500"/>
          </a:xfrm>
          <a:noFill/>
        </p:spPr>
      </p:pic>
      <p:pic>
        <p:nvPicPr>
          <p:cNvPr id="228355" name="Picture 9" descr="g_moonwash-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797" y="1196975"/>
            <a:ext cx="2305118" cy="3292145"/>
          </a:xfrm>
          <a:noFill/>
        </p:spPr>
      </p:pic>
      <p:pic>
        <p:nvPicPr>
          <p:cNvPr id="228356" name="Picture 10" descr="g_assayer_satur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8932" y="3000375"/>
            <a:ext cx="2347913" cy="1243012"/>
          </a:xfrm>
          <a:noFill/>
        </p:spPr>
      </p:pic>
      <p:pic>
        <p:nvPicPr>
          <p:cNvPr id="228357" name="Picture 13" descr="saturn-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74" y="4380476"/>
            <a:ext cx="2336071" cy="175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8" name="Picture 16" descr="GGtelescop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67" y="3017748"/>
            <a:ext cx="2700337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9" name="Picture 20" descr="g_sidnun_moon-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196975"/>
            <a:ext cx="351948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60" name="Text Box 22"/>
          <p:cNvSpPr txBox="1">
            <a:spLocks noChangeArrowheads="1"/>
          </p:cNvSpPr>
          <p:nvPr/>
        </p:nvSpPr>
        <p:spPr bwMode="auto">
          <a:xfrm>
            <a:off x="3348038" y="620713"/>
            <a:ext cx="3384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Galileo Galilei (1564-1642)</a:t>
            </a:r>
          </a:p>
        </p:txBody>
      </p:sp>
      <p:pic>
        <p:nvPicPr>
          <p:cNvPr id="193546" name="Picture 10" descr="http://img.photobucket.com/albums/v18/hollyn/Comics/galileo-telescope-church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96975"/>
            <a:ext cx="5217559" cy="532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88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6"/>
          <p:cNvSpPr txBox="1">
            <a:spLocks noChangeArrowheads="1"/>
          </p:cNvSpPr>
          <p:nvPr/>
        </p:nvSpPr>
        <p:spPr bwMode="auto">
          <a:xfrm>
            <a:off x="1259632" y="260648"/>
            <a:ext cx="561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任一特定時間都有一速度，速度也是一個時間函數：</a:t>
            </a:r>
          </a:p>
        </p:txBody>
      </p:sp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1331615" y="1779994"/>
            <a:ext cx="5616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加速度是速度的瞬時變化率，因此是位置的二次導數。</a:t>
            </a:r>
          </a:p>
        </p:txBody>
      </p:sp>
      <p:pic>
        <p:nvPicPr>
          <p:cNvPr id="34821" name="Picture 6" descr="D:\Dropbox\Documents\課程\YoungTextBook\Images\Chapter02\A_Images\A_Figures_and_Photos\02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357" y="720580"/>
            <a:ext cx="6623695" cy="96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7" descr="D:\Dropbox\Documents\課程\YoungTextBook\Images\Chapter02\A_Images\A_Figures_and_Photos\02_13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45024"/>
            <a:ext cx="7056437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325092" y="3140968"/>
            <a:ext cx="72370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加速度函數是速度函數對時間的微分，是位置函數的二次微分。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FAC482E9-E0D5-7B41-96AB-B33A52D5AA6B}"/>
                  </a:ext>
                </a:extLst>
              </p:cNvPr>
              <p:cNvSpPr txBox="1"/>
              <p:nvPr/>
            </p:nvSpPr>
            <p:spPr>
              <a:xfrm>
                <a:off x="1346692" y="2231068"/>
                <a:ext cx="6561027" cy="5616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TW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𝑑𝑣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𝑑𝑥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̈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FAC482E9-E0D5-7B41-96AB-B33A52D5A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692" y="2231068"/>
                <a:ext cx="6561027" cy="56169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B4DFAA5-BD11-B440-885F-4D3F17E17292}"/>
                  </a:ext>
                </a:extLst>
              </p:cNvPr>
              <p:cNvSpPr/>
              <p:nvPr/>
            </p:nvSpPr>
            <p:spPr>
              <a:xfrm>
                <a:off x="6613611" y="260926"/>
                <a:ext cx="66915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B4DFAA5-BD11-B440-885F-4D3F17E172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611" y="260926"/>
                <a:ext cx="66915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36867" name="Picture 9" descr="D:\Dropbox\Documents\課程\YoungTextBook\Images\Chapter02\A_Images\A_Figures_and_Photos\02_15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51634"/>
            <a:ext cx="2797880" cy="360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2" descr="D:\Dropbox\Documents\課程\YoungTextBook\Images\Chapter02\A_Images\A_Figures_and_Photos\02_19_Figur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277" y="462898"/>
            <a:ext cx="2532062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文字方塊 6"/>
          <p:cNvSpPr txBox="1">
            <a:spLocks noChangeArrowheads="1"/>
          </p:cNvSpPr>
          <p:nvPr/>
        </p:nvSpPr>
        <p:spPr bwMode="auto">
          <a:xfrm>
            <a:off x="459210" y="908720"/>
            <a:ext cx="50950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以微分計算自由落體運動的加速度。</a:t>
            </a:r>
          </a:p>
        </p:txBody>
      </p:sp>
      <p:sp>
        <p:nvSpPr>
          <p:cNvPr id="36872" name="文字方塊 1"/>
          <p:cNvSpPr txBox="1">
            <a:spLocks noChangeArrowheads="1"/>
          </p:cNvSpPr>
          <p:nvPr/>
        </p:nvSpPr>
        <p:spPr bwMode="auto">
          <a:xfrm>
            <a:off x="437290" y="5300129"/>
            <a:ext cx="5472187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位移與時間平方成正比的運動，其加速度是一個常數。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4">
                <a:extLst>
                  <a:ext uri="{FF2B5EF4-FFF2-40B4-BE49-F238E27FC236}">
                    <a16:creationId xmlns:a16="http://schemas.microsoft.com/office/drawing/2014/main" id="{69F1F726-DA70-4A4E-8F19-A615D2E60723}"/>
                  </a:ext>
                </a:extLst>
              </p:cNvPr>
              <p:cNvSpPr txBox="1"/>
              <p:nvPr/>
            </p:nvSpPr>
            <p:spPr bwMode="auto">
              <a:xfrm>
                <a:off x="513190" y="1557871"/>
                <a:ext cx="1520288" cy="5186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0" name="文字方塊 24">
                <a:extLst>
                  <a:ext uri="{FF2B5EF4-FFF2-40B4-BE49-F238E27FC236}">
                    <a16:creationId xmlns:a16="http://schemas.microsoft.com/office/drawing/2014/main" id="{69F1F726-DA70-4A4E-8F19-A615D2E60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3190" y="1557871"/>
                <a:ext cx="1520288" cy="518604"/>
              </a:xfrm>
              <a:prstGeom prst="rect">
                <a:avLst/>
              </a:prstGeom>
              <a:blipFill>
                <a:blip r:embed="rId9"/>
                <a:stretch>
                  <a:fillRect l="-1653" t="-4762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A2537A1F-49DC-C77B-0E65-956FA8F66F3D}"/>
                  </a:ext>
                </a:extLst>
              </p:cNvPr>
              <p:cNvSpPr txBox="1"/>
              <p:nvPr/>
            </p:nvSpPr>
            <p:spPr bwMode="auto">
              <a:xfrm>
                <a:off x="2706995" y="1666481"/>
                <a:ext cx="1024704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𝑔𝑡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A2537A1F-49DC-C77B-0E65-956FA8F66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6995" y="1666481"/>
                <a:ext cx="1024704" cy="276999"/>
              </a:xfrm>
              <a:prstGeom prst="rect">
                <a:avLst/>
              </a:prstGeom>
              <a:blipFill>
                <a:blip r:embed="rId10"/>
                <a:stretch>
                  <a:fillRect l="-2469" r="-6173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4738E73C-0524-B16B-65C2-1882A4F7A061}"/>
                  </a:ext>
                </a:extLst>
              </p:cNvPr>
              <p:cNvSpPr txBox="1"/>
              <p:nvPr/>
            </p:nvSpPr>
            <p:spPr>
              <a:xfrm>
                <a:off x="501113" y="2682875"/>
                <a:ext cx="3609129" cy="53751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TW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4738E73C-0524-B16B-65C2-1882A4F7A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13" y="2682875"/>
                <a:ext cx="3609129" cy="537519"/>
              </a:xfrm>
              <a:prstGeom prst="rect">
                <a:avLst/>
              </a:prstGeom>
              <a:blipFill>
                <a:blip r:embed="rId11"/>
                <a:stretch>
                  <a:fillRect l="-351" b="-1395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813EC613-8CF5-8DF4-B361-5B2DCB165F6C}"/>
                  </a:ext>
                </a:extLst>
              </p:cNvPr>
              <p:cNvSpPr txBox="1"/>
              <p:nvPr/>
            </p:nvSpPr>
            <p:spPr>
              <a:xfrm>
                <a:off x="501113" y="3400863"/>
                <a:ext cx="4152291" cy="61638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+∆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𝑔𝑡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i="1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813EC613-8CF5-8DF4-B361-5B2DCB165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13" y="3400863"/>
                <a:ext cx="4152291" cy="616387"/>
              </a:xfrm>
              <a:prstGeom prst="rect">
                <a:avLst/>
              </a:prstGeom>
              <a:blipFill>
                <a:blip r:embed="rId12"/>
                <a:stretch>
                  <a:fillRect r="-61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2091FBEE-38AE-4BFB-7695-53CCBE901663}"/>
                  </a:ext>
                </a:extLst>
              </p:cNvPr>
              <p:cNvSpPr txBox="1"/>
              <p:nvPr/>
            </p:nvSpPr>
            <p:spPr>
              <a:xfrm>
                <a:off x="512014" y="4971320"/>
                <a:ext cx="644407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i="1" dirty="0"/>
              </a:p>
            </p:txBody>
          </p:sp>
        </mc:Choice>
        <mc:Fallback xmlns="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2091FBEE-38AE-4BFB-7695-53CCBE901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14" y="4971320"/>
                <a:ext cx="644407" cy="276999"/>
              </a:xfrm>
              <a:prstGeom prst="rect">
                <a:avLst/>
              </a:prstGeom>
              <a:blipFill>
                <a:blip r:embed="rId13"/>
                <a:stretch>
                  <a:fillRect l="-3846" r="-5769" b="-304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9"/>
          <p:cNvSpPr txBox="1">
            <a:spLocks noChangeArrowheads="1"/>
          </p:cNvSpPr>
          <p:nvPr/>
        </p:nvSpPr>
        <p:spPr bwMode="auto">
          <a:xfrm>
            <a:off x="2522736" y="2852936"/>
            <a:ext cx="5545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加速度是速度對時間的微分，位置的二次微分</a:t>
            </a:r>
          </a:p>
        </p:txBody>
      </p:sp>
      <p:sp>
        <p:nvSpPr>
          <p:cNvPr id="40964" name="Text Box 9"/>
          <p:cNvSpPr txBox="1">
            <a:spLocks noChangeArrowheads="1"/>
          </p:cNvSpPr>
          <p:nvPr/>
        </p:nvSpPr>
        <p:spPr bwMode="auto">
          <a:xfrm>
            <a:off x="2484438" y="1484313"/>
            <a:ext cx="4608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/>
              <a:t>速度是位置對時間的微分</a:t>
            </a:r>
          </a:p>
        </p:txBody>
      </p:sp>
      <p:pic>
        <p:nvPicPr>
          <p:cNvPr id="40965" name="Picture 9" descr="D:\Dropbox\Documents\課程\YoungTextBook\Images\Chapter02\A_Images\A_Figures_and_Photos\02_29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00438"/>
            <a:ext cx="85471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弧形箭號 (上彎) 6"/>
          <p:cNvSpPr/>
          <p:nvPr/>
        </p:nvSpPr>
        <p:spPr>
          <a:xfrm flipH="1">
            <a:off x="4498975" y="5588000"/>
            <a:ext cx="2376488" cy="576263"/>
          </a:xfrm>
          <a:prstGeom prst="curved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弧形箭號 (上彎) 7"/>
          <p:cNvSpPr/>
          <p:nvPr/>
        </p:nvSpPr>
        <p:spPr>
          <a:xfrm flipH="1">
            <a:off x="1546225" y="5659438"/>
            <a:ext cx="2376488" cy="576262"/>
          </a:xfrm>
          <a:prstGeom prst="curved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7592F161-944E-DA45-9679-6F5C2A177047}"/>
                  </a:ext>
                </a:extLst>
              </p:cNvPr>
              <p:cNvSpPr txBox="1"/>
              <p:nvPr/>
            </p:nvSpPr>
            <p:spPr>
              <a:xfrm>
                <a:off x="2623525" y="2024532"/>
                <a:ext cx="1875450" cy="55579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𝑑𝑣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̈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7592F161-944E-DA45-9679-6F5C2A177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525" y="2024532"/>
                <a:ext cx="1875450" cy="555793"/>
              </a:xfrm>
              <a:prstGeom prst="rect">
                <a:avLst/>
              </a:prstGeom>
              <a:blipFill>
                <a:blip r:embed="rId3"/>
                <a:stretch>
                  <a:fillRect l="-1342" r="-671"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64F0C6EC-44D1-6648-A085-81467B66E32E}"/>
                  </a:ext>
                </a:extLst>
              </p:cNvPr>
              <p:cNvSpPr txBox="1"/>
              <p:nvPr/>
            </p:nvSpPr>
            <p:spPr>
              <a:xfrm>
                <a:off x="2623525" y="831740"/>
                <a:ext cx="1192506" cy="5259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64F0C6EC-44D1-6648-A085-81467B66E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525" y="831740"/>
                <a:ext cx="1192506" cy="525913"/>
              </a:xfrm>
              <a:prstGeom prst="rect">
                <a:avLst/>
              </a:prstGeom>
              <a:blipFill>
                <a:blip r:embed="rId4"/>
                <a:stretch>
                  <a:fillRect l="-2105" t="-2326" r="-1053" b="-1395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3517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6" descr="020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6"/>
          <a:stretch>
            <a:fillRect/>
          </a:stretch>
        </p:blipFill>
        <p:spPr bwMode="auto">
          <a:xfrm>
            <a:off x="4822825" y="3573463"/>
            <a:ext cx="424815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5" descr="0203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7"/>
          <a:stretch>
            <a:fillRect/>
          </a:stretch>
        </p:blipFill>
        <p:spPr bwMode="auto">
          <a:xfrm>
            <a:off x="1042988" y="4005263"/>
            <a:ext cx="3744912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0203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0"/>
          <a:stretch>
            <a:fillRect/>
          </a:stretch>
        </p:blipFill>
        <p:spPr bwMode="auto">
          <a:xfrm>
            <a:off x="250825" y="5373688"/>
            <a:ext cx="167798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5038725" y="3357563"/>
            <a:ext cx="431800" cy="431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en-US" altLang="zh-TW" sz="1200" i="1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zh-TW" altLang="en-US" sz="1200" i="1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TW" sz="1200" i="1">
                <a:latin typeface="Times New Roman" pitchFamily="18" charset="0"/>
                <a:cs typeface="Times New Roman" pitchFamily="18" charset="0"/>
              </a:rPr>
              <a:t>f</a:t>
            </a:r>
            <a:endParaRPr lang="en-US" altLang="zh-TW" sz="1800"/>
          </a:p>
        </p:txBody>
      </p:sp>
      <p:sp>
        <p:nvSpPr>
          <p:cNvPr id="37893" name="Text Box 8"/>
          <p:cNvSpPr txBox="1">
            <a:spLocks noChangeArrowheads="1"/>
          </p:cNvSpPr>
          <p:nvPr/>
        </p:nvSpPr>
        <p:spPr bwMode="auto">
          <a:xfrm>
            <a:off x="8855075" y="6310313"/>
            <a:ext cx="288925" cy="2873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en-US" altLang="zh-TW" sz="1200" i="1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US" altLang="zh-TW" sz="1200" i="1">
                <a:latin typeface="Times New Roman" pitchFamily="18" charset="0"/>
                <a:cs typeface="Times New Roman" pitchFamily="18" charset="0"/>
              </a:rPr>
              <a:t>x</a:t>
            </a:r>
            <a:endParaRPr lang="en-US" altLang="zh-TW" sz="1800"/>
          </a:p>
        </p:txBody>
      </p:sp>
      <p:sp>
        <p:nvSpPr>
          <p:cNvPr id="37894" name="Rectangle 13"/>
          <p:cNvSpPr>
            <a:spLocks noChangeArrowheads="1"/>
          </p:cNvSpPr>
          <p:nvPr/>
        </p:nvSpPr>
        <p:spPr bwMode="auto">
          <a:xfrm>
            <a:off x="0" y="1409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7895" name="Rectangle 14"/>
          <p:cNvSpPr>
            <a:spLocks noChangeArrowheads="1"/>
          </p:cNvSpPr>
          <p:nvPr/>
        </p:nvSpPr>
        <p:spPr bwMode="auto">
          <a:xfrm>
            <a:off x="0" y="1412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7896" name="Text Box 15"/>
          <p:cNvSpPr txBox="1">
            <a:spLocks noChangeArrowheads="1"/>
          </p:cNvSpPr>
          <p:nvPr/>
        </p:nvSpPr>
        <p:spPr bwMode="auto">
          <a:xfrm>
            <a:off x="6046788" y="4149725"/>
            <a:ext cx="215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endParaRPr lang="zh-TW" altLang="en-US" sz="1800"/>
          </a:p>
        </p:txBody>
      </p:sp>
      <p:sp>
        <p:nvSpPr>
          <p:cNvPr id="37897" name="Text Box 16"/>
          <p:cNvSpPr txBox="1">
            <a:spLocks noChangeArrowheads="1"/>
          </p:cNvSpPr>
          <p:nvPr/>
        </p:nvSpPr>
        <p:spPr bwMode="auto">
          <a:xfrm>
            <a:off x="5975350" y="4221163"/>
            <a:ext cx="431800" cy="182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zh-TW" sz="1200" i="1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altLang="zh-TW" sz="1200" i="1">
                <a:latin typeface="Times New Roman" pitchFamily="18" charset="0"/>
              </a:rPr>
              <a:t>f</a:t>
            </a:r>
          </a:p>
        </p:txBody>
      </p:sp>
      <p:sp>
        <p:nvSpPr>
          <p:cNvPr id="37898" name="Text Box 17"/>
          <p:cNvSpPr txBox="1">
            <a:spLocks noChangeArrowheads="1"/>
          </p:cNvSpPr>
          <p:nvPr/>
        </p:nvSpPr>
        <p:spPr bwMode="auto">
          <a:xfrm>
            <a:off x="5399088" y="4581525"/>
            <a:ext cx="431800" cy="182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zh-TW" sz="1200" i="1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altLang="zh-TW" sz="1200" i="1">
                <a:latin typeface="Times New Roman" pitchFamily="18" charset="0"/>
                <a:cs typeface="Times New Roman" pitchFamily="18" charset="0"/>
              </a:rPr>
              <a:t>x</a:t>
            </a:r>
            <a:endParaRPr lang="en-US" altLang="zh-TW" sz="1200" i="1">
              <a:latin typeface="Times New Roman" pitchFamily="18" charset="0"/>
            </a:endParaRPr>
          </a:p>
        </p:txBody>
      </p:sp>
      <p:sp>
        <p:nvSpPr>
          <p:cNvPr id="37899" name="Text Box 18"/>
          <p:cNvSpPr txBox="1">
            <a:spLocks noChangeArrowheads="1"/>
          </p:cNvSpPr>
          <p:nvPr/>
        </p:nvSpPr>
        <p:spPr bwMode="auto">
          <a:xfrm>
            <a:off x="1258888" y="4005263"/>
            <a:ext cx="431800" cy="182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200" i="1">
                <a:latin typeface="Times New Roman" pitchFamily="18" charset="0"/>
              </a:rPr>
              <a:t>f</a:t>
            </a:r>
          </a:p>
        </p:txBody>
      </p:sp>
      <p:sp>
        <p:nvSpPr>
          <p:cNvPr id="37900" name="Text Box 19"/>
          <p:cNvSpPr txBox="1">
            <a:spLocks noChangeArrowheads="1"/>
          </p:cNvSpPr>
          <p:nvPr/>
        </p:nvSpPr>
        <p:spPr bwMode="auto">
          <a:xfrm>
            <a:off x="4572000" y="6453188"/>
            <a:ext cx="431800" cy="182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200" i="1">
                <a:latin typeface="Times New Roman" pitchFamily="18" charset="0"/>
                <a:cs typeface="Times New Roman" pitchFamily="18" charset="0"/>
              </a:rPr>
              <a:t>x</a:t>
            </a:r>
            <a:endParaRPr lang="en-US" altLang="zh-TW" sz="1200" i="1">
              <a:latin typeface="Times New Roman" pitchFamily="18" charset="0"/>
            </a:endParaRPr>
          </a:p>
        </p:txBody>
      </p:sp>
      <p:sp>
        <p:nvSpPr>
          <p:cNvPr id="37901" name="Rectangle 2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903" name="文字方塊 15"/>
              <p:cNvSpPr txBox="1">
                <a:spLocks noChangeArrowheads="1"/>
              </p:cNvSpPr>
              <p:nvPr/>
            </p:nvSpPr>
            <p:spPr bwMode="auto">
              <a:xfrm>
                <a:off x="973138" y="620688"/>
                <a:ext cx="56165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以上的運算對任一變數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𝑥</m:t>
                    </m:r>
                    <m:r>
                      <a:rPr lang="zh-TW" altLang="en-US" sz="1800" b="0" i="1" smtClean="0">
                        <a:latin typeface="Cambria Math"/>
                      </a:rPr>
                      <m:t>的</m:t>
                    </m:r>
                  </m:oMath>
                </a14:m>
                <a:r>
                  <a:rPr lang="zh-TW" altLang="en-US" sz="1800" dirty="0"/>
                  <a:t>單變數函數都可以定義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903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3138" y="620688"/>
                <a:ext cx="5616575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977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904" name="文字方塊 18"/>
          <p:cNvSpPr txBox="1">
            <a:spLocks noChangeArrowheads="1"/>
          </p:cNvSpPr>
          <p:nvPr/>
        </p:nvSpPr>
        <p:spPr bwMode="auto">
          <a:xfrm>
            <a:off x="973139" y="2924175"/>
            <a:ext cx="3527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導函數的值即在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sz="1800" dirty="0"/>
              <a:t> </a:t>
            </a:r>
            <a:r>
              <a:rPr lang="zh-TW" altLang="en-US" sz="1800" dirty="0"/>
              <a:t>處的切線斜率。</a:t>
            </a:r>
          </a:p>
        </p:txBody>
      </p:sp>
      <p:sp>
        <p:nvSpPr>
          <p:cNvPr id="37905" name="文字方塊 22"/>
          <p:cNvSpPr txBox="1">
            <a:spLocks noChangeArrowheads="1"/>
          </p:cNvSpPr>
          <p:nvPr/>
        </p:nvSpPr>
        <p:spPr bwMode="auto">
          <a:xfrm>
            <a:off x="250825" y="2349500"/>
            <a:ext cx="24495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2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06" name="文字方塊 23"/>
          <p:cNvSpPr txBox="1">
            <a:spLocks noChangeArrowheads="1"/>
          </p:cNvSpPr>
          <p:nvPr/>
        </p:nvSpPr>
        <p:spPr bwMode="auto">
          <a:xfrm>
            <a:off x="973139" y="2060575"/>
            <a:ext cx="4249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而且在所有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 sz="1800"/>
              <a:t> 都可以定義：</a:t>
            </a:r>
          </a:p>
        </p:txBody>
      </p:sp>
      <p:sp>
        <p:nvSpPr>
          <p:cNvPr id="37907" name="文字方塊 24"/>
          <p:cNvSpPr txBox="1">
            <a:spLocks noChangeArrowheads="1"/>
          </p:cNvSpPr>
          <p:nvPr/>
        </p:nvSpPr>
        <p:spPr bwMode="auto">
          <a:xfrm>
            <a:off x="973139" y="2492375"/>
            <a:ext cx="3455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所得為一函數，稱為導函數。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102CC03D-6E34-5A4D-B029-CCBAA46303FA}"/>
                  </a:ext>
                </a:extLst>
              </p:cNvPr>
              <p:cNvSpPr txBox="1"/>
              <p:nvPr/>
            </p:nvSpPr>
            <p:spPr bwMode="auto">
              <a:xfrm>
                <a:off x="1036086" y="1267755"/>
                <a:ext cx="4397678" cy="53751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TW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102CC03D-6E34-5A4D-B029-CCBAA4630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6086" y="1267755"/>
                <a:ext cx="4397678" cy="537519"/>
              </a:xfrm>
              <a:prstGeom prst="rect">
                <a:avLst/>
              </a:prstGeom>
              <a:blipFill>
                <a:blip r:embed="rId9"/>
                <a:stretch>
                  <a:fillRect t="-2326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3"/>
          <p:cNvSpPr>
            <a:spLocks noChangeArrowheads="1"/>
          </p:cNvSpPr>
          <p:nvPr/>
        </p:nvSpPr>
        <p:spPr bwMode="auto">
          <a:xfrm>
            <a:off x="0" y="1409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8914" name="Rectangle 14"/>
          <p:cNvSpPr>
            <a:spLocks noChangeArrowheads="1"/>
          </p:cNvSpPr>
          <p:nvPr/>
        </p:nvSpPr>
        <p:spPr bwMode="auto">
          <a:xfrm>
            <a:off x="0" y="1412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8915" name="Rectangle 2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8916" name="文字方塊 15"/>
          <p:cNvSpPr txBox="1">
            <a:spLocks noChangeArrowheads="1"/>
          </p:cNvSpPr>
          <p:nvPr/>
        </p:nvSpPr>
        <p:spPr bwMode="auto">
          <a:xfrm>
            <a:off x="1908175" y="2565400"/>
            <a:ext cx="4321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以上的數學運算稱為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微分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Differentiation</a:t>
            </a:r>
            <a:endParaRPr lang="zh-TW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8" name="文字方塊 19"/>
          <p:cNvSpPr txBox="1">
            <a:spLocks noChangeArrowheads="1"/>
          </p:cNvSpPr>
          <p:nvPr/>
        </p:nvSpPr>
        <p:spPr bwMode="auto">
          <a:xfrm>
            <a:off x="1908175" y="3068638"/>
            <a:ext cx="568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微分是由一個函數得到另一個函數的運算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">
                <a:extLst>
                  <a:ext uri="{FF2B5EF4-FFF2-40B4-BE49-F238E27FC236}">
                    <a16:creationId xmlns:a16="http://schemas.microsoft.com/office/drawing/2014/main" id="{39228015-C3EE-DF46-B97A-DE3F57B67F49}"/>
                  </a:ext>
                </a:extLst>
              </p:cNvPr>
              <p:cNvSpPr txBox="1"/>
              <p:nvPr/>
            </p:nvSpPr>
            <p:spPr bwMode="auto">
              <a:xfrm>
                <a:off x="1911246" y="1821163"/>
                <a:ext cx="4397678" cy="53751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TW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0" name="文字方塊 1">
                <a:extLst>
                  <a:ext uri="{FF2B5EF4-FFF2-40B4-BE49-F238E27FC236}">
                    <a16:creationId xmlns:a16="http://schemas.microsoft.com/office/drawing/2014/main" id="{39228015-C3EE-DF46-B97A-DE3F57B67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1246" y="1821163"/>
                <a:ext cx="4397678" cy="537519"/>
              </a:xfrm>
              <a:prstGeom prst="rect">
                <a:avLst/>
              </a:prstGeom>
              <a:blipFill>
                <a:blip r:embed="rId2"/>
                <a:stretch>
                  <a:fillRect t="-2326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">
                <a:extLst>
                  <a:ext uri="{FF2B5EF4-FFF2-40B4-BE49-F238E27FC236}">
                    <a16:creationId xmlns:a16="http://schemas.microsoft.com/office/drawing/2014/main" id="{A821CA96-5E9D-A147-AE91-5DE3F5B51A4E}"/>
                  </a:ext>
                </a:extLst>
              </p:cNvPr>
              <p:cNvSpPr txBox="1"/>
              <p:nvPr/>
            </p:nvSpPr>
            <p:spPr bwMode="auto">
              <a:xfrm>
                <a:off x="1908175" y="3693567"/>
                <a:ext cx="786113" cy="52655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">
                <a:extLst>
                  <a:ext uri="{FF2B5EF4-FFF2-40B4-BE49-F238E27FC236}">
                    <a16:creationId xmlns:a16="http://schemas.microsoft.com/office/drawing/2014/main" id="{A821CA96-5E9D-A147-AE91-5DE3F5B51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8175" y="3693567"/>
                <a:ext cx="786113" cy="526554"/>
              </a:xfrm>
              <a:prstGeom prst="rect">
                <a:avLst/>
              </a:prstGeom>
              <a:blipFill>
                <a:blip r:embed="rId3"/>
                <a:stretch>
                  <a:fillRect l="-9524" t="-4651" r="-7937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">
                <a:extLst>
                  <a:ext uri="{FF2B5EF4-FFF2-40B4-BE49-F238E27FC236}">
                    <a16:creationId xmlns:a16="http://schemas.microsoft.com/office/drawing/2014/main" id="{A378FA4E-589F-FC4B-8DF2-791B33799B1E}"/>
                  </a:ext>
                </a:extLst>
              </p:cNvPr>
              <p:cNvSpPr txBox="1"/>
              <p:nvPr/>
            </p:nvSpPr>
            <p:spPr bwMode="auto">
              <a:xfrm>
                <a:off x="3450140" y="3837332"/>
                <a:ext cx="705641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TW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2" name="文字方塊 1">
                <a:extLst>
                  <a:ext uri="{FF2B5EF4-FFF2-40B4-BE49-F238E27FC236}">
                    <a16:creationId xmlns:a16="http://schemas.microsoft.com/office/drawing/2014/main" id="{A378FA4E-589F-FC4B-8DF2-791B33799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0140" y="3837332"/>
                <a:ext cx="705641" cy="276999"/>
              </a:xfrm>
              <a:prstGeom prst="rect">
                <a:avLst/>
              </a:prstGeom>
              <a:blipFill>
                <a:blip r:embed="rId4"/>
                <a:stretch>
                  <a:fillRect l="-10526" r="-7018" b="-434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9941" name="文字方塊 5"/>
          <p:cNvSpPr txBox="1">
            <a:spLocks noChangeArrowheads="1"/>
          </p:cNvSpPr>
          <p:nvPr/>
        </p:nvSpPr>
        <p:spPr bwMode="auto">
          <a:xfrm>
            <a:off x="3779912" y="1900751"/>
            <a:ext cx="136815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高次微分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">
                <a:extLst>
                  <a:ext uri="{FF2B5EF4-FFF2-40B4-BE49-F238E27FC236}">
                    <a16:creationId xmlns:a16="http://schemas.microsoft.com/office/drawing/2014/main" id="{C5806DD5-B471-DB4D-89E8-AD1D7F432381}"/>
                  </a:ext>
                </a:extLst>
              </p:cNvPr>
              <p:cNvSpPr txBox="1"/>
              <p:nvPr/>
            </p:nvSpPr>
            <p:spPr bwMode="auto">
              <a:xfrm>
                <a:off x="900113" y="2577150"/>
                <a:ext cx="7206140" cy="76136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𝑑𝑓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7" name="文字方塊 1">
                <a:extLst>
                  <a:ext uri="{FF2B5EF4-FFF2-40B4-BE49-F238E27FC236}">
                    <a16:creationId xmlns:a16="http://schemas.microsoft.com/office/drawing/2014/main" id="{C5806DD5-B471-DB4D-89E8-AD1D7F432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0113" y="2577150"/>
                <a:ext cx="7206140" cy="761362"/>
              </a:xfrm>
              <a:prstGeom prst="rect">
                <a:avLst/>
              </a:prstGeom>
              <a:blipFill>
                <a:blip r:embed="rId2"/>
                <a:stretch>
                  <a:fillRect l="-352" t="-1639" b="-819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">
                <a:extLst>
                  <a:ext uri="{FF2B5EF4-FFF2-40B4-BE49-F238E27FC236}">
                    <a16:creationId xmlns:a16="http://schemas.microsoft.com/office/drawing/2014/main" id="{E8ACB888-19F7-274F-8452-FDA19854C2B7}"/>
                  </a:ext>
                </a:extLst>
              </p:cNvPr>
              <p:cNvSpPr txBox="1"/>
              <p:nvPr/>
            </p:nvSpPr>
            <p:spPr bwMode="auto">
              <a:xfrm>
                <a:off x="900113" y="3645024"/>
                <a:ext cx="1947584" cy="62741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8" name="文字方塊 1">
                <a:extLst>
                  <a:ext uri="{FF2B5EF4-FFF2-40B4-BE49-F238E27FC236}">
                    <a16:creationId xmlns:a16="http://schemas.microsoft.com/office/drawing/2014/main" id="{E8ACB888-19F7-274F-8452-FDA19854C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0113" y="3645024"/>
                <a:ext cx="1947584" cy="627416"/>
              </a:xfrm>
              <a:prstGeom prst="rect">
                <a:avLst/>
              </a:prstGeom>
              <a:blipFill>
                <a:blip r:embed="rId3"/>
                <a:stretch>
                  <a:fillRect l="-259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91" name="矩形 7"/>
          <p:cNvSpPr>
            <a:spLocks noChangeArrowheads="1"/>
          </p:cNvSpPr>
          <p:nvPr/>
        </p:nvSpPr>
        <p:spPr bwMode="auto">
          <a:xfrm>
            <a:off x="1979613" y="181925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常數的微分為零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">
                <a:extLst>
                  <a:ext uri="{FF2B5EF4-FFF2-40B4-BE49-F238E27FC236}">
                    <a16:creationId xmlns:a16="http://schemas.microsoft.com/office/drawing/2014/main" id="{79114247-B0A5-1C49-897A-651F8C895338}"/>
                  </a:ext>
                </a:extLst>
              </p:cNvPr>
              <p:cNvSpPr txBox="1"/>
              <p:nvPr/>
            </p:nvSpPr>
            <p:spPr bwMode="auto">
              <a:xfrm>
                <a:off x="4788024" y="1052736"/>
                <a:ext cx="845681" cy="58516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9" name="文字方塊 1">
                <a:extLst>
                  <a:ext uri="{FF2B5EF4-FFF2-40B4-BE49-F238E27FC236}">
                    <a16:creationId xmlns:a16="http://schemas.microsoft.com/office/drawing/2014/main" id="{79114247-B0A5-1C49-897A-651F8C895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8024" y="1052736"/>
                <a:ext cx="845681" cy="585160"/>
              </a:xfrm>
              <a:prstGeom prst="rect">
                <a:avLst/>
              </a:prstGeom>
              <a:blipFill>
                <a:blip r:embed="rId2"/>
                <a:stretch>
                  <a:fillRect l="-8824" t="-4255" r="-5882" b="-1276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">
                <a:extLst>
                  <a:ext uri="{FF2B5EF4-FFF2-40B4-BE49-F238E27FC236}">
                    <a16:creationId xmlns:a16="http://schemas.microsoft.com/office/drawing/2014/main" id="{6D2E25C9-3C47-0242-9A9A-4A32D1402DD0}"/>
                  </a:ext>
                </a:extLst>
              </p:cNvPr>
              <p:cNvSpPr txBox="1"/>
              <p:nvPr/>
            </p:nvSpPr>
            <p:spPr bwMode="auto">
              <a:xfrm>
                <a:off x="2032121" y="1177515"/>
                <a:ext cx="1037592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10" name="文字方塊 1">
                <a:extLst>
                  <a:ext uri="{FF2B5EF4-FFF2-40B4-BE49-F238E27FC236}">
                    <a16:creationId xmlns:a16="http://schemas.microsoft.com/office/drawing/2014/main" id="{6D2E25C9-3C47-0242-9A9A-4A32D1402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2121" y="1177515"/>
                <a:ext cx="1037592" cy="307777"/>
              </a:xfrm>
              <a:prstGeom prst="rect">
                <a:avLst/>
              </a:prstGeom>
              <a:blipFill>
                <a:blip r:embed="rId3"/>
                <a:stretch>
                  <a:fillRect l="-6024" r="-1205" b="-2692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">
                <a:extLst>
                  <a:ext uri="{FF2B5EF4-FFF2-40B4-BE49-F238E27FC236}">
                    <a16:creationId xmlns:a16="http://schemas.microsoft.com/office/drawing/2014/main" id="{845C4200-5D81-AB41-BEAA-9CA39D6F2FF5}"/>
                  </a:ext>
                </a:extLst>
              </p:cNvPr>
              <p:cNvSpPr txBox="1"/>
              <p:nvPr/>
            </p:nvSpPr>
            <p:spPr bwMode="auto">
              <a:xfrm>
                <a:off x="3397361" y="1177514"/>
                <a:ext cx="848887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11" name="文字方塊 1">
                <a:extLst>
                  <a:ext uri="{FF2B5EF4-FFF2-40B4-BE49-F238E27FC236}">
                    <a16:creationId xmlns:a16="http://schemas.microsoft.com/office/drawing/2014/main" id="{845C4200-5D81-AB41-BEAA-9CA39D6F2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97361" y="1177514"/>
                <a:ext cx="848887" cy="307777"/>
              </a:xfrm>
              <a:prstGeom prst="rect">
                <a:avLst/>
              </a:prstGeom>
              <a:blipFill>
                <a:blip r:embed="rId4"/>
                <a:stretch>
                  <a:fillRect l="-4412" r="-4412" b="-2692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7">
            <a:extLst>
              <a:ext uri="{FF2B5EF4-FFF2-40B4-BE49-F238E27FC236}">
                <a16:creationId xmlns:a16="http://schemas.microsoft.com/office/drawing/2014/main" id="{AF938A75-EFE5-4F4D-B48D-C0820A665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1714" y="2712486"/>
            <a:ext cx="1106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線性組合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">
                <a:extLst>
                  <a:ext uri="{FF2B5EF4-FFF2-40B4-BE49-F238E27FC236}">
                    <a16:creationId xmlns:a16="http://schemas.microsoft.com/office/drawing/2014/main" id="{37B65EFB-4FDD-374F-B448-18F83BBEE728}"/>
                  </a:ext>
                </a:extLst>
              </p:cNvPr>
              <p:cNvSpPr txBox="1"/>
              <p:nvPr/>
            </p:nvSpPr>
            <p:spPr bwMode="auto">
              <a:xfrm>
                <a:off x="2046658" y="3283704"/>
                <a:ext cx="2307876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d>
                        <m:d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+∆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13" name="文字方塊 1">
                <a:extLst>
                  <a:ext uri="{FF2B5EF4-FFF2-40B4-BE49-F238E27FC236}">
                    <a16:creationId xmlns:a16="http://schemas.microsoft.com/office/drawing/2014/main" id="{37B65EFB-4FDD-374F-B448-18F83BBEE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46658" y="3283704"/>
                <a:ext cx="2307876" cy="307777"/>
              </a:xfrm>
              <a:prstGeom prst="rect">
                <a:avLst/>
              </a:prstGeom>
              <a:blipFill>
                <a:blip r:embed="rId5"/>
                <a:stretch>
                  <a:fillRect l="-2198" r="-2198" b="-3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">
                <a:extLst>
                  <a:ext uri="{FF2B5EF4-FFF2-40B4-BE49-F238E27FC236}">
                    <a16:creationId xmlns:a16="http://schemas.microsoft.com/office/drawing/2014/main" id="{FEC1C16A-C156-4744-8D52-5BA7C660413F}"/>
                  </a:ext>
                </a:extLst>
              </p:cNvPr>
              <p:cNvSpPr txBox="1"/>
              <p:nvPr/>
            </p:nvSpPr>
            <p:spPr bwMode="auto">
              <a:xfrm>
                <a:off x="2046658" y="3762528"/>
                <a:ext cx="2036327" cy="30777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′=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′+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14" name="文字方塊 1">
                <a:extLst>
                  <a:ext uri="{FF2B5EF4-FFF2-40B4-BE49-F238E27FC236}">
                    <a16:creationId xmlns:a16="http://schemas.microsoft.com/office/drawing/2014/main" id="{FEC1C16A-C156-4744-8D52-5BA7C6604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46658" y="3762528"/>
                <a:ext cx="2036327" cy="307777"/>
              </a:xfrm>
              <a:prstGeom prst="rect">
                <a:avLst/>
              </a:prstGeom>
              <a:blipFill>
                <a:blip r:embed="rId6"/>
                <a:stretch>
                  <a:fillRect t="-4000" r="-3727" b="-3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D33C7883-25A5-8246-BF25-4594EDCD63B6}"/>
                  </a:ext>
                </a:extLst>
              </p:cNvPr>
              <p:cNvSpPr txBox="1"/>
              <p:nvPr/>
            </p:nvSpPr>
            <p:spPr bwMode="auto">
              <a:xfrm>
                <a:off x="2046658" y="4961951"/>
                <a:ext cx="1465337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d>
                        <m:d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𝑐𝑓</m:t>
                          </m:r>
                        </m:e>
                      </m:d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D33C7883-25A5-8246-BF25-4594EDCD6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46658" y="4961951"/>
                <a:ext cx="1465337" cy="307777"/>
              </a:xfrm>
              <a:prstGeom prst="rect">
                <a:avLst/>
              </a:prstGeom>
              <a:blipFill>
                <a:blip r:embed="rId7"/>
                <a:stretch>
                  <a:fillRect l="-3448" r="-4310" b="-3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">
                <a:extLst>
                  <a:ext uri="{FF2B5EF4-FFF2-40B4-BE49-F238E27FC236}">
                    <a16:creationId xmlns:a16="http://schemas.microsoft.com/office/drawing/2014/main" id="{1BB49A3D-337C-D549-B17D-49CE6D5C5B7B}"/>
                  </a:ext>
                </a:extLst>
              </p:cNvPr>
              <p:cNvSpPr txBox="1"/>
              <p:nvPr/>
            </p:nvSpPr>
            <p:spPr bwMode="auto">
              <a:xfrm>
                <a:off x="2046658" y="5487480"/>
                <a:ext cx="1276568" cy="30777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𝑐𝑓</m:t>
                          </m:r>
                        </m:e>
                      </m:d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′=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𝑐𝑓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16" name="文字方塊 1">
                <a:extLst>
                  <a:ext uri="{FF2B5EF4-FFF2-40B4-BE49-F238E27FC236}">
                    <a16:creationId xmlns:a16="http://schemas.microsoft.com/office/drawing/2014/main" id="{1BB49A3D-337C-D549-B17D-49CE6D5C5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46658" y="5487480"/>
                <a:ext cx="1276568" cy="307777"/>
              </a:xfrm>
              <a:prstGeom prst="rect">
                <a:avLst/>
              </a:prstGeom>
              <a:blipFill>
                <a:blip r:embed="rId8"/>
                <a:stretch>
                  <a:fillRect r="-4950" b="-3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矩形 1"/>
          <p:cNvSpPr>
            <a:spLocks noChangeArrowheads="1"/>
          </p:cNvSpPr>
          <p:nvPr/>
        </p:nvSpPr>
        <p:spPr bwMode="auto">
          <a:xfrm>
            <a:off x="3995738" y="549275"/>
            <a:ext cx="1570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多項式的微分</a:t>
            </a: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">
                <a:extLst>
                  <a:ext uri="{FF2B5EF4-FFF2-40B4-BE49-F238E27FC236}">
                    <a16:creationId xmlns:a16="http://schemas.microsoft.com/office/drawing/2014/main" id="{0C085AC2-B1F7-5940-9A65-4DA8AF715641}"/>
                  </a:ext>
                </a:extLst>
              </p:cNvPr>
              <p:cNvSpPr txBox="1"/>
              <p:nvPr/>
            </p:nvSpPr>
            <p:spPr bwMode="auto">
              <a:xfrm>
                <a:off x="1031629" y="1905322"/>
                <a:ext cx="5091907" cy="53751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+∆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3" name="文字方塊 1">
                <a:extLst>
                  <a:ext uri="{FF2B5EF4-FFF2-40B4-BE49-F238E27FC236}">
                    <a16:creationId xmlns:a16="http://schemas.microsoft.com/office/drawing/2014/main" id="{0C085AC2-B1F7-5940-9A65-4DA8AF715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1629" y="1905322"/>
                <a:ext cx="5091907" cy="537519"/>
              </a:xfrm>
              <a:prstGeom prst="rect">
                <a:avLst/>
              </a:prstGeom>
              <a:blipFill>
                <a:blip r:embed="rId2"/>
                <a:stretch>
                  <a:fillRect l="-1244" t="-4651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36BB66A-66B7-844E-A289-7BCA5B3E13DE}"/>
                  </a:ext>
                </a:extLst>
              </p:cNvPr>
              <p:cNvSpPr/>
              <p:nvPr/>
            </p:nvSpPr>
            <p:spPr>
              <a:xfrm>
                <a:off x="1031629" y="1320090"/>
                <a:ext cx="126303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36BB66A-66B7-844E-A289-7BCA5B3E13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629" y="1320090"/>
                <a:ext cx="1263038" cy="369332"/>
              </a:xfrm>
              <a:prstGeom prst="rect">
                <a:avLst/>
              </a:prstGeom>
              <a:blipFill>
                <a:blip r:embed="rId3"/>
                <a:stretch>
                  <a:fillRect b="-2069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C1BE792-89DE-FB4D-9F40-4346D6A266C9}"/>
                  </a:ext>
                </a:extLst>
              </p:cNvPr>
              <p:cNvSpPr/>
              <p:nvPr/>
            </p:nvSpPr>
            <p:spPr>
              <a:xfrm>
                <a:off x="1031629" y="2781300"/>
                <a:ext cx="412080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C1BE792-89DE-FB4D-9F40-4346D6A266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629" y="2781300"/>
                <a:ext cx="412080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">
                <a:extLst>
                  <a:ext uri="{FF2B5EF4-FFF2-40B4-BE49-F238E27FC236}">
                    <a16:creationId xmlns:a16="http://schemas.microsoft.com/office/drawing/2014/main" id="{991D73DC-F134-FA4C-B9E4-8DCB47B73ECD}"/>
                  </a:ext>
                </a:extLst>
              </p:cNvPr>
              <p:cNvSpPr txBox="1"/>
              <p:nvPr/>
            </p:nvSpPr>
            <p:spPr bwMode="auto">
              <a:xfrm>
                <a:off x="1060838" y="3362970"/>
                <a:ext cx="6064032" cy="5557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+∆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6" name="文字方塊 1">
                <a:extLst>
                  <a:ext uri="{FF2B5EF4-FFF2-40B4-BE49-F238E27FC236}">
                    <a16:creationId xmlns:a16="http://schemas.microsoft.com/office/drawing/2014/main" id="{991D73DC-F134-FA4C-B9E4-8DCB47B73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0838" y="3362970"/>
                <a:ext cx="6064032" cy="555793"/>
              </a:xfrm>
              <a:prstGeom prst="rect">
                <a:avLst/>
              </a:prstGeom>
              <a:blipFill>
                <a:blip r:embed="rId5"/>
                <a:stretch>
                  <a:fillRect l="-835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6157E8B-3BFA-194C-9B99-96E42CF8B1CD}"/>
                  </a:ext>
                </a:extLst>
              </p:cNvPr>
              <p:cNvSpPr/>
              <p:nvPr/>
            </p:nvSpPr>
            <p:spPr>
              <a:xfrm>
                <a:off x="1044070" y="4743268"/>
                <a:ext cx="1767342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6157E8B-3BFA-194C-9B99-96E42CF8B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070" y="4743268"/>
                <a:ext cx="1767342" cy="61824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2" descr="D:\Dropbox\Documents\課程\YoungTextBook\Images\Chapter02\A_Images\A_Figures_and_Photos\02_19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796" y="3488077"/>
            <a:ext cx="2891111" cy="276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文字方塊 6"/>
          <p:cNvSpPr txBox="1">
            <a:spLocks noChangeArrowheads="1"/>
          </p:cNvSpPr>
          <p:nvPr/>
        </p:nvSpPr>
        <p:spPr bwMode="auto">
          <a:xfrm>
            <a:off x="687720" y="1163215"/>
            <a:ext cx="51130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以公式快速計算自由落體的速度及加速度。</a:t>
            </a:r>
          </a:p>
        </p:txBody>
      </p:sp>
      <p:sp>
        <p:nvSpPr>
          <p:cNvPr id="45068" name="文字方塊 4"/>
          <p:cNvSpPr txBox="1">
            <a:spLocks noChangeArrowheads="1"/>
          </p:cNvSpPr>
          <p:nvPr/>
        </p:nvSpPr>
        <p:spPr bwMode="auto">
          <a:xfrm>
            <a:off x="714028" y="5180378"/>
            <a:ext cx="410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加速度是一個常數！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683568" y="5685243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這是一個等加速度運動！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AD9307E-09F5-EF43-9604-AA8B3C8C3229}"/>
                  </a:ext>
                </a:extLst>
              </p:cNvPr>
              <p:cNvSpPr/>
              <p:nvPr/>
            </p:nvSpPr>
            <p:spPr>
              <a:xfrm>
                <a:off x="6804248" y="284927"/>
                <a:ext cx="1767342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AD9307E-09F5-EF43-9604-AA8B3C8C32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284927"/>
                <a:ext cx="1767342" cy="618246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">
                <a:extLst>
                  <a:ext uri="{FF2B5EF4-FFF2-40B4-BE49-F238E27FC236}">
                    <a16:creationId xmlns:a16="http://schemas.microsoft.com/office/drawing/2014/main" id="{3CCBF5D1-EA45-F44C-B318-4835B76E7242}"/>
                  </a:ext>
                </a:extLst>
              </p:cNvPr>
              <p:cNvSpPr txBox="1"/>
              <p:nvPr/>
            </p:nvSpPr>
            <p:spPr bwMode="auto">
              <a:xfrm>
                <a:off x="6804248" y="1040104"/>
                <a:ext cx="1276568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𝑐𝑓</m:t>
                          </m:r>
                        </m:e>
                      </m:d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′=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𝑐𝑓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12" name="文字方塊 1">
                <a:extLst>
                  <a:ext uri="{FF2B5EF4-FFF2-40B4-BE49-F238E27FC236}">
                    <a16:creationId xmlns:a16="http://schemas.microsoft.com/office/drawing/2014/main" id="{3CCBF5D1-EA45-F44C-B318-4835B76E7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4248" y="1040104"/>
                <a:ext cx="1276568" cy="307777"/>
              </a:xfrm>
              <a:prstGeom prst="rect">
                <a:avLst/>
              </a:prstGeom>
              <a:blipFill>
                <a:blip r:embed="rId4"/>
                <a:stretch>
                  <a:fillRect r="-3922" b="-3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83F60AC7-49D4-F548-9C89-456ACB917A47}"/>
                  </a:ext>
                </a:extLst>
              </p:cNvPr>
              <p:cNvSpPr txBox="1"/>
              <p:nvPr/>
            </p:nvSpPr>
            <p:spPr bwMode="auto">
              <a:xfrm>
                <a:off x="714028" y="1768952"/>
                <a:ext cx="2717795" cy="5186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83F60AC7-49D4-F548-9C89-456ACB917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028" y="1768952"/>
                <a:ext cx="2717795" cy="518604"/>
              </a:xfrm>
              <a:prstGeom prst="rect">
                <a:avLst/>
              </a:prstGeom>
              <a:blipFill>
                <a:blip r:embed="rId5"/>
                <a:stretch>
                  <a:fillRect t="-4878" b="-146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4">
                <a:extLst>
                  <a:ext uri="{FF2B5EF4-FFF2-40B4-BE49-F238E27FC236}">
                    <a16:creationId xmlns:a16="http://schemas.microsoft.com/office/drawing/2014/main" id="{E8738B4B-C24E-3C49-81E7-668378EE71B9}"/>
                  </a:ext>
                </a:extLst>
              </p:cNvPr>
              <p:cNvSpPr txBox="1"/>
              <p:nvPr/>
            </p:nvSpPr>
            <p:spPr bwMode="auto">
              <a:xfrm>
                <a:off x="683568" y="2636912"/>
                <a:ext cx="8138318" cy="53181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𝑔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4" name="文字方塊 24">
                <a:extLst>
                  <a:ext uri="{FF2B5EF4-FFF2-40B4-BE49-F238E27FC236}">
                    <a16:creationId xmlns:a16="http://schemas.microsoft.com/office/drawing/2014/main" id="{E8738B4B-C24E-3C49-81E7-668378EE7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2636912"/>
                <a:ext cx="8138318" cy="531812"/>
              </a:xfrm>
              <a:prstGeom prst="rect">
                <a:avLst/>
              </a:prstGeom>
              <a:blipFill>
                <a:blip r:embed="rId6"/>
                <a:stretch>
                  <a:fillRect t="-2326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4">
                <a:extLst>
                  <a:ext uri="{FF2B5EF4-FFF2-40B4-BE49-F238E27FC236}">
                    <a16:creationId xmlns:a16="http://schemas.microsoft.com/office/drawing/2014/main" id="{6DA9E08D-FD34-E340-B337-A70A6433B915}"/>
                  </a:ext>
                </a:extLst>
              </p:cNvPr>
              <p:cNvSpPr txBox="1"/>
              <p:nvPr/>
            </p:nvSpPr>
            <p:spPr bwMode="auto">
              <a:xfrm>
                <a:off x="683568" y="3508158"/>
                <a:ext cx="4681538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𝑑𝑣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𝑔𝑡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𝑔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5" name="文字方塊 24">
                <a:extLst>
                  <a:ext uri="{FF2B5EF4-FFF2-40B4-BE49-F238E27FC236}">
                    <a16:creationId xmlns:a16="http://schemas.microsoft.com/office/drawing/2014/main" id="{6DA9E08D-FD34-E340-B337-A70A6433B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3508158"/>
                <a:ext cx="4681538" cy="525913"/>
              </a:xfrm>
              <a:prstGeom prst="rect">
                <a:avLst/>
              </a:prstGeom>
              <a:blipFill>
                <a:blip r:embed="rId7"/>
                <a:stretch>
                  <a:fillRect l="-541" t="-2381" r="-1081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8" grpId="0"/>
      <p:bldP spid="2" grpId="0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文字方塊 2"/>
          <p:cNvSpPr txBox="1">
            <a:spLocks noChangeArrowheads="1"/>
          </p:cNvSpPr>
          <p:nvPr/>
        </p:nvSpPr>
        <p:spPr bwMode="auto">
          <a:xfrm>
            <a:off x="2916238" y="319073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等加速度運動</a:t>
            </a:r>
          </a:p>
        </p:txBody>
      </p:sp>
      <p:sp>
        <p:nvSpPr>
          <p:cNvPr id="4608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46084" name="Picture 9" descr="D:\Dropbox\Documents\課程\YoungTextBook\Images\Chapter02\A_Images\A_Figures_and_Photos\02_1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04" y="1484784"/>
            <a:ext cx="3803650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0" descr="D:\Dropbox\Documents\課程\YoungTextBook\Images\Chapter02\A_Images\A_Figures_and_Photos\02_16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7" y="4952717"/>
            <a:ext cx="2518817" cy="186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1" descr="D:\Dropbox\Documents\課程\YoungTextBook\Images\Chapter02\A_Images\A_Figures_and_Photos\02_17_Fig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1" y="2436480"/>
            <a:ext cx="2601726" cy="25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12" descr="D:\Dropbox\Documents\課程\YoungTextBook\Images\Chapter02\A_Images\A_Figures_and_Photos\02_19_Figure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02880"/>
            <a:ext cx="223007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4">
                <a:extLst>
                  <a:ext uri="{FF2B5EF4-FFF2-40B4-BE49-F238E27FC236}">
                    <a16:creationId xmlns:a16="http://schemas.microsoft.com/office/drawing/2014/main" id="{6886739B-5460-EE4A-9047-BF5C0DE15EC1}"/>
                  </a:ext>
                </a:extLst>
              </p:cNvPr>
              <p:cNvSpPr txBox="1"/>
              <p:nvPr/>
            </p:nvSpPr>
            <p:spPr bwMode="auto">
              <a:xfrm>
                <a:off x="1938859" y="795825"/>
                <a:ext cx="2717795" cy="5186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9" name="文字方塊 24">
                <a:extLst>
                  <a:ext uri="{FF2B5EF4-FFF2-40B4-BE49-F238E27FC236}">
                    <a16:creationId xmlns:a16="http://schemas.microsoft.com/office/drawing/2014/main" id="{6886739B-5460-EE4A-9047-BF5C0DE15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8859" y="795825"/>
                <a:ext cx="2717795" cy="518604"/>
              </a:xfrm>
              <a:prstGeom prst="rect">
                <a:avLst/>
              </a:prstGeom>
              <a:blipFill>
                <a:blip r:embed="rId6"/>
                <a:stretch>
                  <a:fillRect t="-4762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9" name="矩形 2"/>
          <p:cNvSpPr>
            <a:spLocks noChangeArrowheads="1"/>
          </p:cNvSpPr>
          <p:nvPr/>
        </p:nvSpPr>
        <p:spPr bwMode="auto">
          <a:xfrm>
            <a:off x="1115616" y="5643539"/>
            <a:ext cx="74888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It was on this page that Galileo first noted an observation of the moons of Jupiter. This observation upset the notion that all celestial bodies must revolve around the Earth.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並非所有星體都要繞著地球轉。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Galileo published a full description in </a:t>
            </a:r>
            <a:r>
              <a:rPr lang="en-US" altLang="zh-TW" sz="1800" i="1" dirty="0" err="1">
                <a:latin typeface="Times New Roman" pitchFamily="18" charset="0"/>
                <a:cs typeface="Times New Roman" pitchFamily="18" charset="0"/>
              </a:rPr>
              <a:t>Sidereus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i="1" dirty="0" err="1">
                <a:latin typeface="Times New Roman" pitchFamily="18" charset="0"/>
                <a:cs typeface="Times New Roman" pitchFamily="18" charset="0"/>
              </a:rPr>
              <a:t>Nuncius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in March 1610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2" name="Picture 2" descr="http://www.google.com/url?source=imglanding&amp;ct=img&amp;q=http://farm9.staticflickr.com/8439/8002136773_50af395a27_z.jpg&amp;sa=X&amp;ei=voheUN-BHqjQmAWetIAQ&amp;ved=0CAwQ8wc4_AE&amp;usg=AFQjCNEjdrZNEEAdBriigwe5T8e-lv66JA">
            <a:extLst>
              <a:ext uri="{FF2B5EF4-FFF2-40B4-BE49-F238E27FC236}">
                <a16:creationId xmlns:a16="http://schemas.microsoft.com/office/drawing/2014/main" id="{156C9E2A-71C9-899E-56A9-B8B6AF3AF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9815"/>
            <a:ext cx="7488832" cy="548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558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F02_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4" t="5194" r="14172"/>
          <a:stretch>
            <a:fillRect/>
          </a:stretch>
        </p:blipFill>
        <p:spPr bwMode="auto">
          <a:xfrm>
            <a:off x="1619250" y="981075"/>
            <a:ext cx="3024188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文字方塊 2"/>
          <p:cNvSpPr txBox="1">
            <a:spLocks noChangeArrowheads="1"/>
          </p:cNvSpPr>
          <p:nvPr/>
        </p:nvSpPr>
        <p:spPr bwMode="auto">
          <a:xfrm>
            <a:off x="2916238" y="404813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等加速度運動</a:t>
            </a:r>
          </a:p>
        </p:txBody>
      </p:sp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3E8B405B-283A-FD46-8E1C-0AABCCC8956D}"/>
                  </a:ext>
                </a:extLst>
              </p:cNvPr>
              <p:cNvSpPr txBox="1"/>
              <p:nvPr/>
            </p:nvSpPr>
            <p:spPr bwMode="auto">
              <a:xfrm>
                <a:off x="5195888" y="1680055"/>
                <a:ext cx="2717795" cy="5186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3E8B405B-283A-FD46-8E1C-0AABCCC89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5888" y="1680055"/>
                <a:ext cx="2717795" cy="518604"/>
              </a:xfrm>
              <a:prstGeom prst="rect">
                <a:avLst/>
              </a:prstGeom>
              <a:blipFill>
                <a:blip r:embed="rId3"/>
                <a:stretch>
                  <a:fillRect t="-4762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4">
                <a:extLst>
                  <a:ext uri="{FF2B5EF4-FFF2-40B4-BE49-F238E27FC236}">
                    <a16:creationId xmlns:a16="http://schemas.microsoft.com/office/drawing/2014/main" id="{72D095E5-F942-FD49-8929-156ACFC8C630}"/>
                  </a:ext>
                </a:extLst>
              </p:cNvPr>
              <p:cNvSpPr txBox="1"/>
              <p:nvPr/>
            </p:nvSpPr>
            <p:spPr bwMode="auto">
              <a:xfrm>
                <a:off x="5195840" y="3615756"/>
                <a:ext cx="1806007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9" name="文字方塊 24">
                <a:extLst>
                  <a:ext uri="{FF2B5EF4-FFF2-40B4-BE49-F238E27FC236}">
                    <a16:creationId xmlns:a16="http://schemas.microsoft.com/office/drawing/2014/main" id="{72D095E5-F942-FD49-8929-156ACFC8C6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5840" y="3615756"/>
                <a:ext cx="1806007" cy="525913"/>
              </a:xfrm>
              <a:prstGeom prst="rect">
                <a:avLst/>
              </a:prstGeom>
              <a:blipFill>
                <a:blip r:embed="rId4"/>
                <a:stretch>
                  <a:fillRect l="-694" t="-2381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4">
                <a:extLst>
                  <a:ext uri="{FF2B5EF4-FFF2-40B4-BE49-F238E27FC236}">
                    <a16:creationId xmlns:a16="http://schemas.microsoft.com/office/drawing/2014/main" id="{CB705017-2B3D-2A4C-BF26-DC5E59019D0B}"/>
                  </a:ext>
                </a:extLst>
              </p:cNvPr>
              <p:cNvSpPr txBox="1"/>
              <p:nvPr/>
            </p:nvSpPr>
            <p:spPr bwMode="auto">
              <a:xfrm>
                <a:off x="5195840" y="5489192"/>
                <a:ext cx="1210588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𝑑𝑣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0" name="文字方塊 24">
                <a:extLst>
                  <a:ext uri="{FF2B5EF4-FFF2-40B4-BE49-F238E27FC236}">
                    <a16:creationId xmlns:a16="http://schemas.microsoft.com/office/drawing/2014/main" id="{CB705017-2B3D-2A4C-BF26-DC5E59019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5840" y="5489192"/>
                <a:ext cx="1210588" cy="525913"/>
              </a:xfrm>
              <a:prstGeom prst="rect">
                <a:avLst/>
              </a:prstGeom>
              <a:blipFill>
                <a:blip r:embed="rId5"/>
                <a:stretch>
                  <a:fillRect l="-1031" t="-2381" r="-3093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D:\Dropbox\Documents\課程\YoungTextBook\Images\Chapter02\A_Images\A_Figures_and_Photos\02_22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3343275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文字方塊 3"/>
          <p:cNvSpPr txBox="1">
            <a:spLocks noChangeArrowheads="1"/>
          </p:cNvSpPr>
          <p:nvPr/>
        </p:nvSpPr>
        <p:spPr bwMode="auto">
          <a:xfrm>
            <a:off x="5003800" y="1916113"/>
            <a:ext cx="2089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自由落體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E84EB9B4-9373-0D42-89A3-8373A61283C1}"/>
                  </a:ext>
                </a:extLst>
              </p:cNvPr>
              <p:cNvSpPr txBox="1"/>
              <p:nvPr/>
            </p:nvSpPr>
            <p:spPr bwMode="auto">
              <a:xfrm>
                <a:off x="5078501" y="2420888"/>
                <a:ext cx="2029595" cy="5186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E84EB9B4-9373-0D42-89A3-8373A6128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8501" y="2420888"/>
                <a:ext cx="2029595" cy="518604"/>
              </a:xfrm>
              <a:prstGeom prst="rect">
                <a:avLst/>
              </a:prstGeom>
              <a:blipFill>
                <a:blip r:embed="rId3"/>
                <a:stretch>
                  <a:fillRect l="-1863" t="-4762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 descr="D:\Dropbox\Documents\課程\YoungTextBook\Images\Chapter02\A_Images\A_Figures_and_Photos\02_2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0"/>
          <a:stretch>
            <a:fillRect/>
          </a:stretch>
        </p:blipFill>
        <p:spPr bwMode="auto">
          <a:xfrm>
            <a:off x="395288" y="1341438"/>
            <a:ext cx="3687762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4" descr="D:\Dropbox\Documents\課程\YoungTextBook\Images\Chapter02\A_Images\A_Figures_and_Photos\02_25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3"/>
          <a:stretch>
            <a:fillRect/>
          </a:stretch>
        </p:blipFill>
        <p:spPr bwMode="auto">
          <a:xfrm>
            <a:off x="3962400" y="1341438"/>
            <a:ext cx="492125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文字方塊 4"/>
          <p:cNvSpPr txBox="1">
            <a:spLocks noChangeArrowheads="1"/>
          </p:cNvSpPr>
          <p:nvPr/>
        </p:nvSpPr>
        <p:spPr bwMode="auto">
          <a:xfrm>
            <a:off x="3779838" y="836613"/>
            <a:ext cx="1223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垂直拋體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D8893536-65CF-D24E-BE48-284E7A9AF195}"/>
                  </a:ext>
                </a:extLst>
              </p:cNvPr>
              <p:cNvSpPr txBox="1"/>
              <p:nvPr/>
            </p:nvSpPr>
            <p:spPr bwMode="auto">
              <a:xfrm>
                <a:off x="3211403" y="4942266"/>
                <a:ext cx="2721194" cy="5186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D8893536-65CF-D24E-BE48-284E7A9AF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11403" y="4942266"/>
                <a:ext cx="2721194" cy="518604"/>
              </a:xfrm>
              <a:prstGeom prst="rect">
                <a:avLst/>
              </a:prstGeom>
              <a:blipFill>
                <a:blip r:embed="rId4"/>
                <a:stretch>
                  <a:fillRect t="-7143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99593" y="1700808"/>
            <a:ext cx="7531620" cy="3233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1201" name="Group 4"/>
          <p:cNvGrpSpPr>
            <a:grpSpLocks noChangeAspect="1"/>
          </p:cNvGrpSpPr>
          <p:nvPr/>
        </p:nvGrpSpPr>
        <p:grpSpPr bwMode="auto">
          <a:xfrm>
            <a:off x="539750" y="1989138"/>
            <a:ext cx="3762375" cy="2944812"/>
            <a:chOff x="2364" y="904"/>
            <a:chExt cx="3096" cy="2430"/>
          </a:xfrm>
        </p:grpSpPr>
        <p:sp>
          <p:nvSpPr>
            <p:cNvPr id="51218" name="AutoShape 5"/>
            <p:cNvSpPr>
              <a:spLocks noChangeAspect="1" noChangeArrowheads="1"/>
            </p:cNvSpPr>
            <p:nvPr/>
          </p:nvSpPr>
          <p:spPr bwMode="auto">
            <a:xfrm>
              <a:off x="2364" y="904"/>
              <a:ext cx="3096" cy="2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endParaRPr lang="zh-TW" altLang="en-US" sz="1800"/>
            </a:p>
          </p:txBody>
        </p:sp>
        <p:sp>
          <p:nvSpPr>
            <p:cNvPr id="51219" name="Line 6"/>
            <p:cNvSpPr>
              <a:spLocks noChangeShapeType="1"/>
            </p:cNvSpPr>
            <p:nvPr/>
          </p:nvSpPr>
          <p:spPr bwMode="auto">
            <a:xfrm flipV="1">
              <a:off x="2992" y="1264"/>
              <a:ext cx="0" cy="18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20" name="Line 7"/>
            <p:cNvSpPr>
              <a:spLocks noChangeShapeType="1"/>
            </p:cNvSpPr>
            <p:nvPr/>
          </p:nvSpPr>
          <p:spPr bwMode="auto">
            <a:xfrm>
              <a:off x="2858" y="2929"/>
              <a:ext cx="210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21" name="Freeform 8"/>
            <p:cNvSpPr>
              <a:spLocks/>
            </p:cNvSpPr>
            <p:nvPr/>
          </p:nvSpPr>
          <p:spPr bwMode="auto">
            <a:xfrm>
              <a:off x="3307" y="1564"/>
              <a:ext cx="1616" cy="1095"/>
            </a:xfrm>
            <a:custGeom>
              <a:avLst/>
              <a:gdLst>
                <a:gd name="T0" fmla="*/ 0 w 2052"/>
                <a:gd name="T1" fmla="*/ 2 h 1387"/>
                <a:gd name="T2" fmla="*/ 2 w 2052"/>
                <a:gd name="T3" fmla="*/ 2 h 1387"/>
                <a:gd name="T4" fmla="*/ 2 w 2052"/>
                <a:gd name="T5" fmla="*/ 2 h 1387"/>
                <a:gd name="T6" fmla="*/ 2 w 2052"/>
                <a:gd name="T7" fmla="*/ 2 h 1387"/>
                <a:gd name="T8" fmla="*/ 2 w 2052"/>
                <a:gd name="T9" fmla="*/ 2 h 1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52"/>
                <a:gd name="T16" fmla="*/ 0 h 1387"/>
                <a:gd name="T17" fmla="*/ 2052 w 2052"/>
                <a:gd name="T18" fmla="*/ 1387 h 13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52" h="1387">
                  <a:moveTo>
                    <a:pt x="0" y="1387"/>
                  </a:moveTo>
                  <a:cubicBezTo>
                    <a:pt x="9" y="1068"/>
                    <a:pt x="19" y="750"/>
                    <a:pt x="171" y="532"/>
                  </a:cubicBezTo>
                  <a:cubicBezTo>
                    <a:pt x="323" y="314"/>
                    <a:pt x="684" y="152"/>
                    <a:pt x="912" y="76"/>
                  </a:cubicBezTo>
                  <a:cubicBezTo>
                    <a:pt x="1140" y="0"/>
                    <a:pt x="1349" y="29"/>
                    <a:pt x="1539" y="76"/>
                  </a:cubicBezTo>
                  <a:cubicBezTo>
                    <a:pt x="1729" y="123"/>
                    <a:pt x="1967" y="314"/>
                    <a:pt x="2052" y="36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22" name="Line 9"/>
            <p:cNvSpPr>
              <a:spLocks noChangeShapeType="1"/>
            </p:cNvSpPr>
            <p:nvPr/>
          </p:nvSpPr>
          <p:spPr bwMode="auto">
            <a:xfrm>
              <a:off x="3666" y="1579"/>
              <a:ext cx="107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23" name="Line 10"/>
            <p:cNvSpPr>
              <a:spLocks noChangeShapeType="1"/>
            </p:cNvSpPr>
            <p:nvPr/>
          </p:nvSpPr>
          <p:spPr bwMode="auto">
            <a:xfrm flipV="1">
              <a:off x="3217" y="1669"/>
              <a:ext cx="449" cy="6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24" name="Line 11"/>
            <p:cNvSpPr>
              <a:spLocks noChangeShapeType="1"/>
            </p:cNvSpPr>
            <p:nvPr/>
          </p:nvSpPr>
          <p:spPr bwMode="auto">
            <a:xfrm>
              <a:off x="4429" y="1534"/>
              <a:ext cx="583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25" name="Text Box 12"/>
            <p:cNvSpPr txBox="1">
              <a:spLocks noChangeArrowheads="1"/>
            </p:cNvSpPr>
            <p:nvPr/>
          </p:nvSpPr>
          <p:spPr bwMode="auto">
            <a:xfrm>
              <a:off x="2948" y="994"/>
              <a:ext cx="448" cy="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r>
                <a:rPr lang="en-US" altLang="zh-TW" sz="1200" i="1">
                  <a:latin typeface="Times New Roman" pitchFamily="18" charset="0"/>
                </a:rPr>
                <a:t>f</a:t>
              </a:r>
              <a:endParaRPr lang="en-US" altLang="zh-TW" sz="1800"/>
            </a:p>
          </p:txBody>
        </p:sp>
        <p:sp>
          <p:nvSpPr>
            <p:cNvPr id="51226" name="Text Box 13"/>
            <p:cNvSpPr txBox="1">
              <a:spLocks noChangeArrowheads="1"/>
            </p:cNvSpPr>
            <p:nvPr/>
          </p:nvSpPr>
          <p:spPr bwMode="auto">
            <a:xfrm>
              <a:off x="5012" y="2749"/>
              <a:ext cx="448" cy="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r>
                <a:rPr lang="en-US" altLang="zh-TW" sz="1200" i="1">
                  <a:latin typeface="Times New Roman" pitchFamily="18" charset="0"/>
                </a:rPr>
                <a:t>x</a:t>
              </a:r>
              <a:endParaRPr lang="en-US" altLang="zh-TW" sz="1800"/>
            </a:p>
          </p:txBody>
        </p:sp>
        <p:sp>
          <p:nvSpPr>
            <p:cNvPr id="51227" name="Line 14"/>
            <p:cNvSpPr>
              <a:spLocks noChangeShapeType="1"/>
            </p:cNvSpPr>
            <p:nvPr/>
          </p:nvSpPr>
          <p:spPr bwMode="auto">
            <a:xfrm>
              <a:off x="4249" y="1534"/>
              <a:ext cx="0" cy="14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28" name="Text Box 15"/>
            <p:cNvSpPr txBox="1">
              <a:spLocks noChangeArrowheads="1"/>
            </p:cNvSpPr>
            <p:nvPr/>
          </p:nvSpPr>
          <p:spPr bwMode="auto">
            <a:xfrm>
              <a:off x="4204" y="2974"/>
              <a:ext cx="448" cy="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r>
                <a:rPr lang="en-US" altLang="zh-TW" sz="1200" i="1">
                  <a:latin typeface="Times New Roman" pitchFamily="18" charset="0"/>
                </a:rPr>
                <a:t>x</a:t>
              </a:r>
              <a:r>
                <a:rPr lang="en-US" altLang="zh-TW" sz="1200" i="1" baseline="-25000">
                  <a:latin typeface="Times New Roman" pitchFamily="18" charset="0"/>
                </a:rPr>
                <a:t>0</a:t>
              </a:r>
              <a:endParaRPr lang="en-US" altLang="zh-TW" sz="1800"/>
            </a:p>
          </p:txBody>
        </p:sp>
      </p:grpSp>
      <p:grpSp>
        <p:nvGrpSpPr>
          <p:cNvPr id="51202" name="Group 16"/>
          <p:cNvGrpSpPr>
            <a:grpSpLocks noChangeAspect="1"/>
          </p:cNvGrpSpPr>
          <p:nvPr/>
        </p:nvGrpSpPr>
        <p:grpSpPr bwMode="auto">
          <a:xfrm>
            <a:off x="4572000" y="1844675"/>
            <a:ext cx="3859213" cy="3022600"/>
            <a:chOff x="2364" y="904"/>
            <a:chExt cx="3096" cy="2430"/>
          </a:xfrm>
        </p:grpSpPr>
        <p:sp>
          <p:nvSpPr>
            <p:cNvPr id="51207" name="AutoShape 17"/>
            <p:cNvSpPr>
              <a:spLocks noChangeAspect="1" noChangeArrowheads="1"/>
            </p:cNvSpPr>
            <p:nvPr/>
          </p:nvSpPr>
          <p:spPr bwMode="auto">
            <a:xfrm>
              <a:off x="2364" y="904"/>
              <a:ext cx="3096" cy="2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endParaRPr lang="zh-TW" altLang="en-US" sz="1800"/>
            </a:p>
          </p:txBody>
        </p:sp>
        <p:sp>
          <p:nvSpPr>
            <p:cNvPr id="51208" name="Line 18"/>
            <p:cNvSpPr>
              <a:spLocks noChangeShapeType="1"/>
            </p:cNvSpPr>
            <p:nvPr/>
          </p:nvSpPr>
          <p:spPr bwMode="auto">
            <a:xfrm flipV="1">
              <a:off x="2992" y="1264"/>
              <a:ext cx="0" cy="18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09" name="Line 19"/>
            <p:cNvSpPr>
              <a:spLocks noChangeShapeType="1"/>
            </p:cNvSpPr>
            <p:nvPr/>
          </p:nvSpPr>
          <p:spPr bwMode="auto">
            <a:xfrm>
              <a:off x="2858" y="2929"/>
              <a:ext cx="210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10" name="Freeform 20"/>
            <p:cNvSpPr>
              <a:spLocks/>
            </p:cNvSpPr>
            <p:nvPr/>
          </p:nvSpPr>
          <p:spPr bwMode="auto">
            <a:xfrm rot="-10059630">
              <a:off x="3307" y="1564"/>
              <a:ext cx="1616" cy="1095"/>
            </a:xfrm>
            <a:custGeom>
              <a:avLst/>
              <a:gdLst>
                <a:gd name="T0" fmla="*/ 0 w 2052"/>
                <a:gd name="T1" fmla="*/ 2 h 1387"/>
                <a:gd name="T2" fmla="*/ 2 w 2052"/>
                <a:gd name="T3" fmla="*/ 2 h 1387"/>
                <a:gd name="T4" fmla="*/ 2 w 2052"/>
                <a:gd name="T5" fmla="*/ 2 h 1387"/>
                <a:gd name="T6" fmla="*/ 2 w 2052"/>
                <a:gd name="T7" fmla="*/ 2 h 1387"/>
                <a:gd name="T8" fmla="*/ 2 w 2052"/>
                <a:gd name="T9" fmla="*/ 2 h 1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52"/>
                <a:gd name="T16" fmla="*/ 0 h 1387"/>
                <a:gd name="T17" fmla="*/ 2052 w 2052"/>
                <a:gd name="T18" fmla="*/ 1387 h 13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52" h="1387">
                  <a:moveTo>
                    <a:pt x="0" y="1387"/>
                  </a:moveTo>
                  <a:cubicBezTo>
                    <a:pt x="9" y="1068"/>
                    <a:pt x="19" y="750"/>
                    <a:pt x="171" y="532"/>
                  </a:cubicBezTo>
                  <a:cubicBezTo>
                    <a:pt x="323" y="314"/>
                    <a:pt x="684" y="152"/>
                    <a:pt x="912" y="76"/>
                  </a:cubicBezTo>
                  <a:cubicBezTo>
                    <a:pt x="1140" y="0"/>
                    <a:pt x="1349" y="29"/>
                    <a:pt x="1539" y="76"/>
                  </a:cubicBezTo>
                  <a:cubicBezTo>
                    <a:pt x="1729" y="123"/>
                    <a:pt x="1967" y="314"/>
                    <a:pt x="2052" y="36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11" name="Line 21"/>
            <p:cNvSpPr>
              <a:spLocks noChangeShapeType="1"/>
            </p:cNvSpPr>
            <p:nvPr/>
          </p:nvSpPr>
          <p:spPr bwMode="auto">
            <a:xfrm>
              <a:off x="3486" y="2614"/>
              <a:ext cx="107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12" name="Line 22"/>
            <p:cNvSpPr>
              <a:spLocks noChangeShapeType="1"/>
            </p:cNvSpPr>
            <p:nvPr/>
          </p:nvSpPr>
          <p:spPr bwMode="auto">
            <a:xfrm flipV="1">
              <a:off x="4654" y="1894"/>
              <a:ext cx="448" cy="6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13" name="Line 23"/>
            <p:cNvSpPr>
              <a:spLocks noChangeShapeType="1"/>
            </p:cNvSpPr>
            <p:nvPr/>
          </p:nvSpPr>
          <p:spPr bwMode="auto">
            <a:xfrm>
              <a:off x="3127" y="2074"/>
              <a:ext cx="538" cy="4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14" name="Text Box 24"/>
            <p:cNvSpPr txBox="1">
              <a:spLocks noChangeArrowheads="1"/>
            </p:cNvSpPr>
            <p:nvPr/>
          </p:nvSpPr>
          <p:spPr bwMode="auto">
            <a:xfrm>
              <a:off x="2948" y="994"/>
              <a:ext cx="448" cy="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r>
                <a:rPr lang="en-US" altLang="zh-TW" sz="1200" i="1">
                  <a:latin typeface="Times New Roman" pitchFamily="18" charset="0"/>
                </a:rPr>
                <a:t>f</a:t>
              </a:r>
              <a:endParaRPr lang="en-US" altLang="zh-TW" sz="1800"/>
            </a:p>
          </p:txBody>
        </p:sp>
        <p:sp>
          <p:nvSpPr>
            <p:cNvPr id="51215" name="Text Box 25"/>
            <p:cNvSpPr txBox="1">
              <a:spLocks noChangeArrowheads="1"/>
            </p:cNvSpPr>
            <p:nvPr/>
          </p:nvSpPr>
          <p:spPr bwMode="auto">
            <a:xfrm>
              <a:off x="5012" y="2749"/>
              <a:ext cx="448" cy="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r>
                <a:rPr lang="en-US" altLang="zh-TW" sz="1200" i="1">
                  <a:latin typeface="Times New Roman" pitchFamily="18" charset="0"/>
                </a:rPr>
                <a:t>x</a:t>
              </a:r>
              <a:endParaRPr lang="en-US" altLang="zh-TW" sz="1800"/>
            </a:p>
          </p:txBody>
        </p:sp>
        <p:sp>
          <p:nvSpPr>
            <p:cNvPr id="51216" name="Line 26"/>
            <p:cNvSpPr>
              <a:spLocks noChangeShapeType="1"/>
            </p:cNvSpPr>
            <p:nvPr/>
          </p:nvSpPr>
          <p:spPr bwMode="auto">
            <a:xfrm>
              <a:off x="3980" y="1534"/>
              <a:ext cx="1" cy="14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17" name="Text Box 27"/>
            <p:cNvSpPr txBox="1">
              <a:spLocks noChangeArrowheads="1"/>
            </p:cNvSpPr>
            <p:nvPr/>
          </p:nvSpPr>
          <p:spPr bwMode="auto">
            <a:xfrm>
              <a:off x="4204" y="2974"/>
              <a:ext cx="448" cy="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r>
                <a:rPr lang="en-US" altLang="zh-TW" sz="1200" i="1">
                  <a:latin typeface="Times New Roman" pitchFamily="18" charset="0"/>
                </a:rPr>
                <a:t>x</a:t>
              </a:r>
              <a:r>
                <a:rPr lang="en-US" altLang="zh-TW" sz="1200" i="1" baseline="-25000">
                  <a:latin typeface="Times New Roman" pitchFamily="18" charset="0"/>
                </a:rPr>
                <a:t>0</a:t>
              </a:r>
              <a:endParaRPr lang="en-US" altLang="zh-TW" sz="1800"/>
            </a:p>
          </p:txBody>
        </p:sp>
      </p:grpSp>
      <p:sp>
        <p:nvSpPr>
          <p:cNvPr id="51203" name="文字方塊 25"/>
          <p:cNvSpPr txBox="1">
            <a:spLocks noChangeArrowheads="1"/>
          </p:cNvSpPr>
          <p:nvPr/>
        </p:nvSpPr>
        <p:spPr bwMode="auto">
          <a:xfrm>
            <a:off x="3132138" y="733425"/>
            <a:ext cx="4248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導函數可以求極值</a:t>
            </a:r>
          </a:p>
        </p:txBody>
      </p:sp>
      <p:sp>
        <p:nvSpPr>
          <p:cNvPr id="51204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1206" name="文字方塊 28"/>
          <p:cNvSpPr txBox="1">
            <a:spLocks noChangeArrowheads="1"/>
          </p:cNvSpPr>
          <p:nvPr/>
        </p:nvSpPr>
        <p:spPr bwMode="auto">
          <a:xfrm>
            <a:off x="3132138" y="1125538"/>
            <a:ext cx="4103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在極值處切線斜率為零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1">
                <a:extLst>
                  <a:ext uri="{FF2B5EF4-FFF2-40B4-BE49-F238E27FC236}">
                    <a16:creationId xmlns:a16="http://schemas.microsoft.com/office/drawing/2014/main" id="{6050FDE8-5D9D-DA4F-9969-245ECCA565A0}"/>
                  </a:ext>
                </a:extLst>
              </p:cNvPr>
              <p:cNvSpPr txBox="1"/>
              <p:nvPr/>
            </p:nvSpPr>
            <p:spPr bwMode="auto">
              <a:xfrm>
                <a:off x="3624760" y="5221327"/>
                <a:ext cx="1354730" cy="58516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31" name="文字方塊 1">
                <a:extLst>
                  <a:ext uri="{FF2B5EF4-FFF2-40B4-BE49-F238E27FC236}">
                    <a16:creationId xmlns:a16="http://schemas.microsoft.com/office/drawing/2014/main" id="{6050FDE8-5D9D-DA4F-9969-245ECCA56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4760" y="5221327"/>
                <a:ext cx="1354730" cy="585160"/>
              </a:xfrm>
              <a:prstGeom prst="rect">
                <a:avLst/>
              </a:prstGeom>
              <a:blipFill>
                <a:blip r:embed="rId2"/>
                <a:stretch>
                  <a:fillRect l="-5556" t="-4255" r="-2778" b="-1276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1746250" y="1322388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倒函數的微分：</a:t>
            </a:r>
            <a:endParaRPr lang="zh-TW" altLang="en-US" sz="1800"/>
          </a:p>
        </p:txBody>
      </p:sp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3563938" y="1125538"/>
          <a:ext cx="178435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028700" imgH="457200" progId="Equation.3">
                  <p:embed/>
                </p:oleObj>
              </mc:Choice>
              <mc:Fallback>
                <p:oleObj name="方程式" r:id="rId2" imgW="1028700" imgH="457200" progId="Equation.3">
                  <p:embed/>
                  <p:pic>
                    <p:nvPicPr>
                      <p:cNvPr id="522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1125538"/>
                        <a:ext cx="1784350" cy="7937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矩形 5"/>
          <p:cNvSpPr>
            <a:spLocks noChangeArrowheads="1"/>
          </p:cNvSpPr>
          <p:nvPr/>
        </p:nvSpPr>
        <p:spPr bwMode="auto">
          <a:xfrm>
            <a:off x="1768474" y="2565400"/>
            <a:ext cx="87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乘積律</a:t>
            </a:r>
          </a:p>
        </p:txBody>
      </p:sp>
      <p:sp>
        <p:nvSpPr>
          <p:cNvPr id="5222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aphicFrame>
        <p:nvGraphicFramePr>
          <p:cNvPr id="52230" name="Object 5"/>
          <p:cNvGraphicFramePr>
            <a:graphicFrameLocks noChangeAspect="1"/>
          </p:cNvGraphicFramePr>
          <p:nvPr/>
        </p:nvGraphicFramePr>
        <p:xfrm>
          <a:off x="2987675" y="2563813"/>
          <a:ext cx="4097338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2273300" imgH="203200" progId="Equation.3">
                  <p:embed/>
                </p:oleObj>
              </mc:Choice>
              <mc:Fallback>
                <p:oleObj name="方程式" r:id="rId4" imgW="2273300" imgH="203200" progId="Equation.3">
                  <p:embed/>
                  <p:pic>
                    <p:nvPicPr>
                      <p:cNvPr id="5223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2563813"/>
                        <a:ext cx="4097338" cy="3603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aphicFrame>
        <p:nvGraphicFramePr>
          <p:cNvPr id="52232" name="Object 8"/>
          <p:cNvGraphicFramePr>
            <a:graphicFrameLocks noChangeAspect="1"/>
          </p:cNvGraphicFramePr>
          <p:nvPr/>
        </p:nvGraphicFramePr>
        <p:xfrm>
          <a:off x="2771775" y="3213100"/>
          <a:ext cx="28289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714500" imgH="393700" progId="Equation.3">
                  <p:embed/>
                </p:oleObj>
              </mc:Choice>
              <mc:Fallback>
                <p:oleObj name="方程式" r:id="rId6" imgW="1714500" imgH="393700" progId="Equation.3">
                  <p:embed/>
                  <p:pic>
                    <p:nvPicPr>
                      <p:cNvPr id="5223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3213100"/>
                        <a:ext cx="2828925" cy="6477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aphicFrame>
        <p:nvGraphicFramePr>
          <p:cNvPr id="52234" name="Object 10"/>
          <p:cNvGraphicFramePr>
            <a:graphicFrameLocks noChangeAspect="1"/>
          </p:cNvGraphicFramePr>
          <p:nvPr/>
        </p:nvGraphicFramePr>
        <p:xfrm>
          <a:off x="2843213" y="4076700"/>
          <a:ext cx="5967412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3962400" imgH="431800" progId="Equation.3">
                  <p:embed/>
                </p:oleObj>
              </mc:Choice>
              <mc:Fallback>
                <p:oleObj name="方程式" r:id="rId8" imgW="3962400" imgH="431800" progId="Equation.3">
                  <p:embed/>
                  <p:pic>
                    <p:nvPicPr>
                      <p:cNvPr id="5223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4076700"/>
                        <a:ext cx="5967412" cy="6477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5" name="Object 12"/>
          <p:cNvGraphicFramePr>
            <a:graphicFrameLocks noChangeAspect="1"/>
          </p:cNvGraphicFramePr>
          <p:nvPr/>
        </p:nvGraphicFramePr>
        <p:xfrm>
          <a:off x="1476375" y="5661025"/>
          <a:ext cx="6577013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3987800" imgH="393700" progId="Equation.3">
                  <p:embed/>
                </p:oleObj>
              </mc:Choice>
              <mc:Fallback>
                <p:oleObj name="方程式" r:id="rId10" imgW="3987800" imgH="393700" progId="Equation.3">
                  <p:embed/>
                  <p:pic>
                    <p:nvPicPr>
                      <p:cNvPr id="5223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5661025"/>
                        <a:ext cx="6577013" cy="6492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6" name="Object 13"/>
          <p:cNvGraphicFramePr>
            <a:graphicFrameLocks noChangeAspect="1"/>
          </p:cNvGraphicFramePr>
          <p:nvPr/>
        </p:nvGraphicFramePr>
        <p:xfrm>
          <a:off x="2843213" y="5084763"/>
          <a:ext cx="2317750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1383699" imgH="215806" progId="Equation.3">
                  <p:embed/>
                </p:oleObj>
              </mc:Choice>
              <mc:Fallback>
                <p:oleObj name="方程式" r:id="rId12" imgW="1383699" imgH="215806" progId="Equation.3">
                  <p:embed/>
                  <p:pic>
                    <p:nvPicPr>
                      <p:cNvPr id="52236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5084763"/>
                        <a:ext cx="2317750" cy="3603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矩形 1"/>
          <p:cNvSpPr>
            <a:spLocks noChangeArrowheads="1"/>
          </p:cNvSpPr>
          <p:nvPr/>
        </p:nvSpPr>
        <p:spPr bwMode="auto">
          <a:xfrm>
            <a:off x="1403648" y="760412"/>
            <a:ext cx="2954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連鎖律（合成函數的微分）</a:t>
            </a:r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aphicFrame>
        <p:nvGraphicFramePr>
          <p:cNvPr id="5325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454544"/>
              </p:ext>
            </p:extLst>
          </p:nvPr>
        </p:nvGraphicFramePr>
        <p:xfrm>
          <a:off x="467544" y="1412776"/>
          <a:ext cx="4046538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2438280" imgH="419040" progId="Equation.3">
                  <p:embed/>
                </p:oleObj>
              </mc:Choice>
              <mc:Fallback>
                <p:oleObj name="方程式" r:id="rId2" imgW="2438280" imgH="419040" progId="Equation.3">
                  <p:embed/>
                  <p:pic>
                    <p:nvPicPr>
                      <p:cNvPr id="5325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412776"/>
                        <a:ext cx="4046538" cy="6905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aphicFrame>
        <p:nvGraphicFramePr>
          <p:cNvPr id="5325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1382726"/>
              </p:ext>
            </p:extLst>
          </p:nvPr>
        </p:nvGraphicFramePr>
        <p:xfrm>
          <a:off x="395536" y="3284984"/>
          <a:ext cx="4740275" cy="281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2920680" imgH="1726920" progId="Equation.3">
                  <p:embed/>
                </p:oleObj>
              </mc:Choice>
              <mc:Fallback>
                <p:oleObj name="方程式" r:id="rId4" imgW="2920680" imgH="1726920" progId="Equation.3">
                  <p:embed/>
                  <p:pic>
                    <p:nvPicPr>
                      <p:cNvPr id="5325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284984"/>
                        <a:ext cx="4740275" cy="28114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橢圓 6"/>
          <p:cNvSpPr/>
          <p:nvPr/>
        </p:nvSpPr>
        <p:spPr>
          <a:xfrm>
            <a:off x="5292725" y="1412875"/>
            <a:ext cx="719138" cy="1079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TW" alt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443663" y="1412875"/>
            <a:ext cx="720725" cy="1079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zh-TW" alt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7596188" y="1412875"/>
            <a:ext cx="720725" cy="1079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zh-TW" alt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弧形箭號 (上彎) 9"/>
          <p:cNvSpPr/>
          <p:nvPr/>
        </p:nvSpPr>
        <p:spPr>
          <a:xfrm>
            <a:off x="5795963" y="2492375"/>
            <a:ext cx="792162" cy="2159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弧形箭號 (上彎) 10"/>
          <p:cNvSpPr/>
          <p:nvPr/>
        </p:nvSpPr>
        <p:spPr>
          <a:xfrm>
            <a:off x="7092950" y="2492375"/>
            <a:ext cx="792163" cy="2159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弧形箭號 (上彎) 11"/>
          <p:cNvSpPr/>
          <p:nvPr/>
        </p:nvSpPr>
        <p:spPr>
          <a:xfrm flipV="1">
            <a:off x="5795963" y="908050"/>
            <a:ext cx="2232025" cy="44132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graphicFrame>
        <p:nvGraphicFramePr>
          <p:cNvPr id="5326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858029"/>
              </p:ext>
            </p:extLst>
          </p:nvPr>
        </p:nvGraphicFramePr>
        <p:xfrm>
          <a:off x="7235825" y="2781300"/>
          <a:ext cx="674688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355320" imgH="203040" progId="Equation.3">
                  <p:embed/>
                </p:oleObj>
              </mc:Choice>
              <mc:Fallback>
                <p:oleObj name="方程式" r:id="rId6" imgW="355320" imgH="203040" progId="Equation.3">
                  <p:embed/>
                  <p:pic>
                    <p:nvPicPr>
                      <p:cNvPr id="5326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5825" y="2781300"/>
                        <a:ext cx="674688" cy="3841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079778"/>
              </p:ext>
            </p:extLst>
          </p:nvPr>
        </p:nvGraphicFramePr>
        <p:xfrm>
          <a:off x="6191250" y="2781300"/>
          <a:ext cx="60325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317160" imgH="203040" progId="Equation.3">
                  <p:embed/>
                </p:oleObj>
              </mc:Choice>
              <mc:Fallback>
                <p:oleObj name="方程式" r:id="rId8" imgW="317160" imgH="203040" progId="Equation.3">
                  <p:embed/>
                  <p:pic>
                    <p:nvPicPr>
                      <p:cNvPr id="5326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250" y="2781300"/>
                        <a:ext cx="603250" cy="3841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681822"/>
              </p:ext>
            </p:extLst>
          </p:nvPr>
        </p:nvGraphicFramePr>
        <p:xfrm>
          <a:off x="6418263" y="404813"/>
          <a:ext cx="101282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533160" imgH="203040" progId="Equation.3">
                  <p:embed/>
                </p:oleObj>
              </mc:Choice>
              <mc:Fallback>
                <p:oleObj name="方程式" r:id="rId10" imgW="533160" imgH="203040" progId="Equation.3">
                  <p:embed/>
                  <p:pic>
                    <p:nvPicPr>
                      <p:cNvPr id="5326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8263" y="404813"/>
                        <a:ext cx="1012825" cy="3841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641020"/>
              </p:ext>
            </p:extLst>
          </p:nvPr>
        </p:nvGraphicFramePr>
        <p:xfrm>
          <a:off x="5739606" y="3933056"/>
          <a:ext cx="23447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1244520" imgH="228600" progId="Equation.3">
                  <p:embed/>
                </p:oleObj>
              </mc:Choice>
              <mc:Fallback>
                <p:oleObj name="方程式" r:id="rId12" imgW="1244520" imgH="228600" progId="Equation.3">
                  <p:embed/>
                  <p:pic>
                    <p:nvPicPr>
                      <p:cNvPr id="16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9606" y="3933056"/>
                        <a:ext cx="2344738" cy="431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859355"/>
              </p:ext>
            </p:extLst>
          </p:nvPr>
        </p:nvGraphicFramePr>
        <p:xfrm>
          <a:off x="5652294" y="4653136"/>
          <a:ext cx="1625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4" imgW="863280" imgH="228600" progId="Equation.3">
                  <p:embed/>
                </p:oleObj>
              </mc:Choice>
              <mc:Fallback>
                <p:oleObj name="方程式" r:id="rId14" imgW="863280" imgH="228600" progId="Equation.3">
                  <p:embed/>
                  <p:pic>
                    <p:nvPicPr>
                      <p:cNvPr id="1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294" y="4653136"/>
                        <a:ext cx="1625600" cy="431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26341"/>
              </p:ext>
            </p:extLst>
          </p:nvPr>
        </p:nvGraphicFramePr>
        <p:xfrm>
          <a:off x="7435445" y="4653136"/>
          <a:ext cx="12303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6" imgW="647640" imgH="228600" progId="Equation.3">
                  <p:embed/>
                </p:oleObj>
              </mc:Choice>
              <mc:Fallback>
                <p:oleObj name="方程式" r:id="rId16" imgW="647640" imgH="228600" progId="Equation.3">
                  <p:embed/>
                  <p:pic>
                    <p:nvPicPr>
                      <p:cNvPr id="1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5445" y="4653136"/>
                        <a:ext cx="1230313" cy="431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文字方塊 11"/>
          <p:cNvSpPr txBox="1">
            <a:spLocks noChangeArrowheads="1"/>
          </p:cNvSpPr>
          <p:nvPr/>
        </p:nvSpPr>
        <p:spPr bwMode="auto">
          <a:xfrm>
            <a:off x="5778095" y="3428033"/>
            <a:ext cx="1657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例子：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395536" y="2260817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函數對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TW" altLang="en-US" dirty="0"/>
              <a:t>（視為變數）微分，乘上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TW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對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微分</a:t>
            </a:r>
            <a:endParaRPr lang="zh-TW" alt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aphicFrame>
        <p:nvGraphicFramePr>
          <p:cNvPr id="5427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834681"/>
              </p:ext>
            </p:extLst>
          </p:nvPr>
        </p:nvGraphicFramePr>
        <p:xfrm>
          <a:off x="2124075" y="2133600"/>
          <a:ext cx="23447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244520" imgH="228600" progId="Equation.3">
                  <p:embed/>
                </p:oleObj>
              </mc:Choice>
              <mc:Fallback>
                <p:oleObj name="方程式" r:id="rId2" imgW="1244520" imgH="228600" progId="Equation.3">
                  <p:embed/>
                  <p:pic>
                    <p:nvPicPr>
                      <p:cNvPr id="54274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2133600"/>
                        <a:ext cx="2344738" cy="431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aphicFrame>
        <p:nvGraphicFramePr>
          <p:cNvPr id="5427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5530397"/>
              </p:ext>
            </p:extLst>
          </p:nvPr>
        </p:nvGraphicFramePr>
        <p:xfrm>
          <a:off x="2082800" y="2780928"/>
          <a:ext cx="1625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863280" imgH="228600" progId="Equation.3">
                  <p:embed/>
                </p:oleObj>
              </mc:Choice>
              <mc:Fallback>
                <p:oleObj name="方程式" r:id="rId4" imgW="863280" imgH="228600" progId="Equation.3">
                  <p:embed/>
                  <p:pic>
                    <p:nvPicPr>
                      <p:cNvPr id="5427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2800" y="2780928"/>
                        <a:ext cx="1625600" cy="431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aphicFrame>
        <p:nvGraphicFramePr>
          <p:cNvPr id="5427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7859489"/>
              </p:ext>
            </p:extLst>
          </p:nvPr>
        </p:nvGraphicFramePr>
        <p:xfrm>
          <a:off x="3923928" y="2780928"/>
          <a:ext cx="12303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647640" imgH="228600" progId="Equation.3">
                  <p:embed/>
                </p:oleObj>
              </mc:Choice>
              <mc:Fallback>
                <p:oleObj name="方程式" r:id="rId6" imgW="647640" imgH="228600" progId="Equation.3">
                  <p:embed/>
                  <p:pic>
                    <p:nvPicPr>
                      <p:cNvPr id="5427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2780928"/>
                        <a:ext cx="1230313" cy="431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aphicFrame>
        <p:nvGraphicFramePr>
          <p:cNvPr id="5428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65792"/>
              </p:ext>
            </p:extLst>
          </p:nvPr>
        </p:nvGraphicFramePr>
        <p:xfrm>
          <a:off x="2063750" y="4221163"/>
          <a:ext cx="5661025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2984400" imgH="419040" progId="Equation.3">
                  <p:embed/>
                </p:oleObj>
              </mc:Choice>
              <mc:Fallback>
                <p:oleObj name="方程式" r:id="rId8" imgW="2984400" imgH="419040" progId="Equation.3">
                  <p:embed/>
                  <p:pic>
                    <p:nvPicPr>
                      <p:cNvPr id="5428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0" y="4221163"/>
                        <a:ext cx="5661025" cy="7921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8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4282" name="文字方塊 11"/>
          <p:cNvSpPr txBox="1">
            <a:spLocks noChangeArrowheads="1"/>
          </p:cNvSpPr>
          <p:nvPr/>
        </p:nvSpPr>
        <p:spPr bwMode="auto">
          <a:xfrm>
            <a:off x="2051050" y="1052513"/>
            <a:ext cx="1657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例子：</a:t>
            </a:r>
          </a:p>
        </p:txBody>
      </p:sp>
      <p:sp>
        <p:nvSpPr>
          <p:cNvPr id="21" name="橢圓 20"/>
          <p:cNvSpPr/>
          <p:nvPr/>
        </p:nvSpPr>
        <p:spPr>
          <a:xfrm>
            <a:off x="5292725" y="1412875"/>
            <a:ext cx="719138" cy="1079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TW" alt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6443663" y="1412875"/>
            <a:ext cx="720725" cy="1079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zh-TW" alt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7596188" y="1412875"/>
            <a:ext cx="720725" cy="1079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zh-TW" alt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弧形箭號 (上彎) 23"/>
          <p:cNvSpPr/>
          <p:nvPr/>
        </p:nvSpPr>
        <p:spPr>
          <a:xfrm>
            <a:off x="5795963" y="2492375"/>
            <a:ext cx="792162" cy="2159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弧形箭號 (上彎) 24"/>
          <p:cNvSpPr/>
          <p:nvPr/>
        </p:nvSpPr>
        <p:spPr>
          <a:xfrm>
            <a:off x="7092950" y="2492375"/>
            <a:ext cx="792163" cy="2159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弧形箭號 (上彎) 25"/>
          <p:cNvSpPr/>
          <p:nvPr/>
        </p:nvSpPr>
        <p:spPr>
          <a:xfrm flipV="1">
            <a:off x="5795963" y="908050"/>
            <a:ext cx="2232025" cy="44132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graphicFrame>
        <p:nvGraphicFramePr>
          <p:cNvPr id="2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4117002"/>
              </p:ext>
            </p:extLst>
          </p:nvPr>
        </p:nvGraphicFramePr>
        <p:xfrm>
          <a:off x="7235825" y="2781300"/>
          <a:ext cx="674688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355320" imgH="203040" progId="Equation.3">
                  <p:embed/>
                </p:oleObj>
              </mc:Choice>
              <mc:Fallback>
                <p:oleObj name="方程式" r:id="rId10" imgW="355320" imgH="203040" progId="Equation.3">
                  <p:embed/>
                  <p:pic>
                    <p:nvPicPr>
                      <p:cNvPr id="2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5825" y="2781300"/>
                        <a:ext cx="674688" cy="3841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100028"/>
              </p:ext>
            </p:extLst>
          </p:nvPr>
        </p:nvGraphicFramePr>
        <p:xfrm>
          <a:off x="6191250" y="2781300"/>
          <a:ext cx="60325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317160" imgH="203040" progId="Equation.3">
                  <p:embed/>
                </p:oleObj>
              </mc:Choice>
              <mc:Fallback>
                <p:oleObj name="方程式" r:id="rId12" imgW="317160" imgH="203040" progId="Equation.3">
                  <p:embed/>
                  <p:pic>
                    <p:nvPicPr>
                      <p:cNvPr id="2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250" y="2781300"/>
                        <a:ext cx="603250" cy="3841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793732"/>
              </p:ext>
            </p:extLst>
          </p:nvPr>
        </p:nvGraphicFramePr>
        <p:xfrm>
          <a:off x="6418263" y="404813"/>
          <a:ext cx="101282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4" imgW="533160" imgH="203040" progId="Equation.3">
                  <p:embed/>
                </p:oleObj>
              </mc:Choice>
              <mc:Fallback>
                <p:oleObj name="方程式" r:id="rId14" imgW="533160" imgH="203040" progId="Equation.3">
                  <p:embed/>
                  <p:pic>
                    <p:nvPicPr>
                      <p:cNvPr id="2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8263" y="404813"/>
                        <a:ext cx="1012825" cy="3841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D:\Dropbox\Documents\課程\YoungTextBook\Images\Chapter03\A_Images\A_Figures_and_Photos\03_00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557338"/>
            <a:ext cx="7529512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文字方塊 2"/>
          <p:cNvSpPr txBox="1">
            <a:spLocks noChangeArrowheads="1"/>
          </p:cNvSpPr>
          <p:nvPr/>
        </p:nvSpPr>
        <p:spPr bwMode="auto">
          <a:xfrm>
            <a:off x="3275856" y="981075"/>
            <a:ext cx="3671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Motion in 2-3 Dimensions</a:t>
            </a:r>
            <a:endParaRPr lang="zh-TW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36093" y="1628800"/>
            <a:ext cx="2544019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321" name="文字方塊 1"/>
          <p:cNvSpPr txBox="1">
            <a:spLocks noChangeArrowheads="1"/>
          </p:cNvSpPr>
          <p:nvPr/>
        </p:nvSpPr>
        <p:spPr bwMode="auto">
          <a:xfrm>
            <a:off x="3536278" y="1071563"/>
            <a:ext cx="1792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向量 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Vector</a:t>
            </a:r>
            <a:endParaRPr lang="zh-TW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線單箭頭接點 3"/>
          <p:cNvCxnSpPr/>
          <p:nvPr/>
        </p:nvCxnSpPr>
        <p:spPr>
          <a:xfrm rot="5400000" flipH="1" flipV="1">
            <a:off x="3394732" y="2425452"/>
            <a:ext cx="1214437" cy="78581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文字方塊 4"/>
          <p:cNvSpPr txBox="1">
            <a:spLocks noChangeArrowheads="1"/>
          </p:cNvSpPr>
          <p:nvPr/>
        </p:nvSpPr>
        <p:spPr bwMode="auto">
          <a:xfrm>
            <a:off x="2942628" y="4581128"/>
            <a:ext cx="46805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向量包含兩個要素：大小及方向！</a:t>
            </a:r>
          </a:p>
        </p:txBody>
      </p:sp>
      <p:cxnSp>
        <p:nvCxnSpPr>
          <p:cNvPr id="9" name="直線單箭頭接點 8"/>
          <p:cNvCxnSpPr/>
          <p:nvPr/>
        </p:nvCxnSpPr>
        <p:spPr>
          <a:xfrm rot="5400000" flipH="1" flipV="1">
            <a:off x="3609044" y="3139828"/>
            <a:ext cx="357187" cy="214312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8" name="文字方塊 11"/>
          <p:cNvSpPr txBox="1">
            <a:spLocks noChangeArrowheads="1"/>
          </p:cNvSpPr>
          <p:nvPr/>
        </p:nvSpPr>
        <p:spPr bwMode="auto">
          <a:xfrm>
            <a:off x="6084168" y="2633414"/>
            <a:ext cx="1071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圖示法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2942628" y="4077072"/>
            <a:ext cx="40056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二三度空間中許多物理量是向量！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DF821F-DBE6-824E-B51D-A0C8B8D020C9}"/>
                  </a:ext>
                </a:extLst>
              </p:cNvPr>
              <p:cNvSpPr txBox="1"/>
              <p:nvPr/>
            </p:nvSpPr>
            <p:spPr bwMode="auto">
              <a:xfrm>
                <a:off x="3787637" y="5161876"/>
                <a:ext cx="935449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DF821F-DBE6-824E-B51D-A0C8B8D02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7637" y="5161876"/>
                <a:ext cx="935449" cy="276999"/>
              </a:xfrm>
              <a:prstGeom prst="rect">
                <a:avLst/>
              </a:prstGeom>
              <a:blipFill>
                <a:blip r:embed="rId2"/>
                <a:stretch>
                  <a:fillRect l="-4054" t="-26087" r="-2703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CBCD5B-6825-494B-87F5-0CB04E994C42}"/>
                  </a:ext>
                </a:extLst>
              </p:cNvPr>
              <p:cNvSpPr txBox="1"/>
              <p:nvPr/>
            </p:nvSpPr>
            <p:spPr bwMode="auto">
              <a:xfrm>
                <a:off x="4470073" y="2069539"/>
                <a:ext cx="198003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CBCD5B-6825-494B-87F5-0CB04E994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70073" y="2069539"/>
                <a:ext cx="198003" cy="276999"/>
              </a:xfrm>
              <a:prstGeom prst="rect">
                <a:avLst/>
              </a:prstGeom>
              <a:blipFill>
                <a:blip r:embed="rId3"/>
                <a:stretch>
                  <a:fillRect l="-17647" t="-26087" r="-11765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061A70-2773-AC49-8DF3-A6B46496EFF9}"/>
                  </a:ext>
                </a:extLst>
              </p:cNvPr>
              <p:cNvSpPr txBox="1"/>
              <p:nvPr/>
            </p:nvSpPr>
            <p:spPr bwMode="auto">
              <a:xfrm>
                <a:off x="3966231" y="3165354"/>
                <a:ext cx="1121333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TW" dirty="0"/>
                  <a:t>:單位向量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061A70-2773-AC49-8DF3-A6B46496E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6231" y="3165354"/>
                <a:ext cx="1121333" cy="276999"/>
              </a:xfrm>
              <a:prstGeom prst="rect">
                <a:avLst/>
              </a:prstGeom>
              <a:blipFill>
                <a:blip r:embed="rId4"/>
                <a:stretch>
                  <a:fillRect l="-5618" t="-30435" r="-11236" b="-434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圖片 1" descr="afg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26"/>
          <a:stretch>
            <a:fillRect/>
          </a:stretch>
        </p:blipFill>
        <p:spPr bwMode="auto">
          <a:xfrm>
            <a:off x="3203848" y="1412776"/>
            <a:ext cx="279876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文字方塊 3"/>
          <p:cNvSpPr txBox="1">
            <a:spLocks noChangeArrowheads="1"/>
          </p:cNvSpPr>
          <p:nvPr/>
        </p:nvSpPr>
        <p:spPr bwMode="auto">
          <a:xfrm>
            <a:off x="4000500" y="6021288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分量法</a:t>
            </a: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3203847" y="4581128"/>
            <a:ext cx="46805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向量可以用它的分量表示！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2A45122-6E83-E640-A21E-F3CCE0F40C9F}"/>
                  </a:ext>
                </a:extLst>
              </p:cNvPr>
              <p:cNvSpPr txBox="1"/>
              <p:nvPr/>
            </p:nvSpPr>
            <p:spPr bwMode="auto">
              <a:xfrm>
                <a:off x="3254486" y="5517232"/>
                <a:ext cx="2512804" cy="31867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2A45122-6E83-E640-A21E-F3CCE0F40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4486" y="5517232"/>
                <a:ext cx="2512804" cy="318677"/>
              </a:xfrm>
              <a:prstGeom prst="rect">
                <a:avLst/>
              </a:prstGeom>
              <a:blipFill>
                <a:blip r:embed="rId3"/>
                <a:stretch>
                  <a:fillRect l="-1005" t="-19231" b="-192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4">
            <a:extLst>
              <a:ext uri="{FF2B5EF4-FFF2-40B4-BE49-F238E27FC236}">
                <a16:creationId xmlns:a16="http://schemas.microsoft.com/office/drawing/2014/main" id="{4E94B3B8-8E7C-F66F-66F3-A045902DC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47" y="4962521"/>
            <a:ext cx="54726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把一向量投影在選取的座標軸上即是它的分量！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4" descr="See Explanation.  Clicking on the picture will download&#10; the highest resolution version available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36613"/>
            <a:ext cx="60007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3" name="矩形 2"/>
          <p:cNvSpPr>
            <a:spLocks noChangeArrowheads="1"/>
          </p:cNvSpPr>
          <p:nvPr/>
        </p:nvSpPr>
        <p:spPr bwMode="auto">
          <a:xfrm>
            <a:off x="1331912" y="5516563"/>
            <a:ext cx="73445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上圖是木星最內側的伽利略衛星，埃歐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(Io) </a:t>
            </a:r>
            <a:r>
              <a:rPr lang="zh-TW" altLang="en-US" sz="1600" dirty="0"/>
              <a:t>位於氣體行星巨人的前方。 埃歐左方的黑點則是它自己的影子。這張將真實色彩做強化對比的影像，是兩年前無人太空船卡西尼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(Cassini)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號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2002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年經過木星時拍的，它將於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2004 </a:t>
            </a:r>
            <a:r>
              <a:rPr lang="zh-TW" altLang="en-US" sz="1600" dirty="0"/>
              <a:t>年飛抵 土星。 </a:t>
            </a:r>
          </a:p>
        </p:txBody>
      </p:sp>
    </p:spTree>
    <p:extLst>
      <p:ext uri="{BB962C8B-B14F-4D97-AF65-F5344CB8AC3E}">
        <p14:creationId xmlns:p14="http://schemas.microsoft.com/office/powerpoint/2010/main" val="9124865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圖片 1" descr="afg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26"/>
          <a:stretch>
            <a:fillRect/>
          </a:stretch>
        </p:blipFill>
        <p:spPr bwMode="auto">
          <a:xfrm>
            <a:off x="755576" y="1578050"/>
            <a:ext cx="279876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文字方塊 3"/>
          <p:cNvSpPr txBox="1">
            <a:spLocks noChangeArrowheads="1"/>
          </p:cNvSpPr>
          <p:nvPr/>
        </p:nvSpPr>
        <p:spPr bwMode="auto">
          <a:xfrm>
            <a:off x="3769021" y="1496518"/>
            <a:ext cx="42484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分量法與圖示法式等價的。</a:t>
            </a:r>
          </a:p>
        </p:txBody>
      </p:sp>
      <p:sp>
        <p:nvSpPr>
          <p:cNvPr id="58372" name="文字方塊 4"/>
          <p:cNvSpPr txBox="1">
            <a:spLocks noChangeArrowheads="1"/>
          </p:cNvSpPr>
          <p:nvPr/>
        </p:nvSpPr>
        <p:spPr bwMode="auto">
          <a:xfrm>
            <a:off x="3779912" y="5013176"/>
            <a:ext cx="357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分量的值與座標軸的選取有關！</a:t>
            </a:r>
          </a:p>
        </p:txBody>
      </p:sp>
      <p:sp>
        <p:nvSpPr>
          <p:cNvPr id="58373" name="文字方塊 5"/>
          <p:cNvSpPr txBox="1">
            <a:spLocks noChangeArrowheads="1"/>
          </p:cNvSpPr>
          <p:nvPr/>
        </p:nvSpPr>
        <p:spPr bwMode="auto">
          <a:xfrm>
            <a:off x="3775347" y="2757835"/>
            <a:ext cx="3071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由分量可以得到向量的大小</a:t>
            </a:r>
          </a:p>
        </p:txBody>
      </p:sp>
      <p:sp>
        <p:nvSpPr>
          <p:cNvPr id="58375" name="文字方塊 7"/>
          <p:cNvSpPr txBox="1">
            <a:spLocks noChangeArrowheads="1"/>
          </p:cNvSpPr>
          <p:nvPr/>
        </p:nvSpPr>
        <p:spPr bwMode="auto">
          <a:xfrm>
            <a:off x="3775348" y="3793034"/>
            <a:ext cx="3071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由分量可以得到向量的方向：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F8D60D-69E8-C24A-B46A-7614BD637931}"/>
                  </a:ext>
                </a:extLst>
              </p:cNvPr>
              <p:cNvSpPr txBox="1"/>
              <p:nvPr/>
            </p:nvSpPr>
            <p:spPr bwMode="auto">
              <a:xfrm>
                <a:off x="3819798" y="2036210"/>
                <a:ext cx="2512804" cy="31867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F8D60D-69E8-C24A-B46A-7614BD637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9798" y="2036210"/>
                <a:ext cx="2512804" cy="318677"/>
              </a:xfrm>
              <a:prstGeom prst="rect">
                <a:avLst/>
              </a:prstGeom>
              <a:blipFill>
                <a:blip r:embed="rId8"/>
                <a:stretch>
                  <a:fillRect l="-503" t="-19231" b="-192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371D8B-B607-4C48-AE54-6DCED2CBF0D1}"/>
                  </a:ext>
                </a:extLst>
              </p:cNvPr>
              <p:cNvSpPr txBox="1"/>
              <p:nvPr/>
            </p:nvSpPr>
            <p:spPr bwMode="auto">
              <a:xfrm>
                <a:off x="3830354" y="3179939"/>
                <a:ext cx="1483291" cy="56368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371D8B-B607-4C48-AE54-6DCED2CBF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0354" y="3179939"/>
                <a:ext cx="1483291" cy="56368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AAF3E9D-230A-B345-BBE4-0ADAA074C904}"/>
                  </a:ext>
                </a:extLst>
              </p:cNvPr>
              <p:cNvSpPr txBox="1"/>
              <p:nvPr/>
            </p:nvSpPr>
            <p:spPr bwMode="auto">
              <a:xfrm>
                <a:off x="3830354" y="4232094"/>
                <a:ext cx="1104405" cy="47436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AAF3E9D-230A-B345-BBE4-0ADAA074C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0354" y="4232094"/>
                <a:ext cx="1104405" cy="474361"/>
              </a:xfrm>
              <a:prstGeom prst="rect">
                <a:avLst/>
              </a:prstGeom>
              <a:blipFill>
                <a:blip r:embed="rId10"/>
                <a:stretch>
                  <a:fillRect l="-2273" b="-105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5" descr="D:\Dropbox\Documents\課程\YoungTextBook\Images\Chapter03\A_Images\A_Figures_and_Photos\03_0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48680"/>
            <a:ext cx="3739232" cy="451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文字方塊 4"/>
          <p:cNvSpPr txBox="1">
            <a:spLocks noChangeArrowheads="1"/>
          </p:cNvSpPr>
          <p:nvPr/>
        </p:nvSpPr>
        <p:spPr bwMode="auto">
          <a:xfrm>
            <a:off x="2122363" y="5282713"/>
            <a:ext cx="1943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位置是一個向量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AC1749-E006-4C47-88B6-310A6D8ED161}"/>
                  </a:ext>
                </a:extLst>
              </p:cNvPr>
              <p:cNvSpPr txBox="1"/>
              <p:nvPr/>
            </p:nvSpPr>
            <p:spPr bwMode="auto">
              <a:xfrm>
                <a:off x="3923928" y="5320957"/>
                <a:ext cx="2751779" cy="29181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AC1749-E006-4C47-88B6-310A6D8ED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3928" y="5320957"/>
                <a:ext cx="2751779" cy="291811"/>
              </a:xfrm>
              <a:prstGeom prst="rect">
                <a:avLst/>
              </a:prstGeom>
              <a:blipFill>
                <a:blip r:embed="rId3"/>
                <a:stretch>
                  <a:fillRect l="-1382" t="-25000" r="-1382" b="-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9">
                <a:extLst>
                  <a:ext uri="{FF2B5EF4-FFF2-40B4-BE49-F238E27FC236}">
                    <a16:creationId xmlns:a16="http://schemas.microsoft.com/office/drawing/2014/main" id="{A45A62ED-CFD4-3C4A-8D15-FF8503D6BAB6}"/>
                  </a:ext>
                </a:extLst>
              </p:cNvPr>
              <p:cNvSpPr/>
              <p:nvPr/>
            </p:nvSpPr>
            <p:spPr>
              <a:xfrm>
                <a:off x="2122363" y="5720807"/>
                <a:ext cx="1348639" cy="8711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3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9">
                <a:extLst>
                  <a:ext uri="{FF2B5EF4-FFF2-40B4-BE49-F238E27FC236}">
                    <a16:creationId xmlns:a16="http://schemas.microsoft.com/office/drawing/2014/main" id="{A45A62ED-CFD4-3C4A-8D15-FF8503D6BA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363" y="5720807"/>
                <a:ext cx="1348639" cy="871136"/>
              </a:xfrm>
              <a:prstGeom prst="rect">
                <a:avLst/>
              </a:prstGeom>
              <a:blipFill>
                <a:blip r:embed="rId4"/>
                <a:stretch>
                  <a:fillRect l="-24299" t="-95652" r="-4673" b="-15217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EB7BEE96-E9CB-0140-80F4-7F08FAC789AA}"/>
                  </a:ext>
                </a:extLst>
              </p:cNvPr>
              <p:cNvSpPr txBox="1"/>
              <p:nvPr/>
            </p:nvSpPr>
            <p:spPr bwMode="auto">
              <a:xfrm>
                <a:off x="3563888" y="5971709"/>
                <a:ext cx="23762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  </m:t>
                    </m:r>
                    <m:r>
                      <a:rPr lang="en-US" altLang="zh-TW" sz="1800" i="1">
                        <a:latin typeface="Cambria Math"/>
                      </a:rPr>
                      <m:t>𝑖</m:t>
                    </m:r>
                    <m:r>
                      <a:rPr lang="en-US" altLang="zh-TW" sz="1800" i="1">
                        <a:latin typeface="Cambria Math"/>
                      </a:rPr>
                      <m:t>=1,2,3</m:t>
                    </m:r>
                  </m:oMath>
                </a14:m>
                <a:r>
                  <a:rPr lang="zh-TW" altLang="en-US" sz="1800" dirty="0"/>
                  <a:t>為座標軸。</a:t>
                </a:r>
              </a:p>
            </p:txBody>
          </p:sp>
        </mc:Choice>
        <mc:Fallback xmlns="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EB7BEE96-E9CB-0140-80F4-7F08FAC78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3888" y="5971709"/>
                <a:ext cx="2376264" cy="369332"/>
              </a:xfrm>
              <a:prstGeom prst="rect">
                <a:avLst/>
              </a:prstGeom>
              <a:blipFill>
                <a:blip r:embed="rId5"/>
                <a:stretch>
                  <a:fillRect t="-6667" r="-11702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1441" name="Text Box 5"/>
              <p:cNvSpPr txBox="1">
                <a:spLocks noChangeArrowheads="1"/>
              </p:cNvSpPr>
              <p:nvPr/>
            </p:nvSpPr>
            <p:spPr bwMode="auto">
              <a:xfrm>
                <a:off x="1091552" y="754034"/>
                <a:ext cx="76569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位置的變化：位移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∆</m:t>
                    </m:r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𝑟</m:t>
                        </m:r>
                      </m:e>
                    </m:acc>
                  </m:oMath>
                </a14:m>
                <a:r>
                  <a:rPr lang="zh-TW" altLang="en-US" sz="1800" dirty="0"/>
                  <a:t>也是一個向量。</a:t>
                </a:r>
              </a:p>
            </p:txBody>
          </p:sp>
        </mc:Choice>
        <mc:Fallback>
          <p:sp>
            <p:nvSpPr>
              <p:cNvPr id="61441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1552" y="754034"/>
                <a:ext cx="7656912" cy="369332"/>
              </a:xfrm>
              <a:prstGeom prst="rect">
                <a:avLst/>
              </a:prstGeom>
              <a:blipFill>
                <a:blip r:embed="rId2"/>
                <a:stretch>
                  <a:fillRect l="-497" t="-1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4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1444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61448" name="Picture 10" descr="D:\Dropbox\Documents\課程\YoungTextBook\Images\Chapter03\A_Images\A_Figures_and_Photos\03_0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4"/>
          <a:stretch>
            <a:fillRect/>
          </a:stretch>
        </p:blipFill>
        <p:spPr bwMode="auto">
          <a:xfrm>
            <a:off x="1120222" y="3111545"/>
            <a:ext cx="4315874" cy="338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文字方塊 9"/>
          <p:cNvSpPr txBox="1">
            <a:spLocks noChangeArrowheads="1"/>
          </p:cNvSpPr>
          <p:nvPr/>
        </p:nvSpPr>
        <p:spPr bwMode="auto">
          <a:xfrm>
            <a:off x="1084434" y="1139519"/>
            <a:ext cx="67279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其分量就是位置向量各分量的差！變化的投影即是投影的差。</a:t>
            </a:r>
          </a:p>
        </p:txBody>
      </p:sp>
      <p:sp>
        <p:nvSpPr>
          <p:cNvPr id="12" name="文字方塊 11"/>
          <p:cNvSpPr txBox="1"/>
          <p:nvPr/>
        </p:nvSpPr>
        <p:spPr bwMode="auto">
          <a:xfrm>
            <a:off x="1084434" y="386565"/>
            <a:ext cx="36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運動中的位置向量會隨時間變化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F98690-3FC4-9D40-85B8-9A6F7B3E859B}"/>
                  </a:ext>
                </a:extLst>
              </p:cNvPr>
              <p:cNvSpPr txBox="1"/>
              <p:nvPr/>
            </p:nvSpPr>
            <p:spPr bwMode="auto">
              <a:xfrm>
                <a:off x="4597118" y="411983"/>
                <a:ext cx="2382191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F98690-3FC4-9D40-85B8-9A6F7B3E8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7118" y="411983"/>
                <a:ext cx="2382191" cy="276999"/>
              </a:xfrm>
              <a:prstGeom prst="rect">
                <a:avLst/>
              </a:prstGeom>
              <a:blipFill>
                <a:blip r:embed="rId4"/>
                <a:stretch>
                  <a:fillRect l="-1058" t="-26087" b="-391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9BBA3F-BE29-E641-A952-45503FC550D0}"/>
                  </a:ext>
                </a:extLst>
              </p:cNvPr>
              <p:cNvSpPr txBox="1"/>
              <p:nvPr/>
            </p:nvSpPr>
            <p:spPr bwMode="auto">
              <a:xfrm>
                <a:off x="1149986" y="1526860"/>
                <a:ext cx="5668603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9BBA3F-BE29-E641-A952-45503FC55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9986" y="1526860"/>
                <a:ext cx="5668603" cy="276999"/>
              </a:xfrm>
              <a:prstGeom prst="rect">
                <a:avLst/>
              </a:prstGeom>
              <a:blipFill>
                <a:blip r:embed="rId5"/>
                <a:stretch>
                  <a:fillRect t="-30435" b="-26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657B59-7EB4-094B-BB82-C1BB412A05ED}"/>
                  </a:ext>
                </a:extLst>
              </p:cNvPr>
              <p:cNvSpPr txBox="1"/>
              <p:nvPr/>
            </p:nvSpPr>
            <p:spPr bwMode="auto">
              <a:xfrm>
                <a:off x="1149986" y="2363855"/>
                <a:ext cx="1022203" cy="5464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ave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657B59-7EB4-094B-BB82-C1BB412A0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9986" y="2363855"/>
                <a:ext cx="1022203" cy="546432"/>
              </a:xfrm>
              <a:prstGeom prst="rect">
                <a:avLst/>
              </a:prstGeom>
              <a:blipFill>
                <a:blip r:embed="rId6"/>
                <a:stretch>
                  <a:fillRect l="-2469" t="-18605" r="-2469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5">
            <a:extLst>
              <a:ext uri="{FF2B5EF4-FFF2-40B4-BE49-F238E27FC236}">
                <a16:creationId xmlns:a16="http://schemas.microsoft.com/office/drawing/2014/main" id="{C59F141F-45F0-DC4F-A67A-3FCA4C2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552" y="1970366"/>
            <a:ext cx="75128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平均速度向量，就是位置向量的平均變化率，或說單位時間的位移向量。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5"/>
          <p:cNvSpPr txBox="1">
            <a:spLocks noChangeArrowheads="1"/>
          </p:cNvSpPr>
          <p:nvPr/>
        </p:nvSpPr>
        <p:spPr bwMode="auto">
          <a:xfrm>
            <a:off x="3799837" y="297125"/>
            <a:ext cx="50272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速度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</a:t>
            </a:r>
            <a:r>
              <a:rPr lang="en-US" altLang="zh-TW" sz="1800" dirty="0"/>
              <a:t> </a:t>
            </a:r>
            <a:r>
              <a:rPr lang="zh-TW" altLang="en-US" sz="1800" dirty="0"/>
              <a:t>向量，就是位置向量的瞬時變化率。</a:t>
            </a:r>
          </a:p>
        </p:txBody>
      </p:sp>
      <p:sp>
        <p:nvSpPr>
          <p:cNvPr id="6246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246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247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473" name="文字方塊 12"/>
              <p:cNvSpPr txBox="1">
                <a:spLocks noChangeArrowheads="1"/>
              </p:cNvSpPr>
              <p:nvPr/>
            </p:nvSpPr>
            <p:spPr bwMode="auto">
              <a:xfrm>
                <a:off x="3808138" y="4287288"/>
                <a:ext cx="40005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如此定義的速度向量</a:t>
                </a:r>
                <a14:m>
                  <m:oMath xmlns:m="http://schemas.openxmlformats.org/officeDocument/2006/math">
                    <m:r>
                      <a:rPr lang="zh-TW" altLang="en-US" sz="1800" b="0" i="1" smtClean="0">
                        <a:latin typeface="Cambria Math"/>
                      </a:rPr>
                      <m:t>：</m:t>
                    </m:r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6247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8138" y="4287288"/>
                <a:ext cx="4000500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1372" t="-21311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474" name="Picture 14" descr="D:\Dropbox\Documents\課程\YoungTextBook\Images\Chapter03\A_Images\A_Figures_and_Photos\03_03_Figur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0"/>
          <a:stretch>
            <a:fillRect/>
          </a:stretch>
        </p:blipFill>
        <p:spPr bwMode="auto">
          <a:xfrm>
            <a:off x="684213" y="260350"/>
            <a:ext cx="29210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15" descr="D:\Dropbox\Documents\課程\YoungTextBook\Images\Chapter03\A_Images\A_Figures_and_Photos\03_04_Figur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5"/>
          <a:stretch>
            <a:fillRect/>
          </a:stretch>
        </p:blipFill>
        <p:spPr bwMode="auto">
          <a:xfrm>
            <a:off x="684213" y="3966576"/>
            <a:ext cx="2921000" cy="263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808138" y="4731758"/>
                <a:ext cx="518457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方向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zh-TW" altLang="en-US" dirty="0"/>
                  <a:t>是沿著運動的切線方向，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8138" y="4731758"/>
                <a:ext cx="5184576" cy="369332"/>
              </a:xfrm>
              <a:prstGeom prst="rect">
                <a:avLst/>
              </a:prstGeom>
              <a:blipFill rotWithShape="1">
                <a:blip r:embed="rId14"/>
                <a:stretch>
                  <a:fillRect l="-1059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799838" y="5143762"/>
                <a:ext cx="23939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大小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zh-TW" altLang="en-US" dirty="0"/>
                  <a:t>是移動的速率。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9838" y="5143762"/>
                <a:ext cx="2393925" cy="369332"/>
              </a:xfrm>
              <a:prstGeom prst="rect">
                <a:avLst/>
              </a:prstGeom>
              <a:blipFill>
                <a:blip r:embed="rId15"/>
                <a:stretch>
                  <a:fillRect l="-2116" t="-10345" r="-1587" b="-241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F91B1C-4CB4-A84F-A2B9-5A605610F798}"/>
                  </a:ext>
                </a:extLst>
              </p:cNvPr>
              <p:cNvSpPr txBox="1"/>
              <p:nvPr/>
            </p:nvSpPr>
            <p:spPr bwMode="auto">
              <a:xfrm>
                <a:off x="3887031" y="790930"/>
                <a:ext cx="1761508" cy="5464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∆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F91B1C-4CB4-A84F-A2B9-5A605610F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7031" y="790930"/>
                <a:ext cx="1761508" cy="546432"/>
              </a:xfrm>
              <a:prstGeom prst="rect">
                <a:avLst/>
              </a:prstGeom>
              <a:blipFill>
                <a:blip r:embed="rId17"/>
                <a:stretch>
                  <a:fillRect l="-2158" t="-18182" r="-1439" b="-11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A36313D-005A-0943-B2F6-FF17D8D3AD05}"/>
                  </a:ext>
                </a:extLst>
              </p:cNvPr>
              <p:cNvSpPr txBox="1"/>
              <p:nvPr/>
            </p:nvSpPr>
            <p:spPr bwMode="auto">
              <a:xfrm>
                <a:off x="3861817" y="1547395"/>
                <a:ext cx="4965292" cy="52629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A36313D-005A-0943-B2F6-FF17D8D3A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1817" y="1547395"/>
                <a:ext cx="4965292" cy="526298"/>
              </a:xfrm>
              <a:prstGeom prst="rect">
                <a:avLst/>
              </a:prstGeom>
              <a:blipFill>
                <a:blip r:embed="rId18"/>
                <a:stretch>
                  <a:fillRect l="-255" t="-4651" b="-930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FFD134-9227-E446-8A78-F34C5853B11F}"/>
                  </a:ext>
                </a:extLst>
              </p:cNvPr>
              <p:cNvSpPr txBox="1"/>
              <p:nvPr/>
            </p:nvSpPr>
            <p:spPr bwMode="auto">
              <a:xfrm>
                <a:off x="3855180" y="2304806"/>
                <a:ext cx="2965171" cy="53181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FFD134-9227-E446-8A78-F34C5853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5180" y="2304806"/>
                <a:ext cx="2965171" cy="531812"/>
              </a:xfrm>
              <a:prstGeom prst="rect">
                <a:avLst/>
              </a:prstGeom>
              <a:blipFill>
                <a:blip r:embed="rId19"/>
                <a:stretch>
                  <a:fillRect t="-2326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F3FE6F2-AFEA-6142-9D73-818F03A3DBE4}"/>
                  </a:ext>
                </a:extLst>
              </p:cNvPr>
              <p:cNvSpPr txBox="1"/>
              <p:nvPr/>
            </p:nvSpPr>
            <p:spPr bwMode="auto">
              <a:xfrm>
                <a:off x="3914956" y="3491165"/>
                <a:ext cx="853888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F3FE6F2-AFEA-6142-9D73-818F03A3D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4956" y="3491165"/>
                <a:ext cx="853888" cy="525913"/>
              </a:xfrm>
              <a:prstGeom prst="rect">
                <a:avLst/>
              </a:prstGeom>
              <a:blipFill>
                <a:blip r:embed="rId20"/>
                <a:stretch>
                  <a:fillRect l="-2941" t="-4762" r="-1471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036B6B-698D-5343-9E75-21BE0CFA465C}"/>
                  </a:ext>
                </a:extLst>
              </p:cNvPr>
              <p:cNvSpPr txBox="1"/>
              <p:nvPr/>
            </p:nvSpPr>
            <p:spPr bwMode="auto">
              <a:xfrm>
                <a:off x="5338920" y="3491164"/>
                <a:ext cx="864917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036B6B-698D-5343-9E75-21BE0CFA4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8920" y="3491164"/>
                <a:ext cx="864917" cy="525913"/>
              </a:xfrm>
              <a:prstGeom prst="rect">
                <a:avLst/>
              </a:prstGeom>
              <a:blipFill>
                <a:blip r:embed="rId21"/>
                <a:stretch>
                  <a:fillRect l="-2899" t="-4762" r="-4348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E23232-23EB-2648-A788-683F0ED53879}"/>
                  </a:ext>
                </a:extLst>
              </p:cNvPr>
              <p:cNvSpPr txBox="1"/>
              <p:nvPr/>
            </p:nvSpPr>
            <p:spPr bwMode="auto">
              <a:xfrm>
                <a:off x="6773913" y="3503074"/>
                <a:ext cx="829266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E23232-23EB-2648-A788-683F0ED53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3913" y="3503074"/>
                <a:ext cx="829266" cy="525913"/>
              </a:xfrm>
              <a:prstGeom prst="rect">
                <a:avLst/>
              </a:prstGeom>
              <a:blipFill>
                <a:blip r:embed="rId22"/>
                <a:stretch>
                  <a:fillRect l="-3030" t="-4762" r="-3030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文字方塊 5"/>
          <p:cNvSpPr txBox="1">
            <a:spLocks noChangeArrowheads="1"/>
          </p:cNvSpPr>
          <p:nvPr/>
        </p:nvSpPr>
        <p:spPr bwMode="auto">
          <a:xfrm>
            <a:off x="3203848" y="869951"/>
            <a:ext cx="2714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加速度向量（以圖形討論）</a:t>
            </a:r>
          </a:p>
        </p:txBody>
      </p:sp>
      <p:pic>
        <p:nvPicPr>
          <p:cNvPr id="63490" name="Picture 3" descr="D:\Dropbox\Documents\課程\YoungTextBook\Images\Chapter03\A_Images\A_Figures_and_Photos\03_06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47" y="2348880"/>
            <a:ext cx="8547100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930E7F-F8AC-A847-BC47-B794A79FCEAE}"/>
                  </a:ext>
                </a:extLst>
              </p:cNvPr>
              <p:cNvSpPr txBox="1"/>
              <p:nvPr/>
            </p:nvSpPr>
            <p:spPr bwMode="auto">
              <a:xfrm>
                <a:off x="3739588" y="1364085"/>
                <a:ext cx="1799018" cy="54649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∆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930E7F-F8AC-A847-BC47-B794A79FC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39588" y="1364085"/>
                <a:ext cx="1799018" cy="546496"/>
              </a:xfrm>
              <a:prstGeom prst="rect">
                <a:avLst/>
              </a:prstGeom>
              <a:blipFill>
                <a:blip r:embed="rId3"/>
                <a:stretch>
                  <a:fillRect l="-1399" t="-18182" r="-699" b="-11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64515" name="圖片 3" descr="afg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167" y="1052736"/>
            <a:ext cx="3208338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文字方塊 5"/>
          <p:cNvSpPr txBox="1">
            <a:spLocks noChangeArrowheads="1"/>
          </p:cNvSpPr>
          <p:nvPr/>
        </p:nvSpPr>
        <p:spPr bwMode="auto">
          <a:xfrm>
            <a:off x="2729167" y="549499"/>
            <a:ext cx="47924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加速度向量一樣可以以分量計算：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01D957-BC08-494E-AD16-E9371C1F0BBF}"/>
                  </a:ext>
                </a:extLst>
              </p:cNvPr>
              <p:cNvSpPr txBox="1"/>
              <p:nvPr/>
            </p:nvSpPr>
            <p:spPr bwMode="auto">
              <a:xfrm>
                <a:off x="2048875" y="3580898"/>
                <a:ext cx="5472732" cy="62799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∆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01D957-BC08-494E-AD16-E9371C1F0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48875" y="3580898"/>
                <a:ext cx="5472732" cy="627992"/>
              </a:xfrm>
              <a:prstGeom prst="rect">
                <a:avLst/>
              </a:prstGeom>
              <a:blipFill>
                <a:blip r:embed="rId3"/>
                <a:stretch>
                  <a:fillRect l="-463" t="-117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BC1AED7-DC88-404F-9148-98F55106E69C}"/>
                  </a:ext>
                </a:extLst>
              </p:cNvPr>
              <p:cNvSpPr/>
              <p:nvPr/>
            </p:nvSpPr>
            <p:spPr>
              <a:xfrm>
                <a:off x="2023336" y="4522382"/>
                <a:ext cx="1169936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BC1AED7-DC88-404F-9148-98F55106E6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336" y="4522382"/>
                <a:ext cx="1169936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CB3E40D-79C0-264E-9178-258AA58CB33B}"/>
                  </a:ext>
                </a:extLst>
              </p:cNvPr>
              <p:cNvSpPr/>
              <p:nvPr/>
            </p:nvSpPr>
            <p:spPr>
              <a:xfrm>
                <a:off x="3714425" y="4499728"/>
                <a:ext cx="1180964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CB3E40D-79C0-264E-9178-258AA58CB3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425" y="4499728"/>
                <a:ext cx="1180964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F1A54AE-88DB-CC4D-A03F-DF146940046E}"/>
                  </a:ext>
                </a:extLst>
              </p:cNvPr>
              <p:cNvSpPr/>
              <p:nvPr/>
            </p:nvSpPr>
            <p:spPr>
              <a:xfrm>
                <a:off x="5416542" y="4522382"/>
                <a:ext cx="1159548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F1A54AE-88DB-CC4D-A03F-DF14694004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6542" y="4522382"/>
                <a:ext cx="1159548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65538" name="圖片 3" descr="afg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20688"/>
            <a:ext cx="32067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4" descr="F04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0" t="5862" r="9647" b="19763"/>
          <a:stretch>
            <a:fillRect/>
          </a:stretch>
        </p:blipFill>
        <p:spPr bwMode="auto">
          <a:xfrm>
            <a:off x="611559" y="342875"/>
            <a:ext cx="3387725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4A044D8-D90F-C44B-A341-B95CFC7EF452}"/>
                  </a:ext>
                </a:extLst>
              </p:cNvPr>
              <p:cNvSpPr/>
              <p:nvPr/>
            </p:nvSpPr>
            <p:spPr>
              <a:xfrm>
                <a:off x="4738016" y="3143191"/>
                <a:ext cx="1169936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4A044D8-D90F-C44B-A341-B95CFC7EF4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016" y="3143191"/>
                <a:ext cx="1169936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CA28AC5-8959-7849-B886-86E54B257F9D}"/>
                  </a:ext>
                </a:extLst>
              </p:cNvPr>
              <p:cNvSpPr/>
              <p:nvPr/>
            </p:nvSpPr>
            <p:spPr>
              <a:xfrm>
                <a:off x="6038741" y="3146447"/>
                <a:ext cx="1180964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CA28AC5-8959-7849-B886-86E54B257F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741" y="3146447"/>
                <a:ext cx="1180964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23B45DB-E37E-9C49-8BCA-4634A988D52B}"/>
                  </a:ext>
                </a:extLst>
              </p:cNvPr>
              <p:cNvSpPr/>
              <p:nvPr/>
            </p:nvSpPr>
            <p:spPr>
              <a:xfrm>
                <a:off x="7358293" y="3155849"/>
                <a:ext cx="1159548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23B45DB-E37E-9C49-8BCA-4634A988D5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293" y="3155849"/>
                <a:ext cx="1159548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052283-F7B6-514E-966C-0243F4043E82}"/>
                  </a:ext>
                </a:extLst>
              </p:cNvPr>
              <p:cNvSpPr txBox="1"/>
              <p:nvPr/>
            </p:nvSpPr>
            <p:spPr bwMode="auto">
              <a:xfrm>
                <a:off x="596655" y="3278062"/>
                <a:ext cx="853888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052283-F7B6-514E-966C-0243F4043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6655" y="3278062"/>
                <a:ext cx="853888" cy="525913"/>
              </a:xfrm>
              <a:prstGeom prst="rect">
                <a:avLst/>
              </a:prstGeom>
              <a:blipFill>
                <a:blip r:embed="rId7"/>
                <a:stretch>
                  <a:fillRect l="-2941" t="-4762" r="-1471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FC44E92-E090-0C48-8532-6490E9F1FC2A}"/>
                  </a:ext>
                </a:extLst>
              </p:cNvPr>
              <p:cNvSpPr txBox="1"/>
              <p:nvPr/>
            </p:nvSpPr>
            <p:spPr bwMode="auto">
              <a:xfrm>
                <a:off x="1689875" y="3278062"/>
                <a:ext cx="864917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FC44E92-E090-0C48-8532-6490E9F1F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9875" y="3278062"/>
                <a:ext cx="864917" cy="525913"/>
              </a:xfrm>
              <a:prstGeom prst="rect">
                <a:avLst/>
              </a:prstGeom>
              <a:blipFill>
                <a:blip r:embed="rId8"/>
                <a:stretch>
                  <a:fillRect l="-1429" t="-4762" r="-4286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94E4A1-C368-7D48-BCFD-B19A8E6BEF29}"/>
                  </a:ext>
                </a:extLst>
              </p:cNvPr>
              <p:cNvSpPr txBox="1"/>
              <p:nvPr/>
            </p:nvSpPr>
            <p:spPr bwMode="auto">
              <a:xfrm>
                <a:off x="2840859" y="3275531"/>
                <a:ext cx="829266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94E4A1-C368-7D48-BCFD-B19A8E6BE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0859" y="3275531"/>
                <a:ext cx="829266" cy="525913"/>
              </a:xfrm>
              <a:prstGeom prst="rect">
                <a:avLst/>
              </a:prstGeom>
              <a:blipFill>
                <a:blip r:embed="rId9"/>
                <a:stretch>
                  <a:fillRect l="-3030" t="-2326" r="-3030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9">
                <a:extLst>
                  <a:ext uri="{FF2B5EF4-FFF2-40B4-BE49-F238E27FC236}">
                    <a16:creationId xmlns:a16="http://schemas.microsoft.com/office/drawing/2014/main" id="{A3A35EEE-97C8-FA49-A4A4-EAE08B65DB83}"/>
                  </a:ext>
                </a:extLst>
              </p:cNvPr>
              <p:cNvSpPr/>
              <p:nvPr/>
            </p:nvSpPr>
            <p:spPr>
              <a:xfrm>
                <a:off x="1716933" y="3950267"/>
                <a:ext cx="1348639" cy="8711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3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9">
                <a:extLst>
                  <a:ext uri="{FF2B5EF4-FFF2-40B4-BE49-F238E27FC236}">
                    <a16:creationId xmlns:a16="http://schemas.microsoft.com/office/drawing/2014/main" id="{A3A35EEE-97C8-FA49-A4A4-EAE08B65DB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933" y="3950267"/>
                <a:ext cx="1348639" cy="871136"/>
              </a:xfrm>
              <a:prstGeom prst="rect">
                <a:avLst/>
              </a:prstGeom>
              <a:blipFill>
                <a:blip r:embed="rId10"/>
                <a:stretch>
                  <a:fillRect l="-24299" t="-95652" r="-4673" b="-1507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2">
                <a:extLst>
                  <a:ext uri="{FF2B5EF4-FFF2-40B4-BE49-F238E27FC236}">
                    <a16:creationId xmlns:a16="http://schemas.microsoft.com/office/drawing/2014/main" id="{DE709C85-6366-9249-A61B-227DEAE03123}"/>
                  </a:ext>
                </a:extLst>
              </p:cNvPr>
              <p:cNvSpPr txBox="1"/>
              <p:nvPr/>
            </p:nvSpPr>
            <p:spPr bwMode="auto">
              <a:xfrm>
                <a:off x="3235751" y="4201169"/>
                <a:ext cx="23762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  </m:t>
                    </m:r>
                    <m:r>
                      <a:rPr lang="en-US" altLang="zh-TW" sz="1800" i="1">
                        <a:latin typeface="Cambria Math"/>
                      </a:rPr>
                      <m:t>𝑖</m:t>
                    </m:r>
                    <m:r>
                      <a:rPr lang="en-US" altLang="zh-TW" sz="1800" i="1">
                        <a:latin typeface="Cambria Math"/>
                      </a:rPr>
                      <m:t>=1,2,3</m:t>
                    </m:r>
                  </m:oMath>
                </a14:m>
                <a:r>
                  <a:rPr lang="zh-TW" altLang="en-US" sz="1800" dirty="0"/>
                  <a:t>為座標軸。</a:t>
                </a:r>
              </a:p>
            </p:txBody>
          </p:sp>
        </mc:Choice>
        <mc:Fallback xmlns="">
          <p:sp>
            <p:nvSpPr>
              <p:cNvPr id="18" name="文字方塊 12">
                <a:extLst>
                  <a:ext uri="{FF2B5EF4-FFF2-40B4-BE49-F238E27FC236}">
                    <a16:creationId xmlns:a16="http://schemas.microsoft.com/office/drawing/2014/main" id="{DE709C85-6366-9249-A61B-227DEAE03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751" y="4201169"/>
                <a:ext cx="2376264" cy="369332"/>
              </a:xfrm>
              <a:prstGeom prst="rect">
                <a:avLst/>
              </a:prstGeom>
              <a:blipFill>
                <a:blip r:embed="rId11"/>
                <a:stretch>
                  <a:fillRect t="-6667" r="-1111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4">
                <a:extLst>
                  <a:ext uri="{FF2B5EF4-FFF2-40B4-BE49-F238E27FC236}">
                    <a16:creationId xmlns:a16="http://schemas.microsoft.com/office/drawing/2014/main" id="{CC88E807-4619-E94A-ABDF-1079548AB5AC}"/>
                  </a:ext>
                </a:extLst>
              </p:cNvPr>
              <p:cNvSpPr/>
              <p:nvPr/>
            </p:nvSpPr>
            <p:spPr>
              <a:xfrm>
                <a:off x="1716933" y="4862141"/>
                <a:ext cx="4793876" cy="8711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</a:rPr>
                            <m:t>3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</a:rPr>
                            <m:t>3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𝑑𝑡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𝑒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3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𝑑𝑟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𝑑𝑡</m:t>
                              </m:r>
                            </m:den>
                          </m:f>
                        </m:e>
                      </m:nary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矩形 14">
                <a:extLst>
                  <a:ext uri="{FF2B5EF4-FFF2-40B4-BE49-F238E27FC236}">
                    <a16:creationId xmlns:a16="http://schemas.microsoft.com/office/drawing/2014/main" id="{CC88E807-4619-E94A-ABDF-1079548AB5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933" y="4862141"/>
                <a:ext cx="4793876" cy="871136"/>
              </a:xfrm>
              <a:prstGeom prst="rect">
                <a:avLst/>
              </a:prstGeom>
              <a:blipFill>
                <a:blip r:embed="rId12"/>
                <a:stretch>
                  <a:fillRect t="-95652" b="-1507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2">
                <a:extLst>
                  <a:ext uri="{FF2B5EF4-FFF2-40B4-BE49-F238E27FC236}">
                    <a16:creationId xmlns:a16="http://schemas.microsoft.com/office/drawing/2014/main" id="{44318E23-7196-894C-B34C-FD18D922BE01}"/>
                  </a:ext>
                </a:extLst>
              </p:cNvPr>
              <p:cNvSpPr txBox="1"/>
              <p:nvPr/>
            </p:nvSpPr>
            <p:spPr bwMode="auto">
              <a:xfrm>
                <a:off x="5220072" y="5884220"/>
                <a:ext cx="29560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sz="1800" dirty="0"/>
                  <a:t>為座標軸</a:t>
                </a:r>
                <a:r>
                  <a:rPr lang="zh-TW" altLang="en-US" dirty="0"/>
                  <a:t>與時間無關</a:t>
                </a:r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1" name="文字方塊 12">
                <a:extLst>
                  <a:ext uri="{FF2B5EF4-FFF2-40B4-BE49-F238E27FC236}">
                    <a16:creationId xmlns:a16="http://schemas.microsoft.com/office/drawing/2014/main" id="{44318E23-7196-894C-B34C-FD18D922B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0072" y="5884220"/>
                <a:ext cx="2956038" cy="369332"/>
              </a:xfrm>
              <a:prstGeom prst="rect">
                <a:avLst/>
              </a:prstGeom>
              <a:blipFill>
                <a:blip r:embed="rId1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8">
                <a:extLst>
                  <a:ext uri="{FF2B5EF4-FFF2-40B4-BE49-F238E27FC236}">
                    <a16:creationId xmlns:a16="http://schemas.microsoft.com/office/drawing/2014/main" id="{6EEE504D-4EA7-B340-A634-8FCB19F89D55}"/>
                  </a:ext>
                </a:extLst>
              </p:cNvPr>
              <p:cNvSpPr/>
              <p:nvPr/>
            </p:nvSpPr>
            <p:spPr>
              <a:xfrm>
                <a:off x="1716933" y="5884220"/>
                <a:ext cx="2044608" cy="8711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3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altLang="zh-TW" sz="1800" dirty="0">
                  <a:ea typeface="Cambria Math"/>
                </a:endParaRPr>
              </a:p>
            </p:txBody>
          </p:sp>
        </mc:Choice>
        <mc:Fallback xmlns="">
          <p:sp>
            <p:nvSpPr>
              <p:cNvPr id="22" name="矩形 8">
                <a:extLst>
                  <a:ext uri="{FF2B5EF4-FFF2-40B4-BE49-F238E27FC236}">
                    <a16:creationId xmlns:a16="http://schemas.microsoft.com/office/drawing/2014/main" id="{6EEE504D-4EA7-B340-A634-8FCB19F89D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933" y="5884220"/>
                <a:ext cx="2044608" cy="871136"/>
              </a:xfrm>
              <a:prstGeom prst="rect">
                <a:avLst/>
              </a:prstGeom>
              <a:blipFill>
                <a:blip r:embed="rId14"/>
                <a:stretch>
                  <a:fillRect t="-95652" b="-1507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0" grpId="0" animBg="1"/>
      <p:bldP spid="21" grpId="0"/>
      <p:bldP spid="2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4813"/>
            <a:ext cx="72294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57563"/>
            <a:ext cx="71532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35EBD3-1C14-424C-9B0A-A14C7EAB4DE1}"/>
              </a:ext>
            </a:extLst>
          </p:cNvPr>
          <p:cNvSpPr/>
          <p:nvPr/>
        </p:nvSpPr>
        <p:spPr>
          <a:xfrm>
            <a:off x="1403648" y="692696"/>
            <a:ext cx="6721177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76ECF-3441-0E4A-9C43-4FD049D345CD}"/>
              </a:ext>
            </a:extLst>
          </p:cNvPr>
          <p:cNvSpPr/>
          <p:nvPr/>
        </p:nvSpPr>
        <p:spPr>
          <a:xfrm>
            <a:off x="971551" y="4046903"/>
            <a:ext cx="6264746" cy="3902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13"/>
          <p:cNvSpPr txBox="1">
            <a:spLocks noChangeArrowheads="1"/>
          </p:cNvSpPr>
          <p:nvPr/>
        </p:nvSpPr>
        <p:spPr bwMode="auto">
          <a:xfrm>
            <a:off x="611560" y="2420888"/>
            <a:ext cx="2736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等速圓周運動的加速度</a:t>
            </a:r>
          </a:p>
        </p:txBody>
      </p:sp>
      <p:pic>
        <p:nvPicPr>
          <p:cNvPr id="67586" name="Picture 2" descr="D:\Dropbox\Documents\課程\YoungTextBook\Images\Chapter03\A_Images\A_Figures_and_Photos\03_28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30200"/>
            <a:ext cx="252095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文字方塊 3"/>
          <p:cNvSpPr txBox="1">
            <a:spLocks noChangeArrowheads="1"/>
          </p:cNvSpPr>
          <p:nvPr/>
        </p:nvSpPr>
        <p:spPr bwMode="auto">
          <a:xfrm>
            <a:off x="605116" y="2939048"/>
            <a:ext cx="2305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以圖形法來計算：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4" descr="F06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0" t="15245" r="15279" b="21487"/>
          <a:stretch>
            <a:fillRect/>
          </a:stretch>
        </p:blipFill>
        <p:spPr bwMode="auto">
          <a:xfrm>
            <a:off x="755576" y="1484313"/>
            <a:ext cx="381635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Line 5"/>
          <p:cNvSpPr>
            <a:spLocks noChangeShapeType="1"/>
          </p:cNvSpPr>
          <p:nvPr/>
        </p:nvSpPr>
        <p:spPr bwMode="auto">
          <a:xfrm flipV="1">
            <a:off x="2303388" y="2446495"/>
            <a:ext cx="936625" cy="936625"/>
          </a:xfrm>
          <a:prstGeom prst="line">
            <a:avLst/>
          </a:prstGeom>
          <a:noFill/>
          <a:ln w="5715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612" name="Line 7"/>
          <p:cNvSpPr>
            <a:spLocks noChangeShapeType="1"/>
          </p:cNvSpPr>
          <p:nvPr/>
        </p:nvSpPr>
        <p:spPr bwMode="auto">
          <a:xfrm>
            <a:off x="2412926" y="3429000"/>
            <a:ext cx="20875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616" name="文字方塊 8"/>
              <p:cNvSpPr txBox="1">
                <a:spLocks noChangeArrowheads="1"/>
              </p:cNvSpPr>
              <p:nvPr/>
            </p:nvSpPr>
            <p:spPr bwMode="auto">
              <a:xfrm>
                <a:off x="1259632" y="878387"/>
                <a:ext cx="727280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以等速圓周運動的位置向量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zh-TW" altLang="en-US" sz="1800" dirty="0"/>
                  <a:t>的分量，直接計算向心加速度向量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68616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878387"/>
                <a:ext cx="7272808" cy="369332"/>
              </a:xfrm>
              <a:prstGeom prst="rect">
                <a:avLst/>
              </a:prstGeom>
              <a:blipFill>
                <a:blip r:embed="rId3"/>
                <a:stretch>
                  <a:fillRect l="-698" t="-1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617" name="文字方塊 10"/>
          <p:cNvSpPr txBox="1">
            <a:spLocks noChangeArrowheads="1"/>
          </p:cNvSpPr>
          <p:nvPr/>
        </p:nvSpPr>
        <p:spPr bwMode="auto">
          <a:xfrm>
            <a:off x="4779382" y="1860481"/>
            <a:ext cx="411309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設</a:t>
            </a:r>
            <a:r>
              <a:rPr lang="el-GR" altLang="zh-TW" sz="18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zh-TW" altLang="en-US" sz="1800" dirty="0"/>
              <a:t>為角度增加的速度，稱角速度。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96C0D2-EA1B-5847-AFE5-83F54B63141C}"/>
                  </a:ext>
                </a:extLst>
              </p:cNvPr>
              <p:cNvSpPr txBox="1"/>
              <p:nvPr/>
            </p:nvSpPr>
            <p:spPr bwMode="auto">
              <a:xfrm>
                <a:off x="4822482" y="4041219"/>
                <a:ext cx="3111301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96C0D2-EA1B-5847-AFE5-83F54B631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2482" y="4041219"/>
                <a:ext cx="3111301" cy="525913"/>
              </a:xfrm>
              <a:prstGeom prst="rect">
                <a:avLst/>
              </a:prstGeom>
              <a:blipFill>
                <a:blip r:embed="rId4"/>
                <a:stretch>
                  <a:fillRect l="-407" t="-2381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635FAC5-0FCA-F747-A4A3-5DF52D66AD08}"/>
                  </a:ext>
                </a:extLst>
              </p:cNvPr>
              <p:cNvSpPr txBox="1"/>
              <p:nvPr/>
            </p:nvSpPr>
            <p:spPr bwMode="auto">
              <a:xfrm>
                <a:off x="4819216" y="2853551"/>
                <a:ext cx="3017428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635FAC5-0FCA-F747-A4A3-5DF52D66A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9216" y="2853551"/>
                <a:ext cx="3017428" cy="276999"/>
              </a:xfrm>
              <a:prstGeom prst="rect">
                <a:avLst/>
              </a:prstGeom>
              <a:blipFill>
                <a:blip r:embed="rId10"/>
                <a:stretch>
                  <a:fillRect l="-1255" t="-26087" r="-418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6078ED-8741-FA45-A1E4-8BDAC123D7AD}"/>
                  </a:ext>
                </a:extLst>
              </p:cNvPr>
              <p:cNvSpPr txBox="1"/>
              <p:nvPr/>
            </p:nvSpPr>
            <p:spPr bwMode="auto">
              <a:xfrm>
                <a:off x="4819216" y="3269863"/>
                <a:ext cx="2105026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6078ED-8741-FA45-A1E4-8BDAC123D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9216" y="3269863"/>
                <a:ext cx="2105026" cy="276999"/>
              </a:xfrm>
              <a:prstGeom prst="rect">
                <a:avLst/>
              </a:prstGeom>
              <a:blipFill>
                <a:blip r:embed="rId11"/>
                <a:stretch>
                  <a:fillRect t="-8696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ADB631A-05BA-2B44-B4F9-04979DA0CABC}"/>
              </a:ext>
            </a:extLst>
          </p:cNvPr>
          <p:cNvSpPr txBox="1"/>
          <p:nvPr/>
        </p:nvSpPr>
        <p:spPr bwMode="auto">
          <a:xfrm>
            <a:off x="4770352" y="1484313"/>
            <a:ext cx="38970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等速圓周運動夾角是等速增加！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0FDA69A-6D0B-FC4E-9F66-75CA1A1E9B28}"/>
                  </a:ext>
                </a:extLst>
              </p:cNvPr>
              <p:cNvSpPr txBox="1"/>
              <p:nvPr/>
            </p:nvSpPr>
            <p:spPr bwMode="auto">
              <a:xfrm>
                <a:off x="4826462" y="2247327"/>
                <a:ext cx="76578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0FDA69A-6D0B-FC4E-9F66-75CA1A1E9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6462" y="2247327"/>
                <a:ext cx="765787" cy="276999"/>
              </a:xfrm>
              <a:prstGeom prst="rect">
                <a:avLst/>
              </a:prstGeom>
              <a:blipFill>
                <a:blip r:embed="rId12"/>
                <a:stretch>
                  <a:fillRect l="-6557" r="-4918"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B76ED72-DCE6-7C9A-D72B-03B5C10FD7A0}"/>
                  </a:ext>
                </a:extLst>
              </p:cNvPr>
              <p:cNvSpPr txBox="1"/>
              <p:nvPr/>
            </p:nvSpPr>
            <p:spPr bwMode="auto">
              <a:xfrm>
                <a:off x="2867167" y="2370437"/>
                <a:ext cx="19800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TW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B76ED72-DCE6-7C9A-D72B-03B5C10FD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67167" y="2370437"/>
                <a:ext cx="198003" cy="307777"/>
              </a:xfrm>
              <a:prstGeom prst="rect">
                <a:avLst/>
              </a:prstGeom>
              <a:blipFill>
                <a:blip r:embed="rId13"/>
                <a:stretch>
                  <a:fillRect l="-29412" t="-36000" r="-11765"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EE8A80C-0678-9790-A498-6F8014A90873}"/>
                  </a:ext>
                </a:extLst>
              </p:cNvPr>
              <p:cNvSpPr txBox="1"/>
              <p:nvPr/>
            </p:nvSpPr>
            <p:spPr bwMode="auto">
              <a:xfrm>
                <a:off x="2686466" y="3069532"/>
                <a:ext cx="36375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TW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EE8A80C-0678-9790-A498-6F8014A90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86466" y="3069532"/>
                <a:ext cx="363754" cy="307777"/>
              </a:xfrm>
              <a:prstGeom prst="rect">
                <a:avLst/>
              </a:prstGeom>
              <a:blipFill>
                <a:blip r:embed="rId14"/>
                <a:stretch>
                  <a:fillRect l="-10000" r="-6667"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DB6711-DC6B-CFA9-CB36-7F2D2B7C46DF}"/>
                  </a:ext>
                </a:extLst>
              </p:cNvPr>
              <p:cNvSpPr txBox="1"/>
              <p:nvPr/>
            </p:nvSpPr>
            <p:spPr bwMode="auto">
              <a:xfrm>
                <a:off x="5096884" y="4864100"/>
                <a:ext cx="2562496" cy="53181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DB6711-DC6B-CFA9-CB36-7F2D2B7C4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6884" y="4864100"/>
                <a:ext cx="2562496" cy="531812"/>
              </a:xfrm>
              <a:prstGeom prst="rect">
                <a:avLst/>
              </a:prstGeom>
              <a:blipFill>
                <a:blip r:embed="rId15"/>
                <a:stretch>
                  <a:fillRect l="-495" t="-2381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2">
            <a:extLst>
              <a:ext uri="{FF2B5EF4-FFF2-40B4-BE49-F238E27FC236}">
                <a16:creationId xmlns:a16="http://schemas.microsoft.com/office/drawing/2014/main" id="{8558A10F-734A-0DA8-C5F6-6B050EBB1975}"/>
              </a:ext>
            </a:extLst>
          </p:cNvPr>
          <p:cNvSpPr txBox="1"/>
          <p:nvPr/>
        </p:nvSpPr>
        <p:spPr bwMode="auto">
          <a:xfrm>
            <a:off x="5037212" y="5583021"/>
            <a:ext cx="2880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需要三角函數的微分！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16"/>
          <p:cNvSpPr>
            <a:spLocks noGrp="1" noChangeArrowheads="1"/>
          </p:cNvSpPr>
          <p:nvPr>
            <p:ph type="title"/>
          </p:nvPr>
        </p:nvSpPr>
        <p:spPr>
          <a:xfrm>
            <a:off x="1626857" y="5064199"/>
            <a:ext cx="6465605" cy="576263"/>
          </a:xfrm>
        </p:spPr>
        <p:txBody>
          <a:bodyPr/>
          <a:lstStyle/>
          <a:p>
            <a:pPr algn="l" eaLnBrk="1" hangingPunct="1"/>
            <a:r>
              <a:rPr lang="zh-TW" altLang="en-US" sz="1800" dirty="0">
                <a:solidFill>
                  <a:schemeClr val="tx1"/>
                </a:solidFill>
              </a:rPr>
              <a:t>著名的比薩斜塔實驗，檢驗自由落體運動，就是最好的例子。</a:t>
            </a:r>
          </a:p>
        </p:txBody>
      </p:sp>
      <p:sp>
        <p:nvSpPr>
          <p:cNvPr id="232451" name="文字方塊 3"/>
          <p:cNvSpPr txBox="1">
            <a:spLocks noChangeArrowheads="1"/>
          </p:cNvSpPr>
          <p:nvPr/>
        </p:nvSpPr>
        <p:spPr bwMode="auto">
          <a:xfrm>
            <a:off x="1907704" y="420491"/>
            <a:ext cx="5903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伽利略更進一步主張：所有的知識都要通過實驗來檢驗</a:t>
            </a:r>
            <a:r>
              <a:rPr lang="zh-TW" altLang="en-US" sz="1800" dirty="0"/>
              <a:t>！</a:t>
            </a:r>
          </a:p>
        </p:txBody>
      </p:sp>
      <p:pic>
        <p:nvPicPr>
          <p:cNvPr id="232452" name="Picture 4" descr="http://www.wikilib.com/images/thumb/9/98/Sanzio_01_Plato_Aristotle.jpg/150px-Sanzio_01_Plato_Aristo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36912"/>
            <a:ext cx="1857375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3" name="文字方塊 7"/>
          <p:cNvSpPr txBox="1">
            <a:spLocks noChangeArrowheads="1"/>
          </p:cNvSpPr>
          <p:nvPr/>
        </p:nvSpPr>
        <p:spPr bwMode="auto">
          <a:xfrm>
            <a:off x="6371755" y="2132087"/>
            <a:ext cx="2592734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哲學通過辯論來檢驗！</a:t>
            </a:r>
          </a:p>
        </p:txBody>
      </p:sp>
      <p:pic>
        <p:nvPicPr>
          <p:cNvPr id="232454" name="Picture 8" descr="http://www.google.com/url?source=imglanding&amp;ct=img&amp;q=http://www.pisabelltower.com/ltpnews/ltpdrop.gif&amp;sa=X&amp;ei=gH5eUKuFK4_5mAXT6YDgBw&amp;ved=0CAwQ8wc4CA&amp;usg=AFQjCNGwcf_kZze_hC298IfmsFvM1O8YT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1" r="17856" b="7272"/>
          <a:stretch>
            <a:fillRect/>
          </a:stretch>
        </p:blipFill>
        <p:spPr bwMode="auto">
          <a:xfrm>
            <a:off x="3852391" y="1052587"/>
            <a:ext cx="2490788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5" name="Picture 12" descr="File:Leaning Tower of Pisa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16" y="1042790"/>
            <a:ext cx="2979299" cy="397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CBF214-0A38-BEE9-21DC-D2168C74C4B0}"/>
              </a:ext>
            </a:extLst>
          </p:cNvPr>
          <p:cNvSpPr txBox="1"/>
          <p:nvPr/>
        </p:nvSpPr>
        <p:spPr bwMode="auto">
          <a:xfrm>
            <a:off x="1626857" y="5640462"/>
            <a:ext cx="72728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/>
              <a:t>雅里斯多德由日常經驗及直覺主張物體的運動由物體的本質決定。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64C10F-4B11-B29C-3CEA-939B586D4EF7}"/>
              </a:ext>
            </a:extLst>
          </p:cNvPr>
          <p:cNvSpPr txBox="1"/>
          <p:nvPr/>
        </p:nvSpPr>
        <p:spPr bwMode="auto">
          <a:xfrm>
            <a:off x="1646442" y="6104021"/>
            <a:ext cx="72728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/>
              <a:t>越重的東西下落得越快。</a:t>
            </a:r>
          </a:p>
        </p:txBody>
      </p:sp>
    </p:spTree>
    <p:extLst>
      <p:ext uri="{BB962C8B-B14F-4D97-AF65-F5344CB8AC3E}">
        <p14:creationId xmlns:p14="http://schemas.microsoft.com/office/powerpoint/2010/main" val="15838493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8">
                <a:extLst>
                  <a:ext uri="{FF2B5EF4-FFF2-40B4-BE49-F238E27FC236}">
                    <a16:creationId xmlns:a16="http://schemas.microsoft.com/office/drawing/2014/main" id="{0BF0CCF1-862C-3E44-B305-46B0FAB60609}"/>
                  </a:ext>
                </a:extLst>
              </p:cNvPr>
              <p:cNvSpPr txBox="1"/>
              <p:nvPr/>
            </p:nvSpPr>
            <p:spPr bwMode="auto">
              <a:xfrm>
                <a:off x="151934" y="629229"/>
                <a:ext cx="8908914" cy="6971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zh-TW" altLang="en-US" sz="20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 b="0" i="0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2000" b="0" i="0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+∆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 b="0" i="0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func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func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 panose="02040503050406030204" pitchFamily="18" charset="0"/>
                                  <a:ea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zh-TW" sz="20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200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  <m:r>
                                    <a:rPr lang="en-US" altLang="zh-TW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func>
                                    <m:funcPr>
                                      <m:ctrlP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fName>
                                <m:e>
                                  <m:func>
                                    <m:funcPr>
                                      <m:ctrlP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func>
                                    <m:funcPr>
                                      <m:ctrlP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func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39" name="文字方塊 8">
                <a:extLst>
                  <a:ext uri="{FF2B5EF4-FFF2-40B4-BE49-F238E27FC236}">
                    <a16:creationId xmlns:a16="http://schemas.microsoft.com/office/drawing/2014/main" id="{0BF0CCF1-862C-3E44-B305-46B0FAB60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934" y="629229"/>
                <a:ext cx="8908914" cy="697114"/>
              </a:xfrm>
              <a:prstGeom prst="rect">
                <a:avLst/>
              </a:prstGeom>
              <a:blipFill>
                <a:blip r:embed="rId2"/>
                <a:stretch>
                  <a:fillRect b="-3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2283413" y="2639958"/>
            <a:ext cx="3760131" cy="1969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9633" name="Group 5"/>
          <p:cNvGrpSpPr>
            <a:grpSpLocks noChangeAspect="1"/>
          </p:cNvGrpSpPr>
          <p:nvPr/>
        </p:nvGrpSpPr>
        <p:grpSpPr bwMode="auto">
          <a:xfrm>
            <a:off x="1956964" y="2638090"/>
            <a:ext cx="4740275" cy="2082800"/>
            <a:chOff x="3446" y="5334"/>
            <a:chExt cx="2478" cy="1115"/>
          </a:xfrm>
        </p:grpSpPr>
        <p:sp>
          <p:nvSpPr>
            <p:cNvPr id="69650" name="AutoShape 6"/>
            <p:cNvSpPr>
              <a:spLocks noChangeAspect="1" noChangeArrowheads="1"/>
            </p:cNvSpPr>
            <p:nvPr/>
          </p:nvSpPr>
          <p:spPr bwMode="auto">
            <a:xfrm>
              <a:off x="3446" y="5334"/>
              <a:ext cx="2478" cy="1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endParaRPr lang="zh-TW" altLang="en-US" sz="1800"/>
            </a:p>
          </p:txBody>
        </p:sp>
        <p:sp>
          <p:nvSpPr>
            <p:cNvPr id="69651" name="Arc 7"/>
            <p:cNvSpPr>
              <a:spLocks/>
            </p:cNvSpPr>
            <p:nvPr/>
          </p:nvSpPr>
          <p:spPr bwMode="auto">
            <a:xfrm>
              <a:off x="4546" y="5490"/>
              <a:ext cx="470" cy="772"/>
            </a:xfrm>
            <a:custGeom>
              <a:avLst/>
              <a:gdLst>
                <a:gd name="T0" fmla="*/ 0 w 21599"/>
                <a:gd name="T1" fmla="*/ 0 h 17408"/>
                <a:gd name="T2" fmla="*/ 0 w 21599"/>
                <a:gd name="T3" fmla="*/ 0 h 17408"/>
                <a:gd name="T4" fmla="*/ 0 w 21599"/>
                <a:gd name="T5" fmla="*/ 0 h 17408"/>
                <a:gd name="T6" fmla="*/ 0 60000 65536"/>
                <a:gd name="T7" fmla="*/ 0 60000 65536"/>
                <a:gd name="T8" fmla="*/ 0 60000 65536"/>
                <a:gd name="T9" fmla="*/ 0 w 21599"/>
                <a:gd name="T10" fmla="*/ 0 h 17408"/>
                <a:gd name="T11" fmla="*/ 21599 w 21599"/>
                <a:gd name="T12" fmla="*/ 17408 h 174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9" h="17408" fill="none" extrusionOk="0">
                  <a:moveTo>
                    <a:pt x="12787" y="0"/>
                  </a:moveTo>
                  <a:cubicBezTo>
                    <a:pt x="18269" y="4027"/>
                    <a:pt x="21534" y="10400"/>
                    <a:pt x="21599" y="17201"/>
                  </a:cubicBezTo>
                </a:path>
                <a:path w="21599" h="17408" stroke="0" extrusionOk="0">
                  <a:moveTo>
                    <a:pt x="12787" y="0"/>
                  </a:moveTo>
                  <a:cubicBezTo>
                    <a:pt x="18269" y="4027"/>
                    <a:pt x="21534" y="10400"/>
                    <a:pt x="21599" y="17201"/>
                  </a:cubicBezTo>
                  <a:lnTo>
                    <a:pt x="0" y="17408"/>
                  </a:lnTo>
                  <a:lnTo>
                    <a:pt x="12787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9652" name="Line 8"/>
            <p:cNvSpPr>
              <a:spLocks noChangeShapeType="1"/>
            </p:cNvSpPr>
            <p:nvPr/>
          </p:nvSpPr>
          <p:spPr bwMode="auto">
            <a:xfrm>
              <a:off x="3764" y="6260"/>
              <a:ext cx="12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9653" name="Line 9"/>
            <p:cNvSpPr>
              <a:spLocks noChangeShapeType="1"/>
            </p:cNvSpPr>
            <p:nvPr/>
          </p:nvSpPr>
          <p:spPr bwMode="auto">
            <a:xfrm flipV="1">
              <a:off x="3764" y="5487"/>
              <a:ext cx="1069" cy="7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9654" name="Line 10"/>
            <p:cNvSpPr>
              <a:spLocks noChangeShapeType="1"/>
            </p:cNvSpPr>
            <p:nvPr/>
          </p:nvSpPr>
          <p:spPr bwMode="auto">
            <a:xfrm>
              <a:off x="4831" y="5493"/>
              <a:ext cx="1" cy="7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9655" name="Line 11"/>
            <p:cNvSpPr>
              <a:spLocks noChangeShapeType="1"/>
            </p:cNvSpPr>
            <p:nvPr/>
          </p:nvSpPr>
          <p:spPr bwMode="auto">
            <a:xfrm flipH="1">
              <a:off x="4982" y="5689"/>
              <a:ext cx="297" cy="1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9656" name="Text Box 12"/>
            <p:cNvSpPr txBox="1">
              <a:spLocks noChangeArrowheads="1"/>
            </p:cNvSpPr>
            <p:nvPr/>
          </p:nvSpPr>
          <p:spPr bwMode="auto">
            <a:xfrm>
              <a:off x="5329" y="5487"/>
              <a:ext cx="1" cy="1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endParaRPr lang="zh-TW" altLang="en-US" sz="1800"/>
            </a:p>
          </p:txBody>
        </p:sp>
        <p:sp>
          <p:nvSpPr>
            <p:cNvPr id="69657" name="Line 13"/>
            <p:cNvSpPr>
              <a:spLocks noChangeShapeType="1"/>
            </p:cNvSpPr>
            <p:nvPr/>
          </p:nvSpPr>
          <p:spPr bwMode="auto">
            <a:xfrm>
              <a:off x="4387" y="5537"/>
              <a:ext cx="446" cy="3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9658" name="Text Box 14"/>
            <p:cNvSpPr txBox="1">
              <a:spLocks noChangeArrowheads="1"/>
            </p:cNvSpPr>
            <p:nvPr/>
          </p:nvSpPr>
          <p:spPr bwMode="auto">
            <a:xfrm>
              <a:off x="3743" y="5335"/>
              <a:ext cx="1" cy="1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endParaRPr lang="zh-TW" altLang="en-US" sz="18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636" name="Text Box 17"/>
              <p:cNvSpPr txBox="1">
                <a:spLocks noChangeArrowheads="1"/>
              </p:cNvSpPr>
              <p:nvPr/>
            </p:nvSpPr>
            <p:spPr bwMode="auto">
              <a:xfrm>
                <a:off x="5233093" y="3059347"/>
                <a:ext cx="79169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  <a:cs typeface="Arial" pitchFamily="34" charset="0"/>
                        </a:rPr>
                        <m:t>1</m:t>
                      </m:r>
                      <m:r>
                        <a:rPr lang="en-US" altLang="zh-TW" sz="1800" b="0" i="1" dirty="0" smtClean="0">
                          <a:latin typeface="Cambria Math"/>
                          <a:ea typeface="Cambria Math"/>
                          <a:cs typeface="Arial" pitchFamily="34" charset="0"/>
                        </a:rPr>
                        <m:t>×∆</m:t>
                      </m:r>
                      <m:r>
                        <a:rPr lang="zh-TW" altLang="en-US" sz="1800" i="1" dirty="0" smtClean="0">
                          <a:latin typeface="Cambria Math"/>
                          <a:cs typeface="Arial" pitchFamily="34" charset="0"/>
                        </a:rPr>
                        <m:t>𝜃</m:t>
                      </m:r>
                    </m:oMath>
                  </m:oMathPara>
                </a14:m>
                <a:endParaRPr lang="zh-TW" altLang="el-GR" sz="1800" i="1" dirty="0"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9636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3093" y="3059347"/>
                <a:ext cx="791692" cy="276999"/>
              </a:xfrm>
              <a:prstGeom prst="rect">
                <a:avLst/>
              </a:prstGeom>
              <a:blipFill rotWithShape="1">
                <a:blip r:embed="rId5"/>
                <a:stretch>
                  <a:fillRect l="-2308" r="-2308" b="-888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637" name="Text Box 18"/>
              <p:cNvSpPr txBox="1">
                <a:spLocks noChangeArrowheads="1"/>
              </p:cNvSpPr>
              <p:nvPr/>
            </p:nvSpPr>
            <p:spPr bwMode="auto">
              <a:xfrm>
                <a:off x="2966625" y="4096940"/>
                <a:ext cx="357831" cy="274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>
                          <a:latin typeface="Cambria Math"/>
                          <a:ea typeface="Cambria Math"/>
                          <a:cs typeface="Arial" pitchFamily="34" charset="0"/>
                        </a:rPr>
                        <m:t>∆</m:t>
                      </m:r>
                      <m:r>
                        <a:rPr lang="zh-TW" altLang="en-US" sz="1800" i="1" dirty="0">
                          <a:latin typeface="Cambria Math"/>
                          <a:cs typeface="Arial" pitchFamily="34" charset="0"/>
                        </a:rPr>
                        <m:t>𝜃</m:t>
                      </m:r>
                    </m:oMath>
                  </m:oMathPara>
                </a14:m>
                <a:endParaRPr lang="zh-TW" altLang="el-GR" sz="1800" i="1" dirty="0"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9637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6625" y="4096940"/>
                <a:ext cx="357831" cy="274637"/>
              </a:xfrm>
              <a:prstGeom prst="rect">
                <a:avLst/>
              </a:prstGeom>
              <a:blipFill rotWithShape="1">
                <a:blip r:embed="rId6"/>
                <a:stretch>
                  <a:fillRect l="-12069" r="-10345" b="-1111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63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64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64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64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64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64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3270034" y="248995"/>
            <a:ext cx="2880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三角函數的微分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2306354" y="5157192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角度很小時，正弦函數趨近於以徑度為單位的弧角大小。</a:t>
            </a:r>
          </a:p>
        </p:txBody>
      </p:sp>
      <p:sp>
        <p:nvSpPr>
          <p:cNvPr id="5" name="橢圓 4"/>
          <p:cNvSpPr/>
          <p:nvPr/>
        </p:nvSpPr>
        <p:spPr>
          <a:xfrm>
            <a:off x="6626946" y="600962"/>
            <a:ext cx="93610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下箭號 7"/>
          <p:cNvSpPr/>
          <p:nvPr/>
        </p:nvSpPr>
        <p:spPr>
          <a:xfrm rot="19779154">
            <a:off x="3485105" y="3793989"/>
            <a:ext cx="127617" cy="60590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向下箭號 30"/>
          <p:cNvSpPr/>
          <p:nvPr/>
        </p:nvSpPr>
        <p:spPr>
          <a:xfrm rot="16200000">
            <a:off x="4701662" y="3954678"/>
            <a:ext cx="102644" cy="28452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/>
          <p:cNvCxnSpPr/>
          <p:nvPr/>
        </p:nvCxnSpPr>
        <p:spPr>
          <a:xfrm flipV="1">
            <a:off x="5912688" y="288686"/>
            <a:ext cx="315496" cy="7659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 flipV="1">
            <a:off x="8557318" y="368489"/>
            <a:ext cx="315496" cy="7659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362519" y="5621954"/>
                <a:ext cx="1425775" cy="67319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200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sz="2000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zh-TW" altLang="en-US" sz="200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zh-TW" altLang="en-US" sz="20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2519" y="5621954"/>
                <a:ext cx="1425775" cy="673198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362250" y="2268758"/>
                <a:ext cx="72008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為了研究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i="0" smtClean="0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zh-TW" altLang="en-US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func>
                  </m:oMath>
                </a14:m>
                <a:r>
                  <a:rPr lang="zh-TW" altLang="en-US" dirty="0"/>
                  <a:t>如何趨近零，取一半徑為</a:t>
                </a:r>
                <a:r>
                  <a:rPr lang="en-US" altLang="zh-TW" dirty="0">
                    <a:latin typeface="Calibri" panose="020F0502020204030204" pitchFamily="34" charset="0"/>
                  </a:rPr>
                  <a:t>1</a:t>
                </a:r>
                <a:r>
                  <a:rPr lang="zh-TW" altLang="en-US" dirty="0"/>
                  <a:t>，弧角為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∆</m:t>
                    </m:r>
                    <m:r>
                      <a:rPr lang="zh-TW" altLang="en-US" i="1" smtClean="0">
                        <a:latin typeface="Cambria Math"/>
                      </a:rPr>
                      <m:t>𝜃</m:t>
                    </m:r>
                  </m:oMath>
                </a14:m>
                <a:r>
                  <a:rPr lang="zh-TW" altLang="en-US" dirty="0"/>
                  <a:t>的圓弧：</a:t>
                </a: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250" y="2268758"/>
                <a:ext cx="7200800" cy="369332"/>
              </a:xfrm>
              <a:prstGeom prst="rect">
                <a:avLst/>
              </a:prstGeom>
              <a:blipFill rotWithShape="1">
                <a:blip r:embed="rId20"/>
                <a:stretch>
                  <a:fillRect l="-677" t="-8197" b="-245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8">
                <a:extLst>
                  <a:ext uri="{FF2B5EF4-FFF2-40B4-BE49-F238E27FC236}">
                    <a16:creationId xmlns:a16="http://schemas.microsoft.com/office/drawing/2014/main" id="{A310758F-92FE-A541-8439-AD21AEF3A6AD}"/>
                  </a:ext>
                </a:extLst>
              </p:cNvPr>
              <p:cNvSpPr txBox="1"/>
              <p:nvPr/>
            </p:nvSpPr>
            <p:spPr bwMode="auto">
              <a:xfrm>
                <a:off x="2172702" y="1708464"/>
                <a:ext cx="1462644" cy="4001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 i="0" smtClean="0">
                              <a:latin typeface="Cambria Math" panose="02040503050406030204" pitchFamily="18" charset="0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0" name="文字方塊 8">
                <a:extLst>
                  <a:ext uri="{FF2B5EF4-FFF2-40B4-BE49-F238E27FC236}">
                    <a16:creationId xmlns:a16="http://schemas.microsoft.com/office/drawing/2014/main" id="{A310758F-92FE-A541-8439-AD21AEF3A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2702" y="1708464"/>
                <a:ext cx="1462644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8">
                <a:extLst>
                  <a:ext uri="{FF2B5EF4-FFF2-40B4-BE49-F238E27FC236}">
                    <a16:creationId xmlns:a16="http://schemas.microsoft.com/office/drawing/2014/main" id="{69B72A9B-0595-FF48-9E65-E9A4F42D2669}"/>
                  </a:ext>
                </a:extLst>
              </p:cNvPr>
              <p:cNvSpPr txBox="1"/>
              <p:nvPr/>
            </p:nvSpPr>
            <p:spPr bwMode="auto">
              <a:xfrm>
                <a:off x="468966" y="1713929"/>
                <a:ext cx="1059201" cy="4001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1" name="文字方塊 8">
                <a:extLst>
                  <a:ext uri="{FF2B5EF4-FFF2-40B4-BE49-F238E27FC236}">
                    <a16:creationId xmlns:a16="http://schemas.microsoft.com/office/drawing/2014/main" id="{69B72A9B-0595-FF48-9E65-E9A4F42D2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966" y="1713929"/>
                <a:ext cx="1059201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8">
                <a:extLst>
                  <a:ext uri="{FF2B5EF4-FFF2-40B4-BE49-F238E27FC236}">
                    <a16:creationId xmlns:a16="http://schemas.microsoft.com/office/drawing/2014/main" id="{62302A98-55D5-244E-931F-29201CF90206}"/>
                  </a:ext>
                </a:extLst>
              </p:cNvPr>
              <p:cNvSpPr txBox="1"/>
              <p:nvPr/>
            </p:nvSpPr>
            <p:spPr bwMode="auto">
              <a:xfrm>
                <a:off x="538690" y="4661728"/>
                <a:ext cx="1059201" cy="4001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2" name="文字方塊 8">
                <a:extLst>
                  <a:ext uri="{FF2B5EF4-FFF2-40B4-BE49-F238E27FC236}">
                    <a16:creationId xmlns:a16="http://schemas.microsoft.com/office/drawing/2014/main" id="{62302A98-55D5-244E-931F-29201CF90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8690" y="4661728"/>
                <a:ext cx="1059201" cy="40011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8">
                <a:extLst>
                  <a:ext uri="{FF2B5EF4-FFF2-40B4-BE49-F238E27FC236}">
                    <a16:creationId xmlns:a16="http://schemas.microsoft.com/office/drawing/2014/main" id="{F02E8DE2-5718-FD45-B6D5-8EEC721E7E0B}"/>
                  </a:ext>
                </a:extLst>
              </p:cNvPr>
              <p:cNvSpPr txBox="1"/>
              <p:nvPr/>
            </p:nvSpPr>
            <p:spPr bwMode="auto">
              <a:xfrm>
                <a:off x="2360237" y="4650885"/>
                <a:ext cx="1558696" cy="4001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2000" i="0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</m:fName>
                        <m:e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3" name="文字方塊 8">
                <a:extLst>
                  <a:ext uri="{FF2B5EF4-FFF2-40B4-BE49-F238E27FC236}">
                    <a16:creationId xmlns:a16="http://schemas.microsoft.com/office/drawing/2014/main" id="{F02E8DE2-5718-FD45-B6D5-8EEC721E7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0237" y="4650885"/>
                <a:ext cx="1558696" cy="40011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8">
                <a:extLst>
                  <a:ext uri="{FF2B5EF4-FFF2-40B4-BE49-F238E27FC236}">
                    <a16:creationId xmlns:a16="http://schemas.microsoft.com/office/drawing/2014/main" id="{57DCC0B9-A906-594C-848B-0099A00538D8}"/>
                  </a:ext>
                </a:extLst>
              </p:cNvPr>
              <p:cNvSpPr txBox="1"/>
              <p:nvPr/>
            </p:nvSpPr>
            <p:spPr bwMode="auto">
              <a:xfrm>
                <a:off x="4397142" y="5618428"/>
                <a:ext cx="2303964" cy="67672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zh-TW" altLang="en-US" sz="20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4" name="文字方塊 8">
                <a:extLst>
                  <a:ext uri="{FF2B5EF4-FFF2-40B4-BE49-F238E27FC236}">
                    <a16:creationId xmlns:a16="http://schemas.microsoft.com/office/drawing/2014/main" id="{57DCC0B9-A906-594C-848B-0099A0053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7142" y="5618428"/>
                <a:ext cx="2303964" cy="676724"/>
              </a:xfrm>
              <a:prstGeom prst="rect">
                <a:avLst/>
              </a:prstGeom>
              <a:blipFill>
                <a:blip r:embed="rId25"/>
                <a:stretch>
                  <a:fillRect b="-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 Box 17">
                <a:extLst>
                  <a:ext uri="{FF2B5EF4-FFF2-40B4-BE49-F238E27FC236}">
                    <a16:creationId xmlns:a16="http://schemas.microsoft.com/office/drawing/2014/main" id="{A9D1027E-988C-F540-8B7B-8F034A2525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45574" y="2845467"/>
                <a:ext cx="1460008" cy="278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  <a:cs typeface="Arial" pitchFamily="34" charset="0"/>
                        </a:rPr>
                        <m:t>1</m:t>
                      </m:r>
                      <m:r>
                        <a:rPr lang="en-US" altLang="zh-TW" sz="1800" b="0" i="1" dirty="0" smtClean="0">
                          <a:latin typeface="Cambria Math"/>
                          <a:ea typeface="Cambria Math"/>
                          <a:cs typeface="Arial" pitchFamily="34" charset="0"/>
                        </a:rPr>
                        <m:t>×</m:t>
                      </m:r>
                      <m:func>
                        <m:funcPr>
                          <m:ctrlPr>
                            <a:rPr lang="en-US" altLang="zh-TW" sz="1800" b="0" i="1" dirty="0" smtClean="0"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dirty="0" smtClean="0"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sz="1800" i="1" dirty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∆</m:t>
                          </m:r>
                          <m:r>
                            <a:rPr lang="zh-TW" altLang="en-US" sz="1800" i="1" dirty="0">
                              <a:latin typeface="Cambria Math"/>
                              <a:cs typeface="Arial" pitchFamily="34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TW" altLang="el-GR" sz="1800" i="1" dirty="0"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5" name="Text Box 17">
                <a:extLst>
                  <a:ext uri="{FF2B5EF4-FFF2-40B4-BE49-F238E27FC236}">
                    <a16:creationId xmlns:a16="http://schemas.microsoft.com/office/drawing/2014/main" id="{A9D1027E-988C-F540-8B7B-8F034A252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5574" y="2845467"/>
                <a:ext cx="1460008" cy="278915"/>
              </a:xfrm>
              <a:prstGeom prst="rect">
                <a:avLst/>
              </a:prstGeom>
              <a:blipFill>
                <a:blip r:embed="rId26"/>
                <a:stretch>
                  <a:fillRect b="-869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AF803626-1825-4921-BFD7-55A4C8F21A2A}"/>
                  </a:ext>
                </a:extLst>
              </p:cNvPr>
              <p:cNvSpPr txBox="1"/>
              <p:nvPr/>
            </p:nvSpPr>
            <p:spPr bwMode="auto">
              <a:xfrm>
                <a:off x="6572171" y="1500130"/>
                <a:ext cx="2475999" cy="67319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 panose="02040503050406030204" pitchFamily="18" charset="0"/>
                                  <a:ea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200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AF803626-1825-4921-BFD7-55A4C8F21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72171" y="1500130"/>
                <a:ext cx="2475999" cy="673198"/>
              </a:xfrm>
              <a:prstGeom prst="rect">
                <a:avLst/>
              </a:prstGeom>
              <a:blipFill>
                <a:blip r:embed="rId27"/>
                <a:stretch>
                  <a:fillRect b="-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9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9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9636" grpId="0"/>
      <p:bldP spid="69637" grpId="0"/>
      <p:bldP spid="7" grpId="0"/>
      <p:bldP spid="5" grpId="0" animBg="1"/>
      <p:bldP spid="8" grpId="0" animBg="1"/>
      <p:bldP spid="31" grpId="0" animBg="1"/>
      <p:bldP spid="9" grpId="0" animBg="1"/>
      <p:bldP spid="12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3" name="文字方塊 12"/>
          <p:cNvSpPr txBox="1"/>
          <p:nvPr/>
        </p:nvSpPr>
        <p:spPr bwMode="auto">
          <a:xfrm>
            <a:off x="3766664" y="3190910"/>
            <a:ext cx="19712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二項式定理</a:t>
            </a: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366705" y="2790220"/>
                <a:ext cx="40324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0" dirty="0"/>
                  <a:t>當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𝑎</m:t>
                    </m:r>
                    <m:r>
                      <a:rPr lang="en-US" altLang="zh-TW" b="0" i="1" smtClean="0">
                        <a:latin typeface="Cambria Math"/>
                      </a:rPr>
                      <m:t>≪1</m:t>
                    </m:r>
                  </m:oMath>
                </a14:m>
                <a:r>
                  <a:rPr lang="zh-TW" altLang="en-US" dirty="0"/>
                  <a:t> 時，高階項可以忽略！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6705" y="2790220"/>
                <a:ext cx="4032448" cy="369332"/>
              </a:xfrm>
              <a:prstGeom prst="rect">
                <a:avLst/>
              </a:prstGeom>
              <a:blipFill>
                <a:blip r:embed="rId2"/>
                <a:stretch>
                  <a:fillRect l="-125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1395127" y="3190910"/>
                <a:ext cx="1906243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1+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1+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𝑛𝑎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5127" y="3190910"/>
                <a:ext cx="190624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 bwMode="auto">
          <a:xfrm>
            <a:off x="1366705" y="3879632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可以證明此式即使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dirty="0"/>
              <a:t> 不是自然數也對。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1396315" y="4815736"/>
                <a:ext cx="1906243" cy="37427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1+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𝑏</m:t>
                          </m:r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1+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𝑎𝑏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6315" y="4815736"/>
                <a:ext cx="1906243" cy="3742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/>
          <p:cNvSpPr txBox="1"/>
          <p:nvPr/>
        </p:nvSpPr>
        <p:spPr bwMode="auto">
          <a:xfrm>
            <a:off x="1367644" y="6383088"/>
            <a:ext cx="75362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角度很小時，餘弦函數趨近於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</a:t>
            </a:r>
            <a:r>
              <a:rPr lang="zh-TW" altLang="en-US" dirty="0"/>
              <a:t>弧角大小的平方，沒有一次項。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1396315" y="4315136"/>
                <a:ext cx="40324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0" dirty="0"/>
                  <a:t>當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𝑎</m:t>
                    </m:r>
                    <m:r>
                      <a:rPr lang="en-US" altLang="zh-TW" b="0" i="1" smtClean="0">
                        <a:latin typeface="Cambria Math"/>
                      </a:rPr>
                      <m:t>≪1</m:t>
                    </m:r>
                  </m:oMath>
                </a14:m>
                <a:r>
                  <a:rPr lang="zh-TW" altLang="en-US" dirty="0"/>
                  <a:t> 時，</a:t>
                </a: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6315" y="4315136"/>
                <a:ext cx="4032448" cy="369332"/>
              </a:xfrm>
              <a:prstGeom prst="rect">
                <a:avLst/>
              </a:prstGeom>
              <a:blipFill>
                <a:blip r:embed="rId5"/>
                <a:stretch>
                  <a:fillRect l="-94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1341052" y="421488"/>
                <a:ext cx="747494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以上推導用了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  <a:ea typeface="Cambria Math"/>
                          </a:rPr>
                          <m:t>cos</m:t>
                        </m:r>
                      </m:fName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altLang="zh-TW" i="1">
                        <a:latin typeface="Cambria Math"/>
                        <a:ea typeface="Cambria Math"/>
                      </a:rPr>
                      <m:t>→1</m:t>
                    </m:r>
                  </m:oMath>
                </a14:m>
                <a:r>
                  <a:rPr lang="zh-TW" altLang="en-US" dirty="0"/>
                  <a:t>，但必須進一步研究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zh-TW" altLang="en-US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func>
                  </m:oMath>
                </a14:m>
                <a:r>
                  <a:rPr lang="zh-TW" altLang="en-US" dirty="0"/>
                  <a:t>如何趨近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zh-TW" altLang="en-US" dirty="0">
                    <a:latin typeface="Calibri" panose="020F0502020204030204" pitchFamily="34" charset="0"/>
                  </a:rPr>
                  <a:t>：</a:t>
                </a:r>
                <a:endParaRPr lang="en-US" altLang="zh-TW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052" y="421488"/>
                <a:ext cx="7474946" cy="369332"/>
              </a:xfrm>
              <a:prstGeom prst="rect">
                <a:avLst/>
              </a:prstGeom>
              <a:blipFill>
                <a:blip r:embed="rId6"/>
                <a:stretch>
                  <a:fillRect l="-67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8">
                <a:extLst>
                  <a:ext uri="{FF2B5EF4-FFF2-40B4-BE49-F238E27FC236}">
                    <a16:creationId xmlns:a16="http://schemas.microsoft.com/office/drawing/2014/main" id="{754FE783-AAE4-A348-8204-68F7D32FA4F2}"/>
                  </a:ext>
                </a:extLst>
              </p:cNvPr>
              <p:cNvSpPr txBox="1"/>
              <p:nvPr/>
            </p:nvSpPr>
            <p:spPr bwMode="auto">
              <a:xfrm>
                <a:off x="1349314" y="953484"/>
                <a:ext cx="3763979" cy="46506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 i="0" smtClean="0">
                              <a:latin typeface="Cambria Math" panose="02040503050406030204" pitchFamily="18" charset="0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→</m:t>
                      </m:r>
                      <m:rad>
                        <m:radPr>
                          <m:degHide m:val="on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 b="0" i="0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1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+?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8" name="文字方塊 8">
                <a:extLst>
                  <a:ext uri="{FF2B5EF4-FFF2-40B4-BE49-F238E27FC236}">
                    <a16:creationId xmlns:a16="http://schemas.microsoft.com/office/drawing/2014/main" id="{754FE783-AAE4-A348-8204-68F7D32FA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9314" y="953484"/>
                <a:ext cx="3763979" cy="4650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4">
                <a:extLst>
                  <a:ext uri="{FF2B5EF4-FFF2-40B4-BE49-F238E27FC236}">
                    <a16:creationId xmlns:a16="http://schemas.microsoft.com/office/drawing/2014/main" id="{4727503A-D46A-5840-9617-DA6B76AC3645}"/>
                  </a:ext>
                </a:extLst>
              </p:cNvPr>
              <p:cNvSpPr txBox="1"/>
              <p:nvPr/>
            </p:nvSpPr>
            <p:spPr bwMode="auto">
              <a:xfrm>
                <a:off x="1349285" y="2276872"/>
                <a:ext cx="601777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1+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1+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𝑂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4">
                <a:extLst>
                  <a:ext uri="{FF2B5EF4-FFF2-40B4-BE49-F238E27FC236}">
                    <a16:creationId xmlns:a16="http://schemas.microsoft.com/office/drawing/2014/main" id="{4727503A-D46A-5840-9617-DA6B76AC3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9285" y="2276872"/>
                <a:ext cx="601777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8">
                <a:extLst>
                  <a:ext uri="{FF2B5EF4-FFF2-40B4-BE49-F238E27FC236}">
                    <a16:creationId xmlns:a16="http://schemas.microsoft.com/office/drawing/2014/main" id="{F64B4DFA-C9D5-E248-BDF2-241FE56DEE4C}"/>
                  </a:ext>
                </a:extLst>
              </p:cNvPr>
              <p:cNvSpPr txBox="1"/>
              <p:nvPr/>
            </p:nvSpPr>
            <p:spPr bwMode="auto">
              <a:xfrm>
                <a:off x="291982" y="5589240"/>
                <a:ext cx="8560036" cy="6685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 i="0" smtClean="0">
                              <a:latin typeface="Cambria Math" panose="02040503050406030204" pitchFamily="18" charset="0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→</m:t>
                      </m:r>
                      <m:rad>
                        <m:radPr>
                          <m:degHide m:val="on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 b="0" i="0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TW" sz="200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</m:d>
                                </m:e>
                                <m:sup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1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200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0" name="文字方塊 8">
                <a:extLst>
                  <a:ext uri="{FF2B5EF4-FFF2-40B4-BE49-F238E27FC236}">
                    <a16:creationId xmlns:a16="http://schemas.microsoft.com/office/drawing/2014/main" id="{F64B4DFA-C9D5-E248-BDF2-241FE56DE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982" y="5589240"/>
                <a:ext cx="8560036" cy="668516"/>
              </a:xfrm>
              <a:prstGeom prst="rect">
                <a:avLst/>
              </a:prstGeom>
              <a:blipFill>
                <a:blip r:embed="rId16"/>
                <a:stretch>
                  <a:fillRect b="-75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3">
                <a:extLst>
                  <a:ext uri="{FF2B5EF4-FFF2-40B4-BE49-F238E27FC236}">
                    <a16:creationId xmlns:a16="http://schemas.microsoft.com/office/drawing/2014/main" id="{8CE140FD-41A8-5346-9FE0-546CDE073456}"/>
                  </a:ext>
                </a:extLst>
              </p:cNvPr>
              <p:cNvSpPr txBox="1"/>
              <p:nvPr/>
            </p:nvSpPr>
            <p:spPr bwMode="auto">
              <a:xfrm>
                <a:off x="1349285" y="1517268"/>
                <a:ext cx="75362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若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  <a:ea typeface="Cambria Math"/>
                          </a:rPr>
                          <m:t>cos</m:t>
                        </m:r>
                      </m:fName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zh-TW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與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r>
                  <a:rPr lang="zh-TW" altLang="en-US" dirty="0"/>
                  <a:t>的差，是一次項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zh-TW" altLang="en-US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zh-TW" altLang="en-US" dirty="0"/>
                  <a:t>，除以趨近於零的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zh-TW" altLang="en-US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zh-TW" altLang="en-US" dirty="0"/>
                  <a:t>後，還是會有貢獻。</a:t>
                </a:r>
              </a:p>
            </p:txBody>
          </p:sp>
        </mc:Choice>
        <mc:Fallback xmlns="">
          <p:sp>
            <p:nvSpPr>
              <p:cNvPr id="21" name="文字方塊 13">
                <a:extLst>
                  <a:ext uri="{FF2B5EF4-FFF2-40B4-BE49-F238E27FC236}">
                    <a16:creationId xmlns:a16="http://schemas.microsoft.com/office/drawing/2014/main" id="{8CE140FD-41A8-5346-9FE0-546CDE073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9285" y="1517268"/>
                <a:ext cx="7536222" cy="369332"/>
              </a:xfrm>
              <a:prstGeom prst="rect">
                <a:avLst/>
              </a:prstGeom>
              <a:blipFill>
                <a:blip r:embed="rId17"/>
                <a:stretch>
                  <a:fillRect l="-673" t="-6667" r="-3704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807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15" grpId="0" animBg="1"/>
      <p:bldP spid="3" grpId="0"/>
      <p:bldP spid="17" grpId="0" animBg="1"/>
      <p:bldP spid="14" grpId="0"/>
      <p:bldP spid="16" grpId="0"/>
      <p:bldP spid="19" grpId="0" animBg="1"/>
      <p:bldP spid="20" grpId="0" animBg="1"/>
      <p:bldP spid="2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 bwMode="auto">
          <a:xfrm>
            <a:off x="1835696" y="1734126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三角函數對小角度的泰勒展開：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7B2C3F0A-ABC7-774A-AD94-60443CDB8B16}"/>
                  </a:ext>
                </a:extLst>
              </p:cNvPr>
              <p:cNvSpPr txBox="1"/>
              <p:nvPr/>
            </p:nvSpPr>
            <p:spPr bwMode="auto">
              <a:xfrm>
                <a:off x="1824399" y="2387620"/>
                <a:ext cx="3880934" cy="6685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 i="0" smtClean="0">
                              <a:latin typeface="Cambria Math" panose="02040503050406030204" pitchFamily="18" charset="0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4!</m:t>
                          </m:r>
                        </m:den>
                      </m:f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7B2C3F0A-ABC7-774A-AD94-60443CDB8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4399" y="2387620"/>
                <a:ext cx="3880934" cy="668516"/>
              </a:xfrm>
              <a:prstGeom prst="rect">
                <a:avLst/>
              </a:prstGeom>
              <a:blipFill>
                <a:blip r:embed="rId2"/>
                <a:stretch>
                  <a:fillRect b="-75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D00E15B7-F4A2-5749-8E80-E683997B3966}"/>
                  </a:ext>
                </a:extLst>
              </p:cNvPr>
              <p:cNvSpPr txBox="1"/>
              <p:nvPr/>
            </p:nvSpPr>
            <p:spPr bwMode="auto">
              <a:xfrm>
                <a:off x="1835696" y="3363369"/>
                <a:ext cx="4141711" cy="67056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3!</m:t>
                          </m:r>
                        </m:den>
                      </m:f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5!</m:t>
                          </m:r>
                        </m:den>
                      </m:f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D00E15B7-F4A2-5749-8E80-E683997B3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696" y="3363369"/>
                <a:ext cx="4141711" cy="670568"/>
              </a:xfrm>
              <a:prstGeom prst="rect">
                <a:avLst/>
              </a:prstGeom>
              <a:blipFill>
                <a:blip r:embed="rId3"/>
                <a:stretch>
                  <a:fillRect b="-740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75470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6"/>
          <p:cNvSpPr>
            <a:spLocks noChangeArrowheads="1"/>
          </p:cNvSpPr>
          <p:nvPr/>
        </p:nvSpPr>
        <p:spPr bwMode="auto">
          <a:xfrm>
            <a:off x="0" y="3357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63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64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64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64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64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64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907704" y="4221088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正弦函數的微分是餘弦函數</a:t>
            </a:r>
          </a:p>
        </p:txBody>
      </p:sp>
      <p:sp>
        <p:nvSpPr>
          <p:cNvPr id="29" name="文字方塊 28"/>
          <p:cNvSpPr txBox="1"/>
          <p:nvPr/>
        </p:nvSpPr>
        <p:spPr bwMode="auto">
          <a:xfrm>
            <a:off x="1876903" y="5301208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餘弦函數的微分是負的正弦函數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8">
                <a:extLst>
                  <a:ext uri="{FF2B5EF4-FFF2-40B4-BE49-F238E27FC236}">
                    <a16:creationId xmlns:a16="http://schemas.microsoft.com/office/drawing/2014/main" id="{B2638EDE-97DD-534C-8BE9-DFCDADC0D148}"/>
                  </a:ext>
                </a:extLst>
              </p:cNvPr>
              <p:cNvSpPr txBox="1"/>
              <p:nvPr/>
            </p:nvSpPr>
            <p:spPr bwMode="auto">
              <a:xfrm>
                <a:off x="3420018" y="4607452"/>
                <a:ext cx="2303964" cy="67672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zh-TW" altLang="en-US" sz="20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4" name="文字方塊 8">
                <a:extLst>
                  <a:ext uri="{FF2B5EF4-FFF2-40B4-BE49-F238E27FC236}">
                    <a16:creationId xmlns:a16="http://schemas.microsoft.com/office/drawing/2014/main" id="{B2638EDE-97DD-534C-8BE9-DFCDADC0D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0018" y="4607452"/>
                <a:ext cx="2303964" cy="676724"/>
              </a:xfrm>
              <a:prstGeom prst="rect">
                <a:avLst/>
              </a:prstGeom>
              <a:blipFill>
                <a:blip r:embed="rId2"/>
                <a:stretch>
                  <a:fillRect b="-54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8">
                <a:extLst>
                  <a:ext uri="{FF2B5EF4-FFF2-40B4-BE49-F238E27FC236}">
                    <a16:creationId xmlns:a16="http://schemas.microsoft.com/office/drawing/2014/main" id="{A09B344E-D197-B14C-B122-B86FCE6EB6F0}"/>
                  </a:ext>
                </a:extLst>
              </p:cNvPr>
              <p:cNvSpPr txBox="1"/>
              <p:nvPr/>
            </p:nvSpPr>
            <p:spPr bwMode="auto">
              <a:xfrm>
                <a:off x="3408186" y="5734768"/>
                <a:ext cx="2455224" cy="67672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zh-TW" altLang="en-US" sz="20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 panose="02040503050406030204" pitchFamily="18" charset="0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2000" b="0" i="0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5" name="文字方塊 8">
                <a:extLst>
                  <a:ext uri="{FF2B5EF4-FFF2-40B4-BE49-F238E27FC236}">
                    <a16:creationId xmlns:a16="http://schemas.microsoft.com/office/drawing/2014/main" id="{A09B344E-D197-B14C-B122-B86FCE6EB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8186" y="5734768"/>
                <a:ext cx="2455224" cy="676724"/>
              </a:xfrm>
              <a:prstGeom prst="rect">
                <a:avLst/>
              </a:prstGeom>
              <a:blipFill>
                <a:blip r:embed="rId3"/>
                <a:stretch>
                  <a:fillRect b="-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8">
                <a:extLst>
                  <a:ext uri="{FF2B5EF4-FFF2-40B4-BE49-F238E27FC236}">
                    <a16:creationId xmlns:a16="http://schemas.microsoft.com/office/drawing/2014/main" id="{800A6182-3B0A-4246-9272-7A794BC113E9}"/>
                  </a:ext>
                </a:extLst>
              </p:cNvPr>
              <p:cNvSpPr txBox="1"/>
              <p:nvPr/>
            </p:nvSpPr>
            <p:spPr bwMode="auto">
              <a:xfrm>
                <a:off x="1876903" y="1552688"/>
                <a:ext cx="4991751" cy="223663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 panose="02040503050406030204" pitchFamily="18" charset="0"/>
                                  <a:ea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zh-TW" sz="20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200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  <m:r>
                                    <a:rPr lang="en-US" altLang="zh-TW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func>
                                    <m:funcPr>
                                      <m:ctrlP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fName>
                                <m:e>
                                  <m:func>
                                    <m:funcPr>
                                      <m:ctrlP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func>
                                    <m:funcPr>
                                      <m:ctrlP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func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zh-TW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 panose="02040503050406030204" pitchFamily="18" charset="0"/>
                                  <a:ea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 panose="02040503050406030204" pitchFamily="18" charset="0"/>
                                  <a:ea typeface="Cambria Math"/>
                                </a:rPr>
                                <m:t>sin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200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zh-TW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 panose="02040503050406030204" pitchFamily="18" charset="0"/>
                                  <a:ea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 panose="02040503050406030204" pitchFamily="18" charset="0"/>
                                  <a:ea typeface="Cambria Math"/>
                                </a:rPr>
                                <m:t>sin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func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altLang="zh-TW" sz="20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文字方塊 8">
                <a:extLst>
                  <a:ext uri="{FF2B5EF4-FFF2-40B4-BE49-F238E27FC236}">
                    <a16:creationId xmlns:a16="http://schemas.microsoft.com/office/drawing/2014/main" id="{800A6182-3B0A-4246-9272-7A794BC11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6903" y="1552688"/>
                <a:ext cx="4991751" cy="2236638"/>
              </a:xfrm>
              <a:prstGeom prst="rect">
                <a:avLst/>
              </a:prstGeom>
              <a:blipFill>
                <a:blip r:embed="rId4"/>
                <a:stretch>
                  <a:fillRect b="-11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8">
                <a:extLst>
                  <a:ext uri="{FF2B5EF4-FFF2-40B4-BE49-F238E27FC236}">
                    <a16:creationId xmlns:a16="http://schemas.microsoft.com/office/drawing/2014/main" id="{C46D2FCE-973D-E34D-B1AE-068294AD2416}"/>
                  </a:ext>
                </a:extLst>
              </p:cNvPr>
              <p:cNvSpPr txBox="1"/>
              <p:nvPr/>
            </p:nvSpPr>
            <p:spPr bwMode="auto">
              <a:xfrm>
                <a:off x="1875726" y="647131"/>
                <a:ext cx="4319259" cy="68967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zh-TW" altLang="en-US" sz="20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 b="0" i="0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2000" b="0" i="0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+∆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 b="0" i="0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func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zh-TW" sz="2000" b="0" i="1" dirty="0">
                  <a:latin typeface="Cambria Math" panose="02040503050406030204" pitchFamily="18" charset="0"/>
                  <a:ea typeface="Cambria Math"/>
                </a:endParaRPr>
              </a:p>
            </p:txBody>
          </p:sp>
        </mc:Choice>
        <mc:Fallback xmlns="">
          <p:sp>
            <p:nvSpPr>
              <p:cNvPr id="17" name="文字方塊 8">
                <a:extLst>
                  <a:ext uri="{FF2B5EF4-FFF2-40B4-BE49-F238E27FC236}">
                    <a16:creationId xmlns:a16="http://schemas.microsoft.com/office/drawing/2014/main" id="{C46D2FCE-973D-E34D-B1AE-068294AD2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5726" y="647131"/>
                <a:ext cx="4319259" cy="689676"/>
              </a:xfrm>
              <a:prstGeom prst="rect">
                <a:avLst/>
              </a:prstGeom>
              <a:blipFill>
                <a:blip r:embed="rId5"/>
                <a:stretch>
                  <a:fillRect b="-535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450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14" grpId="0" animBg="1"/>
      <p:bldP spid="1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5220072" y="1968006"/>
                <a:ext cx="709425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0072" y="1968006"/>
                <a:ext cx="709425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7020272" y="1945759"/>
                <a:ext cx="739882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20272" y="1945759"/>
                <a:ext cx="739882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圓形箭號 4"/>
          <p:cNvSpPr/>
          <p:nvPr/>
        </p:nvSpPr>
        <p:spPr>
          <a:xfrm>
            <a:off x="5859700" y="1076119"/>
            <a:ext cx="1224136" cy="1296144"/>
          </a:xfrm>
          <a:prstGeom prst="circular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p:sp>
        <p:nvSpPr>
          <p:cNvPr id="6" name="圓形箭號 5"/>
          <p:cNvSpPr/>
          <p:nvPr/>
        </p:nvSpPr>
        <p:spPr>
          <a:xfrm flipH="1" flipV="1">
            <a:off x="5877405" y="1772816"/>
            <a:ext cx="1152068" cy="1330364"/>
          </a:xfrm>
          <a:prstGeom prst="circular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2339752" y="558225"/>
                <a:ext cx="506292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558225"/>
                <a:ext cx="506292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2292394" y="1612338"/>
                <a:ext cx="725904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dirty="0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92394" y="1612338"/>
                <a:ext cx="725904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368455" y="2673016"/>
                <a:ext cx="725904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dirty="0" smtClean="0">
                              <a:latin typeface="Cambria Math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8455" y="2673016"/>
                <a:ext cx="725904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2368455" y="4117747"/>
                <a:ext cx="379206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8455" y="4117747"/>
                <a:ext cx="379206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2370635" y="4997467"/>
                <a:ext cx="377026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70635" y="4997467"/>
                <a:ext cx="377026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2370635" y="5884573"/>
                <a:ext cx="377026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70635" y="5884573"/>
                <a:ext cx="377026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向下箭號 12"/>
          <p:cNvSpPr/>
          <p:nvPr/>
        </p:nvSpPr>
        <p:spPr>
          <a:xfrm>
            <a:off x="2368455" y="980728"/>
            <a:ext cx="57378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p:sp>
        <p:nvSpPr>
          <p:cNvPr id="14" name="向下箭號 13"/>
          <p:cNvSpPr/>
          <p:nvPr/>
        </p:nvSpPr>
        <p:spPr>
          <a:xfrm>
            <a:off x="2370635" y="2049306"/>
            <a:ext cx="57378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p:sp>
        <p:nvSpPr>
          <p:cNvPr id="15" name="向下箭號 14"/>
          <p:cNvSpPr/>
          <p:nvPr/>
        </p:nvSpPr>
        <p:spPr>
          <a:xfrm>
            <a:off x="2382863" y="3103180"/>
            <a:ext cx="57378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2525122" y="3723701"/>
                <a:ext cx="3209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⋮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5122" y="3723701"/>
                <a:ext cx="320922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向下箭號 16"/>
          <p:cNvSpPr/>
          <p:nvPr/>
        </p:nvSpPr>
        <p:spPr>
          <a:xfrm>
            <a:off x="2669754" y="4480475"/>
            <a:ext cx="57378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p:sp>
        <p:nvSpPr>
          <p:cNvPr id="18" name="向下箭號 17"/>
          <p:cNvSpPr/>
          <p:nvPr/>
        </p:nvSpPr>
        <p:spPr>
          <a:xfrm>
            <a:off x="2669754" y="5351957"/>
            <a:ext cx="57378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</p:spTree>
    <p:extLst>
      <p:ext uri="{BB962C8B-B14F-4D97-AF65-F5344CB8AC3E}">
        <p14:creationId xmlns:p14="http://schemas.microsoft.com/office/powerpoint/2010/main" val="27112383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F06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 t="15245" r="15279" b="16219"/>
          <a:stretch>
            <a:fillRect/>
          </a:stretch>
        </p:blipFill>
        <p:spPr bwMode="auto">
          <a:xfrm>
            <a:off x="0" y="1285875"/>
            <a:ext cx="424815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Line 5"/>
          <p:cNvSpPr>
            <a:spLocks noChangeShapeType="1"/>
          </p:cNvSpPr>
          <p:nvPr/>
        </p:nvSpPr>
        <p:spPr bwMode="auto">
          <a:xfrm flipV="1">
            <a:off x="2016125" y="2222500"/>
            <a:ext cx="936625" cy="936625"/>
          </a:xfrm>
          <a:prstGeom prst="line">
            <a:avLst/>
          </a:prstGeom>
          <a:noFill/>
          <a:ln w="5715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0660" name="Line 7"/>
          <p:cNvSpPr>
            <a:spLocks noChangeShapeType="1"/>
          </p:cNvSpPr>
          <p:nvPr/>
        </p:nvSpPr>
        <p:spPr bwMode="auto">
          <a:xfrm>
            <a:off x="2089150" y="3230563"/>
            <a:ext cx="20875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0665" name="Text Box 13"/>
          <p:cNvSpPr txBox="1">
            <a:spLocks noChangeArrowheads="1"/>
          </p:cNvSpPr>
          <p:nvPr/>
        </p:nvSpPr>
        <p:spPr bwMode="auto">
          <a:xfrm>
            <a:off x="3348038" y="692150"/>
            <a:ext cx="273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>
                <a:solidFill>
                  <a:srgbClr val="FF0000"/>
                </a:solidFill>
              </a:rPr>
              <a:t>等速圓周運動的加速度</a:t>
            </a:r>
          </a:p>
        </p:txBody>
      </p:sp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7927883" y="2099210"/>
            <a:ext cx="9361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連鎖率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1300116-BAB1-8843-9E49-B791F28A56FD}"/>
                  </a:ext>
                </a:extLst>
              </p:cNvPr>
              <p:cNvSpPr txBox="1"/>
              <p:nvPr/>
            </p:nvSpPr>
            <p:spPr bwMode="auto">
              <a:xfrm>
                <a:off x="4502425" y="2633179"/>
                <a:ext cx="3414396" cy="10518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1300116-BAB1-8843-9E49-B791F28A5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2425" y="2633179"/>
                <a:ext cx="3414396" cy="1051891"/>
              </a:xfrm>
              <a:prstGeom prst="rect">
                <a:avLst/>
              </a:prstGeom>
              <a:blipFill>
                <a:blip r:embed="rId8"/>
                <a:stretch>
                  <a:fillRect l="-370" t="-1190" r="-1111" b="-71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7D15238-F8D7-AE46-918D-4E22F02FCB40}"/>
                  </a:ext>
                </a:extLst>
              </p:cNvPr>
              <p:cNvSpPr txBox="1"/>
              <p:nvPr/>
            </p:nvSpPr>
            <p:spPr bwMode="auto">
              <a:xfrm>
                <a:off x="4521541" y="1229365"/>
                <a:ext cx="3017428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7D15238-F8D7-AE46-918D-4E22F02FC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1541" y="1229365"/>
                <a:ext cx="3017428" cy="276999"/>
              </a:xfrm>
              <a:prstGeom prst="rect">
                <a:avLst/>
              </a:prstGeom>
              <a:blipFill>
                <a:blip r:embed="rId9"/>
                <a:stretch>
                  <a:fillRect l="-1261" t="-26087" r="-840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43ABC7-4465-B749-9E12-1265148AA46B}"/>
                  </a:ext>
                </a:extLst>
              </p:cNvPr>
              <p:cNvSpPr txBox="1"/>
              <p:nvPr/>
            </p:nvSpPr>
            <p:spPr bwMode="auto">
              <a:xfrm>
                <a:off x="7151034" y="2145377"/>
                <a:ext cx="688522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43ABC7-4465-B749-9E12-1265148AA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1034" y="2145377"/>
                <a:ext cx="688522" cy="276999"/>
              </a:xfrm>
              <a:prstGeom prst="rect">
                <a:avLst/>
              </a:prstGeom>
              <a:blipFill>
                <a:blip r:embed="rId10"/>
                <a:stretch>
                  <a:fillRect l="-7273" r="-3636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8BCE1D-196F-0042-BA75-CEA7ED34F0B7}"/>
                  </a:ext>
                </a:extLst>
              </p:cNvPr>
              <p:cNvSpPr txBox="1"/>
              <p:nvPr/>
            </p:nvSpPr>
            <p:spPr bwMode="auto">
              <a:xfrm>
                <a:off x="4479290" y="4017995"/>
                <a:ext cx="1923732" cy="5523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8BCE1D-196F-0042-BA75-CEA7ED34F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79290" y="4017995"/>
                <a:ext cx="1923732" cy="552331"/>
              </a:xfrm>
              <a:prstGeom prst="rect">
                <a:avLst/>
              </a:prstGeom>
              <a:blipFill>
                <a:blip r:embed="rId11"/>
                <a:stretch>
                  <a:fillRect l="-1307" t="-18182"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7560CE9-7E12-ED4C-B924-1FA88023072E}"/>
                  </a:ext>
                </a:extLst>
              </p:cNvPr>
              <p:cNvSpPr/>
              <p:nvPr/>
            </p:nvSpPr>
            <p:spPr>
              <a:xfrm>
                <a:off x="4479290" y="4700106"/>
                <a:ext cx="283263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7560CE9-7E12-ED4C-B924-1FA8802307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290" y="4700106"/>
                <a:ext cx="283263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632EB3F-9B98-3C40-98A4-FF2E832BC7A2}"/>
                  </a:ext>
                </a:extLst>
              </p:cNvPr>
              <p:cNvSpPr/>
              <p:nvPr/>
            </p:nvSpPr>
            <p:spPr>
              <a:xfrm>
                <a:off x="4479290" y="5165562"/>
                <a:ext cx="322729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632EB3F-9B98-3C40-98A4-FF2E832BC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290" y="5165562"/>
                <a:ext cx="322729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AD399AF-67E4-0F42-928F-CA9CD01F78FD}"/>
                  </a:ext>
                </a:extLst>
              </p:cNvPr>
              <p:cNvSpPr/>
              <p:nvPr/>
            </p:nvSpPr>
            <p:spPr>
              <a:xfrm>
                <a:off x="4501515" y="6000350"/>
                <a:ext cx="96269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AD399AF-67E4-0F42-928F-CA9CD01F7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1515" y="6000350"/>
                <a:ext cx="962699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EF5D29B-2CEA-D44B-A806-5B7F971FD874}"/>
                  </a:ext>
                </a:extLst>
              </p:cNvPr>
              <p:cNvSpPr/>
              <p:nvPr/>
            </p:nvSpPr>
            <p:spPr>
              <a:xfrm>
                <a:off x="5724128" y="6000350"/>
                <a:ext cx="109254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EF5D29B-2CEA-D44B-A806-5B7F971FD8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6000350"/>
                <a:ext cx="1092543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D9FB23-9159-3B4C-9425-8A8E1B320F56}"/>
                  </a:ext>
                </a:extLst>
              </p:cNvPr>
              <p:cNvSpPr txBox="1"/>
              <p:nvPr/>
            </p:nvSpPr>
            <p:spPr bwMode="auto">
              <a:xfrm>
                <a:off x="4513046" y="1663404"/>
                <a:ext cx="2014526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D9FB23-9159-3B4C-9425-8A8E1B320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3046" y="1663404"/>
                <a:ext cx="2014526" cy="276999"/>
              </a:xfrm>
              <a:prstGeom prst="rect">
                <a:avLst/>
              </a:prstGeom>
              <a:blipFill>
                <a:blip r:embed="rId16"/>
                <a:stretch>
                  <a:fillRect l="-1250" t="-13636"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FB339ED-0449-5B47-BB8E-36C51C9B1D21}"/>
                  </a:ext>
                </a:extLst>
              </p:cNvPr>
              <p:cNvSpPr txBox="1"/>
              <p:nvPr/>
            </p:nvSpPr>
            <p:spPr bwMode="auto">
              <a:xfrm>
                <a:off x="4523649" y="2028817"/>
                <a:ext cx="841064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FB339ED-0449-5B47-BB8E-36C51C9B1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3649" y="2028817"/>
                <a:ext cx="841064" cy="525913"/>
              </a:xfrm>
              <a:prstGeom prst="rect">
                <a:avLst/>
              </a:prstGeom>
              <a:blipFill>
                <a:blip r:embed="rId17"/>
                <a:stretch>
                  <a:fillRect l="-4478" t="-2326" r="-2985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AB656F8-398B-DC6F-B61E-D6E7050F2C2F}"/>
                  </a:ext>
                </a:extLst>
              </p:cNvPr>
              <p:cNvSpPr txBox="1"/>
              <p:nvPr/>
            </p:nvSpPr>
            <p:spPr bwMode="auto">
              <a:xfrm>
                <a:off x="2587464" y="2129987"/>
                <a:ext cx="19800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TW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AB656F8-398B-DC6F-B61E-D6E7050F2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87464" y="2129987"/>
                <a:ext cx="198003" cy="307777"/>
              </a:xfrm>
              <a:prstGeom prst="rect">
                <a:avLst/>
              </a:prstGeom>
              <a:blipFill>
                <a:blip r:embed="rId18"/>
                <a:stretch>
                  <a:fillRect l="-29412" t="-36000" r="-11765" b="-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C362DD-C153-16B7-68CA-E618ED26DCFC}"/>
                  </a:ext>
                </a:extLst>
              </p:cNvPr>
              <p:cNvSpPr txBox="1"/>
              <p:nvPr/>
            </p:nvSpPr>
            <p:spPr bwMode="auto">
              <a:xfrm>
                <a:off x="2322711" y="2886017"/>
                <a:ext cx="36375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TW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C362DD-C153-16B7-68CA-E618ED26D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22711" y="2886017"/>
                <a:ext cx="363754" cy="307777"/>
              </a:xfrm>
              <a:prstGeom prst="rect">
                <a:avLst/>
              </a:prstGeom>
              <a:blipFill>
                <a:blip r:embed="rId19"/>
                <a:stretch>
                  <a:fillRect l="-10000" r="-10000"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20" grpId="0" animBg="1"/>
      <p:bldP spid="21" grpId="0" animBg="1"/>
      <p:bldP spid="7" grpId="0" animBg="1"/>
      <p:bldP spid="23" grpId="0" animBg="1"/>
      <p:bldP spid="24" grpId="0" animBg="1"/>
      <p:bldP spid="2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F06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 t="15245" r="15279" b="16219"/>
          <a:stretch>
            <a:fillRect/>
          </a:stretch>
        </p:blipFill>
        <p:spPr bwMode="auto">
          <a:xfrm>
            <a:off x="0" y="1285875"/>
            <a:ext cx="424815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Line 5"/>
          <p:cNvSpPr>
            <a:spLocks noChangeShapeType="1"/>
          </p:cNvSpPr>
          <p:nvPr/>
        </p:nvSpPr>
        <p:spPr bwMode="auto">
          <a:xfrm flipV="1">
            <a:off x="2016125" y="2222500"/>
            <a:ext cx="936625" cy="936625"/>
          </a:xfrm>
          <a:prstGeom prst="line">
            <a:avLst/>
          </a:prstGeom>
          <a:noFill/>
          <a:ln w="5715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684" name="Line 7"/>
          <p:cNvSpPr>
            <a:spLocks noChangeShapeType="1"/>
          </p:cNvSpPr>
          <p:nvPr/>
        </p:nvSpPr>
        <p:spPr bwMode="auto">
          <a:xfrm>
            <a:off x="2089150" y="3230563"/>
            <a:ext cx="20875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690" name="Text Box 13"/>
          <p:cNvSpPr txBox="1">
            <a:spLocks noChangeArrowheads="1"/>
          </p:cNvSpPr>
          <p:nvPr/>
        </p:nvSpPr>
        <p:spPr bwMode="auto">
          <a:xfrm>
            <a:off x="3348038" y="692150"/>
            <a:ext cx="273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>
                <a:solidFill>
                  <a:srgbClr val="FF0000"/>
                </a:solidFill>
              </a:rPr>
              <a:t>等速圓周運動的加速度</a:t>
            </a:r>
          </a:p>
        </p:txBody>
      </p:sp>
      <p:sp>
        <p:nvSpPr>
          <p:cNvPr id="7169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" name="文字方塊 14"/>
          <p:cNvSpPr txBox="1">
            <a:spLocks noChangeArrowheads="1"/>
          </p:cNvSpPr>
          <p:nvPr/>
        </p:nvSpPr>
        <p:spPr bwMode="auto">
          <a:xfrm>
            <a:off x="5850971" y="4799129"/>
            <a:ext cx="2357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向心加速度指向圓心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4348BC4-5184-EA45-811A-33D91A4E2039}"/>
                  </a:ext>
                </a:extLst>
              </p:cNvPr>
              <p:cNvSpPr/>
              <p:nvPr/>
            </p:nvSpPr>
            <p:spPr>
              <a:xfrm>
                <a:off x="4357878" y="1285875"/>
                <a:ext cx="311560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4348BC4-5184-EA45-811A-33D91A4E20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878" y="1285875"/>
                <a:ext cx="3115602" cy="369332"/>
              </a:xfrm>
              <a:prstGeom prst="rect">
                <a:avLst/>
              </a:prstGeom>
              <a:blipFill>
                <a:blip r:embed="rId8"/>
                <a:stretch>
                  <a:fillRect t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AACEF33-C84D-6B4E-B1DF-9576F684490A}"/>
                  </a:ext>
                </a:extLst>
              </p:cNvPr>
              <p:cNvSpPr txBox="1"/>
              <p:nvPr/>
            </p:nvSpPr>
            <p:spPr bwMode="auto">
              <a:xfrm>
                <a:off x="5927129" y="4480011"/>
                <a:ext cx="2014526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AACEF33-C84D-6B4E-B1DF-9576F6844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7129" y="4480011"/>
                <a:ext cx="2014526" cy="276999"/>
              </a:xfrm>
              <a:prstGeom prst="rect">
                <a:avLst/>
              </a:prstGeom>
              <a:blipFill>
                <a:blip r:embed="rId9"/>
                <a:stretch>
                  <a:fillRect l="-625" t="-8696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BD21F8F-3FDA-5A41-A999-001406ABDB77}"/>
                  </a:ext>
                </a:extLst>
              </p:cNvPr>
              <p:cNvSpPr txBox="1"/>
              <p:nvPr/>
            </p:nvSpPr>
            <p:spPr bwMode="auto">
              <a:xfrm>
                <a:off x="4393626" y="3862134"/>
                <a:ext cx="358239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BD21F8F-3FDA-5A41-A999-001406ABD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3626" y="3862134"/>
                <a:ext cx="3582391" cy="276999"/>
              </a:xfrm>
              <a:prstGeom prst="rect">
                <a:avLst/>
              </a:prstGeom>
              <a:blipFill>
                <a:blip r:embed="rId10"/>
                <a:stretch>
                  <a:fillRect l="-709" t="-27273" r="-709"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CB9C1F-C48C-A64F-97E7-DD46FB89DC8E}"/>
                  </a:ext>
                </a:extLst>
              </p:cNvPr>
              <p:cNvSpPr txBox="1"/>
              <p:nvPr/>
            </p:nvSpPr>
            <p:spPr bwMode="auto">
              <a:xfrm>
                <a:off x="4383495" y="1890829"/>
                <a:ext cx="4240713" cy="126829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func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altLang="zh-TW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CB9C1F-C48C-A64F-97E7-DD46FB89D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3495" y="1890829"/>
                <a:ext cx="4240713" cy="1268296"/>
              </a:xfrm>
              <a:prstGeom prst="rect">
                <a:avLst/>
              </a:prstGeom>
              <a:blipFill>
                <a:blip r:embed="rId11"/>
                <a:stretch>
                  <a:fillRect l="-299" t="-69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711542-8D4B-A14B-8FFE-E7B8BDEA6204}"/>
                  </a:ext>
                </a:extLst>
              </p:cNvPr>
              <p:cNvSpPr txBox="1"/>
              <p:nvPr/>
            </p:nvSpPr>
            <p:spPr bwMode="auto">
              <a:xfrm>
                <a:off x="4383495" y="3284932"/>
                <a:ext cx="304589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711542-8D4B-A14B-8FFE-E7B8BDEA6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3495" y="3284932"/>
                <a:ext cx="3045897" cy="276999"/>
              </a:xfrm>
              <a:prstGeom prst="rect">
                <a:avLst/>
              </a:prstGeom>
              <a:blipFill>
                <a:blip r:embed="rId12"/>
                <a:stretch>
                  <a:fillRect l="-415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5026395-EDCF-3546-AB32-867E16471FFB}"/>
                  </a:ext>
                </a:extLst>
              </p:cNvPr>
              <p:cNvSpPr/>
              <p:nvPr/>
            </p:nvSpPr>
            <p:spPr>
              <a:xfrm>
                <a:off x="4716016" y="5505846"/>
                <a:ext cx="1624419" cy="646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5026395-EDCF-3546-AB32-867E16471F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5505846"/>
                <a:ext cx="1624419" cy="6463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8C7AFF59-D225-4C4A-859C-6C29CE899AB0}"/>
              </a:ext>
            </a:extLst>
          </p:cNvPr>
          <p:cNvSpPr/>
          <p:nvPr/>
        </p:nvSpPr>
        <p:spPr>
          <a:xfrm>
            <a:off x="2654357" y="5644345"/>
            <a:ext cx="2031325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err="1"/>
              <a:t>向心加速度大小</a:t>
            </a:r>
            <a:r>
              <a:rPr lang="en-US" dirty="0"/>
              <a:t>：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494161-A438-84AB-DE79-3E359A95A450}"/>
                  </a:ext>
                </a:extLst>
              </p:cNvPr>
              <p:cNvSpPr txBox="1"/>
              <p:nvPr/>
            </p:nvSpPr>
            <p:spPr bwMode="auto">
              <a:xfrm>
                <a:off x="2456354" y="2222500"/>
                <a:ext cx="19800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TW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494161-A438-84AB-DE79-3E359A95A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56354" y="2222500"/>
                <a:ext cx="198003" cy="307777"/>
              </a:xfrm>
              <a:prstGeom prst="rect">
                <a:avLst/>
              </a:prstGeom>
              <a:blipFill>
                <a:blip r:embed="rId14"/>
                <a:stretch>
                  <a:fillRect l="-31250" t="-40000" r="-12500" b="-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962E15-A9FB-ECB6-C272-744948CB6561}"/>
                  </a:ext>
                </a:extLst>
              </p:cNvPr>
              <p:cNvSpPr txBox="1"/>
              <p:nvPr/>
            </p:nvSpPr>
            <p:spPr bwMode="auto">
              <a:xfrm>
                <a:off x="2275653" y="2921595"/>
                <a:ext cx="36375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TW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962E15-A9FB-ECB6-C272-744948CB6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5653" y="2921595"/>
                <a:ext cx="363754" cy="307777"/>
              </a:xfrm>
              <a:prstGeom prst="rect">
                <a:avLst/>
              </a:prstGeom>
              <a:blipFill>
                <a:blip r:embed="rId15"/>
                <a:stretch>
                  <a:fillRect l="-13793" r="-10345"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D1462D-E13C-817D-BF6F-212E4D16FA51}"/>
                  </a:ext>
                </a:extLst>
              </p:cNvPr>
              <p:cNvSpPr txBox="1"/>
              <p:nvPr/>
            </p:nvSpPr>
            <p:spPr bwMode="auto">
              <a:xfrm>
                <a:off x="2796894" y="2536923"/>
                <a:ext cx="311234" cy="307777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en-TW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D1462D-E13C-817D-BF6F-212E4D16F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96894" y="2536923"/>
                <a:ext cx="311234" cy="307777"/>
              </a:xfrm>
              <a:prstGeom prst="rect">
                <a:avLst/>
              </a:prstGeom>
              <a:blipFill>
                <a:blip r:embed="rId16"/>
                <a:stretch>
                  <a:fillRect l="-4000" t="-34615" b="-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20" grpId="0" animBg="1"/>
      <p:bldP spid="21" grpId="0" animBg="1"/>
      <p:bldP spid="22" grpId="0" animBg="1"/>
      <p:bldP spid="3" grpId="0" animBg="1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D:\Dropbox\Documents\課程\YoungTextBook\Images\Chapter03\A_Images\A_Figures_and_Photos\03_29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20737"/>
            <a:ext cx="4894262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Picture 3" descr="D:\Dropbox\Documents\課程\YoungTextBook\Images\Chapter03\A_Images\A_Figures_and_Photos\03_Pg88_Un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68960"/>
            <a:ext cx="2610148" cy="191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87AB524-A34D-7A4F-A10F-0912CFD6AE6E}"/>
                  </a:ext>
                </a:extLst>
              </p:cNvPr>
              <p:cNvSpPr/>
              <p:nvPr/>
            </p:nvSpPr>
            <p:spPr>
              <a:xfrm>
                <a:off x="3759790" y="5229200"/>
                <a:ext cx="1624419" cy="646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87AB524-A34D-7A4F-A10F-0912CFD6AE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790" y="5229200"/>
                <a:ext cx="1624419" cy="646331"/>
              </a:xfrm>
              <a:prstGeom prst="rect">
                <a:avLst/>
              </a:prstGeom>
              <a:blipFill>
                <a:blip r:embed="rId4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8EC237F-3817-FB43-9650-646391300E30}"/>
              </a:ext>
            </a:extLst>
          </p:cNvPr>
          <p:cNvSpPr txBox="1"/>
          <p:nvPr/>
        </p:nvSpPr>
        <p:spPr bwMode="auto">
          <a:xfrm>
            <a:off x="1367644" y="116154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/>
              <a:t>向量是可以疊加的，所以位移、速度、加速度都可以疊加</a:t>
            </a:r>
            <a:r>
              <a:rPr lang="en-GB" dirty="0"/>
              <a:t>！</a:t>
            </a:r>
            <a:endParaRPr lang="en-TW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98E3270-D067-CD4B-B1E4-CFE8A6B81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486"/>
            <a:ext cx="9036496" cy="4818234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74917A1-F077-9D44-8253-272EB25D67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82"/>
          <a:stretch/>
        </p:blipFill>
        <p:spPr>
          <a:xfrm>
            <a:off x="0" y="5247627"/>
            <a:ext cx="9036496" cy="154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768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917723B-395B-F24E-92D4-DA39D82777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1"/>
          <a:stretch/>
        </p:blipFill>
        <p:spPr>
          <a:xfrm>
            <a:off x="0" y="565473"/>
            <a:ext cx="9144000" cy="3799631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CA25D2CA-6D43-4848-9E16-824CE5C30A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36"/>
          <a:stretch/>
        </p:blipFill>
        <p:spPr>
          <a:xfrm>
            <a:off x="-12410" y="4365104"/>
            <a:ext cx="9144000" cy="186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28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10" descr="http://www.pisabelltower.com/ltpnews/hail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11" y="1792673"/>
            <a:ext cx="2557992" cy="182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5" name="矩形 6"/>
          <p:cNvSpPr>
            <a:spLocks noChangeArrowheads="1"/>
          </p:cNvSpPr>
          <p:nvPr/>
        </p:nvSpPr>
        <p:spPr bwMode="auto">
          <a:xfrm>
            <a:off x="4067944" y="1916832"/>
            <a:ext cx="482349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As for Galileo's interest in disproving Aristotle's Theory about falling objects, years later he said that he had first thought about this during a hailstorm, when he notice that both large and small hailstones hit the ground at the same time. If Aristotle were right, this could only happen if the larger stones dropped from a higher point in the clouds -- but at virtually the same time -- or that the lighter ones started falling earlier than the heavier ones -- neither of which seemed very probable to Galileo. Instead, the simplest explanation was simply that heavy or light, all hailstones fell simultaneously with the same speed.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3476" name="Picture 4" descr="Galileo's falling bodies experiment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45024"/>
            <a:ext cx="2519363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ow to Prepare for a Hailstorm | McCoy's Building Supply">
            <a:extLst>
              <a:ext uri="{FF2B5EF4-FFF2-40B4-BE49-F238E27FC236}">
                <a16:creationId xmlns:a16="http://schemas.microsoft.com/office/drawing/2014/main" id="{1F0EB590-77AD-E4A3-80EC-88CCEFA04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47" y="649170"/>
            <a:ext cx="3338712" cy="110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C5472D-5BC9-BE18-07DF-3768ABF7F132}"/>
              </a:ext>
            </a:extLst>
          </p:cNvPr>
          <p:cNvSpPr txBox="1"/>
          <p:nvPr/>
        </p:nvSpPr>
        <p:spPr bwMode="auto">
          <a:xfrm>
            <a:off x="4067944" y="921083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/>
              <a:t>可是冰雹落下時無分大小。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B98A05-7650-127E-BD16-BE31B0A98C58}"/>
              </a:ext>
            </a:extLst>
          </p:cNvPr>
          <p:cNvSpPr txBox="1"/>
          <p:nvPr/>
        </p:nvSpPr>
        <p:spPr bwMode="auto">
          <a:xfrm>
            <a:off x="4067944" y="1376110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/>
              <a:t>並不會大冰雹先落，小冰雹後落。</a:t>
            </a:r>
          </a:p>
        </p:txBody>
      </p:sp>
    </p:spTree>
    <p:extLst>
      <p:ext uri="{BB962C8B-B14F-4D97-AF65-F5344CB8AC3E}">
        <p14:creationId xmlns:p14="http://schemas.microsoft.com/office/powerpoint/2010/main" val="29864856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794D002-3965-3946-86D0-6B3B60E00E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55"/>
          <a:stretch/>
        </p:blipFill>
        <p:spPr>
          <a:xfrm>
            <a:off x="404719" y="273370"/>
            <a:ext cx="8334561" cy="2815958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1F0C800-8604-F047-914C-8589354AEB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4"/>
          <a:stretch/>
        </p:blipFill>
        <p:spPr>
          <a:xfrm>
            <a:off x="404718" y="3089328"/>
            <a:ext cx="8334561" cy="366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471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C58AA09-4F04-DC44-8859-1B3E400CB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80"/>
          <a:stretch/>
        </p:blipFill>
        <p:spPr>
          <a:xfrm>
            <a:off x="345878" y="1044301"/>
            <a:ext cx="8460432" cy="1592611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9D5EE2FB-7A18-934F-BA94-006083A492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/>
          <a:stretch/>
        </p:blipFill>
        <p:spPr>
          <a:xfrm>
            <a:off x="341783" y="2636912"/>
            <a:ext cx="8460433" cy="314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745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31B33C6B-2494-0C47-9B20-373E4773C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56" y="107168"/>
            <a:ext cx="6411532" cy="3624537"/>
          </a:xfrm>
          <a:prstGeom prst="rect">
            <a:avLst/>
          </a:prstGeo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41E4FD0-C22D-B048-AFF0-12D4970CBC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2"/>
          <a:stretch/>
        </p:blipFill>
        <p:spPr>
          <a:xfrm>
            <a:off x="1160314" y="3731706"/>
            <a:ext cx="6404580" cy="30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490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, histogram&#10;&#10;Description automatically generated">
            <a:extLst>
              <a:ext uri="{FF2B5EF4-FFF2-40B4-BE49-F238E27FC236}">
                <a16:creationId xmlns:a16="http://schemas.microsoft.com/office/drawing/2014/main" id="{B4F006B7-E9DF-2348-BCC5-BECDD0C623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58"/>
          <a:stretch/>
        </p:blipFill>
        <p:spPr>
          <a:xfrm>
            <a:off x="1080645" y="31458"/>
            <a:ext cx="6471274" cy="2510433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58C9A162-C426-9C47-A23C-3D9FFE86A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28" y="2541891"/>
            <a:ext cx="6479369" cy="440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945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655B914D-97DC-C043-B1FC-74D2AAB30A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4" b="82705"/>
          <a:stretch/>
        </p:blipFill>
        <p:spPr>
          <a:xfrm>
            <a:off x="899592" y="532404"/>
            <a:ext cx="7793138" cy="1010646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262F35F-BD0A-7242-8BD6-783F1984E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86" y="4162822"/>
            <a:ext cx="7761817" cy="2290514"/>
          </a:xfrm>
          <a:prstGeom prst="rect">
            <a:avLst/>
          </a:prstGeom>
        </p:spPr>
      </p:pic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752CA6E8-3ECC-534B-9844-DC99445F6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22"/>
          <a:stretch/>
        </p:blipFill>
        <p:spPr>
          <a:xfrm>
            <a:off x="899592" y="1628800"/>
            <a:ext cx="7770797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855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3"/>
          <p:cNvSpPr>
            <a:spLocks noGrp="1" noChangeArrowheads="1"/>
          </p:cNvSpPr>
          <p:nvPr>
            <p:ph type="title"/>
          </p:nvPr>
        </p:nvSpPr>
        <p:spPr>
          <a:xfrm>
            <a:off x="1763713" y="4724400"/>
            <a:ext cx="5184551" cy="311150"/>
          </a:xfrm>
        </p:spPr>
        <p:txBody>
          <a:bodyPr/>
          <a:lstStyle/>
          <a:p>
            <a:pPr algn="l" eaLnBrk="1" hangingPunct="1"/>
            <a:r>
              <a:rPr lang="zh-TW" altLang="en-US" sz="1800" dirty="0">
                <a:solidFill>
                  <a:srgbClr val="FF3300"/>
                </a:solidFill>
              </a:rPr>
              <a:t>月球的運動也是等加速度運動（以大小而言）！</a:t>
            </a:r>
          </a:p>
        </p:txBody>
      </p:sp>
      <p:pic>
        <p:nvPicPr>
          <p:cNvPr id="73730" name="Picture 7" descr="13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"/>
          <a:stretch>
            <a:fillRect/>
          </a:stretch>
        </p:blipFill>
        <p:spPr>
          <a:xfrm>
            <a:off x="2627313" y="908050"/>
            <a:ext cx="3943350" cy="3471863"/>
          </a:xfrm>
          <a:noFill/>
        </p:spPr>
      </p:pic>
      <p:pic>
        <p:nvPicPr>
          <p:cNvPr id="73731" name="Picture 25" descr="Newto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1000" y="1700213"/>
            <a:ext cx="1958975" cy="2690812"/>
          </a:xfrm>
          <a:noFill/>
        </p:spPr>
      </p:pic>
      <p:sp>
        <p:nvSpPr>
          <p:cNvPr id="73732" name="Text Box 27"/>
          <p:cNvSpPr txBox="1">
            <a:spLocks noChangeArrowheads="1"/>
          </p:cNvSpPr>
          <p:nvPr/>
        </p:nvSpPr>
        <p:spPr bwMode="auto">
          <a:xfrm>
            <a:off x="6948264" y="4508500"/>
            <a:ext cx="169227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/>
              <a:t>Isaac Newton</a:t>
            </a:r>
          </a:p>
          <a:p>
            <a:pPr>
              <a:spcBef>
                <a:spcPct val="50000"/>
              </a:spcBef>
            </a:pPr>
            <a:r>
              <a:rPr lang="en-US" altLang="zh-TW" sz="1800" dirty="0"/>
              <a:t>(1642-1727)</a:t>
            </a:r>
          </a:p>
        </p:txBody>
      </p:sp>
      <p:sp>
        <p:nvSpPr>
          <p:cNvPr id="73733" name="文字方塊 6"/>
          <p:cNvSpPr txBox="1">
            <a:spLocks noChangeArrowheads="1"/>
          </p:cNvSpPr>
          <p:nvPr/>
        </p:nvSpPr>
        <p:spPr bwMode="auto">
          <a:xfrm>
            <a:off x="1763713" y="5156200"/>
            <a:ext cx="3167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加速度的方向也是指向地球！</a:t>
            </a:r>
          </a:p>
        </p:txBody>
      </p:sp>
      <p:pic>
        <p:nvPicPr>
          <p:cNvPr id="73734" name="Picture 11" descr="File:Isaac Newton signature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342443"/>
            <a:ext cx="15684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13" descr="http://www.google.com/url?source=imglanding&amp;ct=img&amp;q=http://s3.amazonaws.com/readers/2010/05/13/newtonmanzana_1.jpg&amp;sa=X&amp;ei=lpVeUNONMdDImAWv7IEo&amp;ved=0CAsQ8wc4KQ&amp;usg=AFQjCNHVZWO-4jvnt6p_zepQW46b5RFC1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35250"/>
            <a:ext cx="2281238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4" descr="13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692150"/>
            <a:ext cx="38893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文字方塊 8"/>
          <p:cNvSpPr txBox="1">
            <a:spLocks noChangeArrowheads="1"/>
          </p:cNvSpPr>
          <p:nvPr/>
        </p:nvSpPr>
        <p:spPr bwMode="auto">
          <a:xfrm>
            <a:off x="1187450" y="4581525"/>
            <a:ext cx="698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天上的月球與地上的物體，運動速度（特別是方向）雖然完全不同，</a:t>
            </a:r>
          </a:p>
        </p:txBody>
      </p:sp>
      <p:sp>
        <p:nvSpPr>
          <p:cNvPr id="74755" name="文字方塊 9"/>
          <p:cNvSpPr txBox="1">
            <a:spLocks noChangeArrowheads="1"/>
          </p:cNvSpPr>
          <p:nvPr/>
        </p:nvSpPr>
        <p:spPr bwMode="auto">
          <a:xfrm>
            <a:off x="1187450" y="5907881"/>
            <a:ext cx="7215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如果以加速度來研究，月球與蘋果的運動在本質上是一樣的。</a:t>
            </a:r>
          </a:p>
        </p:txBody>
      </p:sp>
      <p:pic>
        <p:nvPicPr>
          <p:cNvPr id="74756" name="Picture 8" descr="http://www.google.com/url?source=imglanding&amp;ct=img&amp;q=http://3.bp.blogspot.com/-R76aAXAEtB8/T-GQDTnz25I/AAAAAAAABss/ehx2IsDEl28/s1600/newton+apple+jokes.jpg&amp;sa=X&amp;ei=IpVeUJPpGKjomAW3iYGACQ&amp;ved=0CAwQ8wc4ywE&amp;usg=AFQjCNHi-yVEQEvdwis-5V0R2kex7XRm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2524125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187450" y="5004356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但運動的加速度卻都指向地心！</a:t>
            </a:r>
          </a:p>
        </p:txBody>
      </p:sp>
      <p:sp>
        <p:nvSpPr>
          <p:cNvPr id="3" name="文字方塊 6">
            <a:extLst>
              <a:ext uri="{FF2B5EF4-FFF2-40B4-BE49-F238E27FC236}">
                <a16:creationId xmlns:a16="http://schemas.microsoft.com/office/drawing/2014/main" id="{35CE2064-6838-9F52-3046-A0008123D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455047"/>
            <a:ext cx="69129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伽利略主張對物體運動的研究應該由</a:t>
            </a:r>
            <a:r>
              <a:rPr lang="zh-TW" altLang="en-US" sz="1800" dirty="0">
                <a:solidFill>
                  <a:srgbClr val="FF0000"/>
                </a:solidFill>
              </a:rPr>
              <a:t>速度</a:t>
            </a:r>
            <a:r>
              <a:rPr lang="zh-TW" altLang="en-US" sz="1800" dirty="0"/>
              <a:t>轉移到</a:t>
            </a:r>
            <a:r>
              <a:rPr lang="zh-TW" altLang="en-US" sz="1800" dirty="0">
                <a:solidFill>
                  <a:srgbClr val="FF0000"/>
                </a:solidFill>
              </a:rPr>
              <a:t>加速度</a:t>
            </a:r>
            <a:r>
              <a:rPr lang="zh-TW" altLang="en-US" sz="1800" dirty="0"/>
              <a:t>！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6" descr="http://news.cctv.com/20080912/images/1221193530261_1221193530261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76250"/>
            <a:ext cx="2098675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galileoandeinstein.physics.virginia.edu/lectures/newtmt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72" y="3356992"/>
            <a:ext cx="3447806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文字方塊 5"/>
          <p:cNvSpPr txBox="1">
            <a:spLocks noChangeArrowheads="1"/>
          </p:cNvSpPr>
          <p:nvPr/>
        </p:nvSpPr>
        <p:spPr bwMode="auto">
          <a:xfrm>
            <a:off x="4734718" y="4987925"/>
            <a:ext cx="3643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天體與地面物體</a:t>
            </a:r>
            <a:r>
              <a:rPr lang="zh-TW" altLang="en-US" sz="1800">
                <a:solidFill>
                  <a:srgbClr val="FF0000"/>
                </a:solidFill>
              </a:rPr>
              <a:t>本質上是平等的</a:t>
            </a:r>
            <a:r>
              <a:rPr lang="zh-TW" altLang="en-US" sz="1800"/>
              <a:t>！</a:t>
            </a:r>
          </a:p>
        </p:txBody>
      </p:sp>
      <p:sp>
        <p:nvSpPr>
          <p:cNvPr id="75780" name="文字方塊 6"/>
          <p:cNvSpPr txBox="1">
            <a:spLocks noChangeArrowheads="1"/>
          </p:cNvSpPr>
          <p:nvPr/>
        </p:nvSpPr>
        <p:spPr bwMode="auto">
          <a:xfrm>
            <a:off x="4734718" y="4344988"/>
            <a:ext cx="3500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塵世的物體可以成為神聖的天體！</a:t>
            </a:r>
          </a:p>
        </p:txBody>
      </p:sp>
      <p:pic>
        <p:nvPicPr>
          <p:cNvPr id="75781" name="Picture 8" descr="http://1.bp.blogspot.com/_mV157Q86LTY/THKjtO0AAbI/AAAAAAAAAMo/2VMGT4cn0FI/s1600/full-moon-shining+on+oce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7513"/>
            <a:ext cx="36004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文字方塊 6"/>
          <p:cNvSpPr txBox="1">
            <a:spLocks noChangeArrowheads="1"/>
          </p:cNvSpPr>
          <p:nvPr/>
        </p:nvSpPr>
        <p:spPr bwMode="auto">
          <a:xfrm>
            <a:off x="4572000" y="1484313"/>
            <a:ext cx="504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4000">
                <a:latin typeface="Times New Roman" pitchFamily="18" charset="0"/>
                <a:cs typeface="Times New Roman" pitchFamily="18" charset="0"/>
              </a:rPr>
              <a:t>=</a:t>
            </a:r>
            <a:endParaRPr lang="zh-TW" altLang="en-US" sz="4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3"/>
          <p:cNvSpPr>
            <a:spLocks noGrp="1" noChangeArrowheads="1"/>
          </p:cNvSpPr>
          <p:nvPr>
            <p:ph type="title"/>
          </p:nvPr>
        </p:nvSpPr>
        <p:spPr>
          <a:xfrm>
            <a:off x="2700338" y="1125538"/>
            <a:ext cx="4005262" cy="452437"/>
          </a:xfrm>
        </p:spPr>
        <p:txBody>
          <a:bodyPr/>
          <a:lstStyle/>
          <a:p>
            <a:pPr algn="l" eaLnBrk="1" hangingPunct="1"/>
            <a:r>
              <a:rPr lang="zh-TW" altLang="en-US" sz="1800">
                <a:solidFill>
                  <a:srgbClr val="FF3300"/>
                </a:solidFill>
              </a:rPr>
              <a:t>天體與蘋果服從同樣的物理定律</a:t>
            </a:r>
          </a:p>
        </p:txBody>
      </p:sp>
      <p:pic>
        <p:nvPicPr>
          <p:cNvPr id="76802" name="Picture 7" descr="13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"/>
          <a:stretch>
            <a:fillRect/>
          </a:stretch>
        </p:blipFill>
        <p:spPr>
          <a:xfrm>
            <a:off x="468313" y="1773238"/>
            <a:ext cx="4038600" cy="3557587"/>
          </a:xfrm>
          <a:noFill/>
        </p:spPr>
      </p:pic>
      <p:pic>
        <p:nvPicPr>
          <p:cNvPr id="76803" name="Picture 25" descr="Newto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2276475"/>
            <a:ext cx="2220913" cy="3051175"/>
          </a:xfrm>
          <a:noFill/>
        </p:spPr>
      </p:pic>
      <p:sp>
        <p:nvSpPr>
          <p:cNvPr id="76804" name="Text Box 27"/>
          <p:cNvSpPr txBox="1">
            <a:spLocks noChangeArrowheads="1"/>
          </p:cNvSpPr>
          <p:nvPr/>
        </p:nvSpPr>
        <p:spPr bwMode="auto">
          <a:xfrm>
            <a:off x="7164388" y="4508500"/>
            <a:ext cx="169227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/>
              <a:t>Isaac Newton</a:t>
            </a:r>
          </a:p>
          <a:p>
            <a:pPr>
              <a:spcBef>
                <a:spcPct val="50000"/>
              </a:spcBef>
            </a:pPr>
            <a:r>
              <a:rPr lang="en-US" altLang="zh-TW" sz="1800"/>
              <a:t>(1642-1727)</a:t>
            </a:r>
          </a:p>
        </p:txBody>
      </p:sp>
      <p:sp>
        <p:nvSpPr>
          <p:cNvPr id="76805" name="Text Box 28"/>
          <p:cNvSpPr txBox="1">
            <a:spLocks noChangeArrowheads="1"/>
          </p:cNvSpPr>
          <p:nvPr/>
        </p:nvSpPr>
        <p:spPr bwMode="auto">
          <a:xfrm>
            <a:off x="3419475" y="5589588"/>
            <a:ext cx="3313113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>
                <a:solidFill>
                  <a:srgbClr val="FF3300"/>
                </a:solidFill>
                <a:latin typeface="新細明體" pitchFamily="18" charset="-120"/>
              </a:rPr>
              <a:t>物理定律是普遍的  </a:t>
            </a:r>
            <a:r>
              <a:rPr lang="en-US" altLang="zh-TW" sz="1800">
                <a:solidFill>
                  <a:srgbClr val="FF3300"/>
                </a:solidFill>
                <a:latin typeface="新細明體" pitchFamily="18" charset="-120"/>
              </a:rPr>
              <a:t>(</a:t>
            </a:r>
            <a:r>
              <a:rPr lang="en-US" altLang="zh-TW" sz="1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universal</a:t>
            </a:r>
            <a:r>
              <a:rPr lang="en-US" altLang="zh-TW" sz="1800">
                <a:solidFill>
                  <a:srgbClr val="FF3300"/>
                </a:solidFill>
                <a:latin typeface="新細明體" pitchFamily="18" charset="-120"/>
              </a:rPr>
              <a:t>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File:Galileos Dialogue Title Page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58293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499" name="Rectangle 10"/>
          <p:cNvSpPr txBox="1">
            <a:spLocks noChangeArrowheads="1"/>
          </p:cNvSpPr>
          <p:nvPr/>
        </p:nvSpPr>
        <p:spPr bwMode="auto">
          <a:xfrm>
            <a:off x="1979613" y="5732463"/>
            <a:ext cx="5761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如果沒有空氣，所有物體，無論輕重落地時間相同 </a:t>
            </a:r>
          </a:p>
        </p:txBody>
      </p:sp>
      <p:pic>
        <p:nvPicPr>
          <p:cNvPr id="234500" name="Picture 2" descr="http://www.google.com/url?source=imglanding&amp;ct=img&amp;q=http://www.lansbergen.net/site/images/stories/afb/2vrijeval_pisa.jpg&amp;sa=X&amp;ei=XIBeUPKVCYqLmwXel4HgCQ&amp;ved=0CAwQ8wc4Yg&amp;usg=AFQjCNFcNcMaMquJxE3SsJh1zeyjb9sAX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93988"/>
            <a:ext cx="23050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647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8" descr="A-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"/>
          <a:stretch>
            <a:fillRect/>
          </a:stretch>
        </p:blipFill>
        <p:spPr>
          <a:xfrm>
            <a:off x="1403598" y="634970"/>
            <a:ext cx="3373437" cy="4175125"/>
          </a:xfrm>
          <a:noFill/>
        </p:spPr>
      </p:pic>
      <p:sp>
        <p:nvSpPr>
          <p:cNvPr id="235523" name="矩形 5"/>
          <p:cNvSpPr>
            <a:spLocks noChangeArrowheads="1"/>
          </p:cNvSpPr>
          <p:nvPr/>
        </p:nvSpPr>
        <p:spPr bwMode="auto">
          <a:xfrm>
            <a:off x="1259135" y="4883120"/>
            <a:ext cx="69135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Whether or not Galileo ever performed his famous experiment on the leaning tower hardly seems to matter -- a similar experiment- demonstration had already been published by Benedetti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Giambattista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in 1553, and the test had also been made and published by the Flemish engineer Simon Stevin in 1586. 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24" name="Picture 5" descr="http://www.google.com/url?source=imglanding&amp;ct=img&amp;q=http://www.stkate.edu/physics/phys111/Galileo-FallingRocks.gif&amp;sa=X&amp;ei=q4teUM-GJuSJmQWrxIDQDQ&amp;ved=0CAwQ8wc4mAQ&amp;usg=AFQjCNEN0PKn6uqqL2oZlobASZlsAqJO2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0688"/>
            <a:ext cx="3168650" cy="418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84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>
          <a:defRPr dirty="0"/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059D19F-805A-C94E-88D5-8F45DB5CA17E}">
  <we:reference id="wa104379279" version="2.0.0.0" store="zh-TW" storeType="OMEX"/>
  <we:alternateReferences>
    <we:reference id="WA104379279" version="2.0.0.0" store="WA10437927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7587</TotalTime>
  <Words>2906</Words>
  <Application>Microsoft Macintosh PowerPoint</Application>
  <PresentationFormat>On-screen Show (4:3)</PresentationFormat>
  <Paragraphs>362</Paragraphs>
  <Slides>78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6" baseType="lpstr">
      <vt:lpstr>新細明體</vt:lpstr>
      <vt:lpstr>Arial</vt:lpstr>
      <vt:lpstr>Calibri</vt:lpstr>
      <vt:lpstr>Cambria Math</vt:lpstr>
      <vt:lpstr>Tahoma</vt:lpstr>
      <vt:lpstr>Times New Roman</vt:lpstr>
      <vt:lpstr>預設簡報設計</vt:lpstr>
      <vt:lpstr>方程式</vt:lpstr>
      <vt:lpstr>PowerPoint Presentation</vt:lpstr>
      <vt:lpstr>觀察現象是科學最基本的方法</vt:lpstr>
      <vt:lpstr>PowerPoint Presentation</vt:lpstr>
      <vt:lpstr>PowerPoint Presentation</vt:lpstr>
      <vt:lpstr>PowerPoint Presentation</vt:lpstr>
      <vt:lpstr>著名的比薩斜塔實驗，檢驗自由落體運動，就是最好的例子。</vt:lpstr>
      <vt:lpstr>PowerPoint Presentation</vt:lpstr>
      <vt:lpstr>PowerPoint Presentation</vt:lpstr>
      <vt:lpstr>PowerPoint Presentation</vt:lpstr>
      <vt:lpstr>將介質阻力逐漸變小，物體的行為會往相反方向演進，</vt:lpstr>
      <vt:lpstr>沒有介質阻力下，所有物體將以同樣的方法下落。 </vt:lpstr>
      <vt:lpstr>測量物體下落的距離與時間的關係！</vt:lpstr>
      <vt:lpstr>PowerPoint Presentation</vt:lpstr>
      <vt:lpstr>落體距離及速度與時間的關係</vt:lpstr>
      <vt:lpstr>PowerPoint Presentation</vt:lpstr>
      <vt:lpstr>古典物理定律全部由數學寫成</vt:lpstr>
      <vt:lpstr>所有物體將以同樣的方法下落，等效原則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月球的運動也是等加速度運動（以大小而言）！</vt:lpstr>
      <vt:lpstr>PowerPoint Presentation</vt:lpstr>
      <vt:lpstr>PowerPoint Presentation</vt:lpstr>
      <vt:lpstr>天體與蘋果服從同樣的物理定律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387</cp:revision>
  <dcterms:created xsi:type="dcterms:W3CDTF">2006-10-11T11:25:01Z</dcterms:created>
  <dcterms:modified xsi:type="dcterms:W3CDTF">2023-09-18T02:39:14Z</dcterms:modified>
</cp:coreProperties>
</file>