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9" r:id="rId2"/>
    <p:sldId id="310" r:id="rId3"/>
    <p:sldId id="456" r:id="rId4"/>
    <p:sldId id="308" r:id="rId5"/>
    <p:sldId id="337" r:id="rId6"/>
    <p:sldId id="338" r:id="rId7"/>
    <p:sldId id="385" r:id="rId8"/>
    <p:sldId id="315" r:id="rId9"/>
    <p:sldId id="446" r:id="rId10"/>
    <p:sldId id="420" r:id="rId11"/>
    <p:sldId id="461" r:id="rId12"/>
    <p:sldId id="387" r:id="rId13"/>
    <p:sldId id="392" r:id="rId14"/>
    <p:sldId id="316" r:id="rId15"/>
    <p:sldId id="314" r:id="rId16"/>
    <p:sldId id="430" r:id="rId17"/>
    <p:sldId id="447" r:id="rId18"/>
    <p:sldId id="449" r:id="rId19"/>
    <p:sldId id="739" r:id="rId20"/>
    <p:sldId id="403" r:id="rId21"/>
    <p:sldId id="401" r:id="rId22"/>
    <p:sldId id="713" r:id="rId23"/>
    <p:sldId id="714" r:id="rId24"/>
    <p:sldId id="715" r:id="rId25"/>
    <p:sldId id="736" r:id="rId26"/>
    <p:sldId id="993" r:id="rId27"/>
    <p:sldId id="969" r:id="rId28"/>
    <p:sldId id="921" r:id="rId29"/>
    <p:sldId id="445" r:id="rId30"/>
    <p:sldId id="260" r:id="rId31"/>
    <p:sldId id="271" r:id="rId32"/>
    <p:sldId id="305" r:id="rId33"/>
    <p:sldId id="261" r:id="rId34"/>
    <p:sldId id="995" r:id="rId35"/>
    <p:sldId id="272" r:id="rId36"/>
    <p:sldId id="273" r:id="rId37"/>
    <p:sldId id="623" r:id="rId38"/>
    <p:sldId id="624" r:id="rId39"/>
    <p:sldId id="625" r:id="rId4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FF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1"/>
    <p:restoredTop sz="94660"/>
  </p:normalViewPr>
  <p:slideViewPr>
    <p:cSldViewPr snapToGrid="0">
      <p:cViewPr varScale="1">
        <p:scale>
          <a:sx n="124" d="100"/>
          <a:sy n="124" d="100"/>
        </p:scale>
        <p:origin x="13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3A8CD-2B70-41E7-9C0A-B5DCC8577BB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439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DECB-4F98-4BB3-918A-35DB21215C6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910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AB67B-656C-41FA-8C3E-F62178A14A1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761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36999-DEF0-40E0-A4F4-FC78EA01855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330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2F4B7-673F-461B-B496-B1F37180250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695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6E662-7FA4-473D-8FB5-49A25BEE70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189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E62F7-E832-4345-A9AF-C02303AB6C5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908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56D82-031C-4A53-B31C-D7ECB112627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094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707EA-98D6-4AA6-975D-07712F33E4B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292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B4A81-7688-413A-8BCF-3D03A749CBF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209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DA788-45FF-4B9C-8C6F-0FA083DBE6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492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64D08981-5F2A-43E8-994F-4DA5009423F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upload.wikimedia.org/wikipedia/commons/6/6d/Translational_motion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upload.wikimedia.org/wikipedia/commons/6/6d/Translational_motion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1.png"/><Relationship Id="rId4" Type="http://schemas.openxmlformats.org/officeDocument/2006/relationships/image" Target="../media/image120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70.png"/><Relationship Id="rId4" Type="http://schemas.openxmlformats.org/officeDocument/2006/relationships/image" Target="../media/image14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0.png"/><Relationship Id="rId11" Type="http://schemas.openxmlformats.org/officeDocument/2006/relationships/image" Target="../media/image1620.png"/><Relationship Id="rId5" Type="http://schemas.openxmlformats.org/officeDocument/2006/relationships/image" Target="../media/image1.gif"/><Relationship Id="rId4" Type="http://schemas.openxmlformats.org/officeDocument/2006/relationships/hyperlink" Target="http://upload.wikimedia.org/wikipedia/commons/6/6d/Translational_motion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3" Type="http://schemas.openxmlformats.org/officeDocument/2006/relationships/image" Target="../media/image1.gif"/><Relationship Id="rId2" Type="http://schemas.openxmlformats.org/officeDocument/2006/relationships/hyperlink" Target="http://upload.wikimedia.org/wikipedia/commons/6/6d/Translational_motion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0.png"/><Relationship Id="rId3" Type="http://schemas.openxmlformats.org/officeDocument/2006/relationships/image" Target="../media/image16.jpeg"/><Relationship Id="rId7" Type="http://schemas.openxmlformats.org/officeDocument/2006/relationships/image" Target="../media/image17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0.png"/><Relationship Id="rId5" Type="http://schemas.openxmlformats.org/officeDocument/2006/relationships/image" Target="../media/image17.jpeg"/><Relationship Id="rId4" Type="http://schemas.openxmlformats.org/officeDocument/2006/relationships/image" Target="../media/image15.jpeg"/><Relationship Id="rId9" Type="http://schemas.openxmlformats.org/officeDocument/2006/relationships/image" Target="../media/image17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upload.wikimedia.org/wikipedia/commons/6/6d/Translational_motion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183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700.png"/><Relationship Id="rId17" Type="http://schemas.openxmlformats.org/officeDocument/2006/relationships/image" Target="../media/image1870.png"/><Relationship Id="rId2" Type="http://schemas.openxmlformats.org/officeDocument/2006/relationships/image" Target="../media/image11.jpeg"/><Relationship Id="rId16" Type="http://schemas.openxmlformats.org/officeDocument/2006/relationships/image" Target="../media/image18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6.jpeg"/><Relationship Id="rId15" Type="http://schemas.openxmlformats.org/officeDocument/2006/relationships/image" Target="../media/image1850.png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8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1.png"/><Relationship Id="rId4" Type="http://schemas.openxmlformats.org/officeDocument/2006/relationships/image" Target="../media/image24.jpe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7" Type="http://schemas.openxmlformats.org/officeDocument/2006/relationships/hyperlink" Target="http://upload.wikimedia.org/wikipedia/commons/6/6d/Translational_motion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9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18" Type="http://schemas.openxmlformats.org/officeDocument/2006/relationships/image" Target="../media/image560.png"/><Relationship Id="rId3" Type="http://schemas.openxmlformats.org/officeDocument/2006/relationships/image" Target="../media/image500.png"/><Relationship Id="rId7" Type="http://schemas.openxmlformats.org/officeDocument/2006/relationships/image" Target="../media/image28.png"/><Relationship Id="rId17" Type="http://schemas.openxmlformats.org/officeDocument/2006/relationships/image" Target="../media/image550.png"/><Relationship Id="rId2" Type="http://schemas.openxmlformats.org/officeDocument/2006/relationships/image" Target="../media/image490.png"/><Relationship Id="rId16" Type="http://schemas.openxmlformats.org/officeDocument/2006/relationships/image" Target="../media/image5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5" Type="http://schemas.openxmlformats.org/officeDocument/2006/relationships/image" Target="../media/image27.jpeg"/><Relationship Id="rId15" Type="http://schemas.openxmlformats.org/officeDocument/2006/relationships/image" Target="../media/image530.png"/><Relationship Id="rId19" Type="http://schemas.openxmlformats.org/officeDocument/2006/relationships/image" Target="../media/image570.png"/><Relationship Id="rId4" Type="http://schemas.openxmlformats.org/officeDocument/2006/relationships/image" Target="../media/image5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630.png"/><Relationship Id="rId7" Type="http://schemas.openxmlformats.org/officeDocument/2006/relationships/image" Target="../media/image580.png"/><Relationship Id="rId12" Type="http://schemas.openxmlformats.org/officeDocument/2006/relationships/image" Target="../media/image620.png"/><Relationship Id="rId16" Type="http://schemas.openxmlformats.org/officeDocument/2006/relationships/image" Target="../media/image31.tif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png"/><Relationship Id="rId15" Type="http://schemas.openxmlformats.org/officeDocument/2006/relationships/image" Target="../media/image65.png"/><Relationship Id="rId10" Type="http://schemas.openxmlformats.org/officeDocument/2006/relationships/image" Target="../media/image611.png"/><Relationship Id="rId9" Type="http://schemas.openxmlformats.org/officeDocument/2006/relationships/image" Target="../media/image30.jpeg"/><Relationship Id="rId14" Type="http://schemas.openxmlformats.org/officeDocument/2006/relationships/image" Target="../media/image6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11" Type="http://schemas.openxmlformats.org/officeDocument/2006/relationships/image" Target="../media/image691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6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6.png"/><Relationship Id="rId3" Type="http://schemas.openxmlformats.org/officeDocument/2006/relationships/image" Target="../media/image3.jpeg"/><Relationship Id="rId21" Type="http://schemas.openxmlformats.org/officeDocument/2006/relationships/image" Target="../media/image49.png"/><Relationship Id="rId17" Type="http://schemas.openxmlformats.org/officeDocument/2006/relationships/image" Target="../media/image45.png"/><Relationship Id="rId2" Type="http://schemas.openxmlformats.org/officeDocument/2006/relationships/image" Target="../media/image43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47.png"/><Relationship Id="rId4" Type="http://schemas.openxmlformats.org/officeDocument/2006/relationships/image" Target="../media/image4.jpeg"/><Relationship Id="rId22" Type="http://schemas.openxmlformats.org/officeDocument/2006/relationships/image" Target="../media/image5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2.png"/><Relationship Id="rId4" Type="http://schemas.openxmlformats.org/officeDocument/2006/relationships/image" Target="../media/image6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621.png"/><Relationship Id="rId7" Type="http://schemas.openxmlformats.org/officeDocument/2006/relationships/image" Target="../media/image660.png"/><Relationship Id="rId12" Type="http://schemas.openxmlformats.org/officeDocument/2006/relationships/image" Target="../media/image61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0.png"/><Relationship Id="rId11" Type="http://schemas.openxmlformats.org/officeDocument/2006/relationships/image" Target="../media/image70.png"/><Relationship Id="rId5" Type="http://schemas.openxmlformats.org/officeDocument/2006/relationships/image" Target="../media/image641.png"/><Relationship Id="rId10" Type="http://schemas.openxmlformats.org/officeDocument/2006/relationships/image" Target="../media/image692.png"/><Relationship Id="rId4" Type="http://schemas.openxmlformats.org/officeDocument/2006/relationships/image" Target="../media/image631.png"/><Relationship Id="rId9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1.png"/><Relationship Id="rId4" Type="http://schemas.openxmlformats.org/officeDocument/2006/relationships/image" Target="../media/image700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1.png"/><Relationship Id="rId3" Type="http://schemas.openxmlformats.org/officeDocument/2006/relationships/image" Target="../media/image82.png"/><Relationship Id="rId12" Type="http://schemas.openxmlformats.org/officeDocument/2006/relationships/image" Target="../media/image84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31.png"/><Relationship Id="rId10" Type="http://schemas.openxmlformats.org/officeDocument/2006/relationships/image" Target="../media/image770.png"/><Relationship Id="rId9" Type="http://schemas.openxmlformats.org/officeDocument/2006/relationships/image" Target="../media/image760.png"/><Relationship Id="rId14" Type="http://schemas.openxmlformats.org/officeDocument/2006/relationships/image" Target="../media/image8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7" Type="http://schemas.openxmlformats.org/officeDocument/2006/relationships/image" Target="../media/image86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0.png"/><Relationship Id="rId5" Type="http://schemas.openxmlformats.org/officeDocument/2006/relationships/image" Target="../media/image840.png"/><Relationship Id="rId4" Type="http://schemas.openxmlformats.org/officeDocument/2006/relationships/image" Target="../media/image8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26" Type="http://schemas.openxmlformats.org/officeDocument/2006/relationships/image" Target="../media/image900.png"/><Relationship Id="rId21" Type="http://schemas.openxmlformats.org/officeDocument/2006/relationships/image" Target="../media/image99.png"/><Relationship Id="rId7" Type="http://schemas.openxmlformats.org/officeDocument/2006/relationships/image" Target="../media/image96.png"/><Relationship Id="rId25" Type="http://schemas.openxmlformats.org/officeDocument/2006/relationships/image" Target="../media/image890.png"/><Relationship Id="rId33" Type="http://schemas.openxmlformats.org/officeDocument/2006/relationships/image" Target="../media/image95.png"/><Relationship Id="rId2" Type="http://schemas.openxmlformats.org/officeDocument/2006/relationships/image" Target="../media/image91.png"/><Relationship Id="rId20" Type="http://schemas.openxmlformats.org/officeDocument/2006/relationships/image" Target="../media/image98.png"/><Relationship Id="rId29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880.png"/><Relationship Id="rId32" Type="http://schemas.openxmlformats.org/officeDocument/2006/relationships/image" Target="../media/image101.png"/><Relationship Id="rId23" Type="http://schemas.openxmlformats.org/officeDocument/2006/relationships/image" Target="../media/image870.png"/><Relationship Id="rId28" Type="http://schemas.openxmlformats.org/officeDocument/2006/relationships/image" Target="../media/image930.png"/><Relationship Id="rId31" Type="http://schemas.openxmlformats.org/officeDocument/2006/relationships/image" Target="../media/image94.png"/><Relationship Id="rId9" Type="http://schemas.openxmlformats.org/officeDocument/2006/relationships/image" Target="../media/image46.jpeg"/><Relationship Id="rId22" Type="http://schemas.openxmlformats.org/officeDocument/2006/relationships/image" Target="../media/image100.png"/><Relationship Id="rId27" Type="http://schemas.openxmlformats.org/officeDocument/2006/relationships/image" Target="../media/image93.png"/><Relationship Id="rId30" Type="http://schemas.openxmlformats.org/officeDocument/2006/relationships/image" Target="../media/image9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.jpeg"/><Relationship Id="rId7" Type="http://schemas.openxmlformats.org/officeDocument/2006/relationships/image" Target="../media/image5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hyperlink" Target="http://upload.wikimedia.org/wikipedia/commons/6/6d/Translational_motion.gif" TargetMode="Externa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7.jpe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.jpe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upload.wikimedia.org/wikipedia/commons/6/6d/Translational_motion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8.png"/><Relationship Id="rId2" Type="http://schemas.openxmlformats.org/officeDocument/2006/relationships/hyperlink" Target="http://upload.wikimedia.org/wikipedia/commons/4/40/Clausiu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8"/>
          <p:cNvSpPr txBox="1">
            <a:spLocks noChangeArrowheads="1"/>
          </p:cNvSpPr>
          <p:nvPr/>
        </p:nvSpPr>
        <p:spPr bwMode="auto">
          <a:xfrm>
            <a:off x="2638425" y="4398963"/>
            <a:ext cx="426720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/>
              <a:t>氣體就是一羣不斷</a:t>
            </a:r>
            <a:r>
              <a:rPr lang="zh-TW" altLang="en-US" sz="1800">
                <a:solidFill>
                  <a:srgbClr val="FF0000"/>
                </a:solidFill>
              </a:rPr>
              <a:t>運動碰撞</a:t>
            </a:r>
            <a:r>
              <a:rPr lang="zh-TW" altLang="en-US" sz="1800"/>
              <a:t>的</a:t>
            </a:r>
            <a:r>
              <a:rPr lang="zh-TW" altLang="en-US" sz="1800">
                <a:solidFill>
                  <a:srgbClr val="FF0000"/>
                </a:solidFill>
              </a:rPr>
              <a:t>牛頓粒子</a:t>
            </a:r>
            <a:r>
              <a:rPr lang="zh-TW" altLang="en-US" sz="1800"/>
              <a:t>！</a:t>
            </a:r>
          </a:p>
        </p:txBody>
      </p:sp>
      <p:pic>
        <p:nvPicPr>
          <p:cNvPr id="30722" name="Picture 8" descr="File:Translational mo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32" y="1565276"/>
            <a:ext cx="28575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字方塊 8"/>
          <p:cNvSpPr txBox="1">
            <a:spLocks noChangeArrowheads="1"/>
          </p:cNvSpPr>
          <p:nvPr/>
        </p:nvSpPr>
        <p:spPr bwMode="auto">
          <a:xfrm>
            <a:off x="2652713" y="4840288"/>
            <a:ext cx="449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>
                <a:latin typeface="Times New Roman" pitchFamily="18" charset="0"/>
                <a:cs typeface="Times New Roman" pitchFamily="18" charset="0"/>
              </a:rPr>
              <a:t>熱力學不過就是牛頓力學。</a:t>
            </a:r>
          </a:p>
        </p:txBody>
      </p:sp>
      <p:pic>
        <p:nvPicPr>
          <p:cNvPr id="30724" name="Picture 3" descr="D:\Downloads\Data\Knight\Media\Chapter18\Images\18_09Figure-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2" r="8983" b="40923"/>
          <a:stretch>
            <a:fillRect/>
          </a:stretch>
        </p:blipFill>
        <p:spPr bwMode="auto">
          <a:xfrm>
            <a:off x="1177132" y="2251076"/>
            <a:ext cx="3276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2"/>
          <p:cNvSpPr txBox="1">
            <a:spLocks noChangeArrowheads="1"/>
          </p:cNvSpPr>
          <p:nvPr/>
        </p:nvSpPr>
        <p:spPr bwMode="auto">
          <a:xfrm>
            <a:off x="1668463" y="674688"/>
            <a:ext cx="556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>
                <a:solidFill>
                  <a:srgbClr val="FF0000"/>
                </a:solidFill>
              </a:rPr>
              <a:t>理想氣體的性質為何如此簡單而普遍？</a:t>
            </a:r>
          </a:p>
        </p:txBody>
      </p:sp>
      <p:pic>
        <p:nvPicPr>
          <p:cNvPr id="9" name="Picture 8" descr="File:Translational mo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2968625"/>
            <a:ext cx="28575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80722" y="5705475"/>
            <a:ext cx="6084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/>
              <a:t>因為所有稀薄氣體都是一羣不斷</a:t>
            </a:r>
            <a:r>
              <a:rPr lang="zh-TW" altLang="en-US" sz="1800">
                <a:solidFill>
                  <a:srgbClr val="FF0000"/>
                </a:solidFill>
              </a:rPr>
              <a:t>運動碰撞</a:t>
            </a:r>
            <a:r>
              <a:rPr lang="zh-TW" altLang="en-US" sz="1800"/>
              <a:t>的自由</a:t>
            </a:r>
            <a:r>
              <a:rPr lang="zh-TW" altLang="en-US" sz="1800">
                <a:solidFill>
                  <a:srgbClr val="FF0000"/>
                </a:solidFill>
              </a:rPr>
              <a:t>牛頓粒子</a:t>
            </a:r>
            <a:r>
              <a:rPr lang="zh-TW" altLang="en-US" sz="1800"/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209364" y="2170312"/>
                <a:ext cx="141738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364" y="2170312"/>
                <a:ext cx="141738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209364" y="1302148"/>
                <a:ext cx="987322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𝑃𝑉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𝑛𝑅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364" y="1302148"/>
                <a:ext cx="987322" cy="6090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8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-900" r="32961" b="91615"/>
          <a:stretch>
            <a:fillRect/>
          </a:stretch>
        </p:blipFill>
        <p:spPr bwMode="auto">
          <a:xfrm>
            <a:off x="3972901" y="139747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向右箭號 10"/>
          <p:cNvSpPr/>
          <p:nvPr/>
        </p:nvSpPr>
        <p:spPr>
          <a:xfrm rot="20521338">
            <a:off x="4393431" y="1322862"/>
            <a:ext cx="695325" cy="1492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040618" y="2089171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內能等於平均動能乘粒子數：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021540" y="4174410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/>
              <a:t>導出了</a:t>
            </a:r>
            <a:r>
              <a:rPr lang="zh-TW" altLang="en-US" sz="1800">
                <a:solidFill>
                  <a:srgbClr val="FF0000"/>
                </a:solidFill>
              </a:rPr>
              <a:t>內能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21540" y="4812472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導出了</a:t>
            </a:r>
            <a:r>
              <a:rPr lang="zh-TW" altLang="en-US" sz="1800" dirty="0">
                <a:solidFill>
                  <a:srgbClr val="FF0000"/>
                </a:solidFill>
              </a:rPr>
              <a:t>定容比熱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088213" y="2621832"/>
                <a:ext cx="4739307" cy="65120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b="0" i="0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int</m:t>
                              </m:r>
                            </m:sub>
                          </m:s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N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dirty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b="0" i="1" dirty="0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dirty="0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dirty="0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av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𝑘𝑇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𝑛𝑅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13" y="2621832"/>
                <a:ext cx="4739307" cy="651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184850" y="3987153"/>
                <a:ext cx="2301862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/>
                              <a:cs typeface="Times New Roman" panose="020206030504050203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𝑛𝑅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850" y="3987153"/>
                <a:ext cx="2301862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184849" y="4735200"/>
                <a:ext cx="1252991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849" y="4735200"/>
                <a:ext cx="1252991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46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http://www.ucar.edu/learn/images/o2mo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6" t="35060" r="32506" b="29607"/>
          <a:stretch>
            <a:fillRect/>
          </a:stretch>
        </p:blipFill>
        <p:spPr bwMode="auto">
          <a:xfrm>
            <a:off x="5956300" y="2468563"/>
            <a:ext cx="9525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http://www.ucar.edu/learn/images/o2mol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3264" r="51426" b="33334"/>
          <a:stretch/>
        </p:blipFill>
        <p:spPr bwMode="auto">
          <a:xfrm>
            <a:off x="2386742" y="2560753"/>
            <a:ext cx="553809" cy="5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左箭號 3"/>
          <p:cNvSpPr/>
          <p:nvPr/>
        </p:nvSpPr>
        <p:spPr>
          <a:xfrm rot="20480593">
            <a:off x="788988" y="4595813"/>
            <a:ext cx="674687" cy="150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向左箭號 4"/>
          <p:cNvSpPr/>
          <p:nvPr/>
        </p:nvSpPr>
        <p:spPr>
          <a:xfrm rot="20480593" flipH="1">
            <a:off x="7662863" y="2270125"/>
            <a:ext cx="733425" cy="1571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弧形向右箭號 6"/>
          <p:cNvSpPr/>
          <p:nvPr/>
        </p:nvSpPr>
        <p:spPr>
          <a:xfrm rot="15040743" flipH="1">
            <a:off x="7532688" y="836613"/>
            <a:ext cx="396875" cy="8731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5544" name="文字方塊 7"/>
          <p:cNvSpPr txBox="1">
            <a:spLocks noChangeArrowheads="1"/>
          </p:cNvSpPr>
          <p:nvPr/>
        </p:nvSpPr>
        <p:spPr bwMode="auto">
          <a:xfrm>
            <a:off x="1470071" y="954088"/>
            <a:ext cx="4108404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同樣的道理也適用於雙原子分子的碰撞</a:t>
            </a: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3127375" y="3949700"/>
            <a:ext cx="397308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碰撞後分子一般來說會開始旋轉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3127375" y="5012994"/>
            <a:ext cx="460375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移動動能會透過碰撞轉換為轉動動能！</a:t>
            </a: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3091377" y="5541265"/>
            <a:ext cx="5820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在碰撞後，有機率會產生的能量，在平衡態時不能為零！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3091377" y="4491859"/>
            <a:ext cx="5605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沒有旋轉的雙原子分子氣體，並不是處於平衡態！</a:t>
            </a:r>
          </a:p>
        </p:txBody>
      </p:sp>
      <p:sp>
        <p:nvSpPr>
          <p:cNvPr id="13" name="文字方塊 62"/>
          <p:cNvSpPr txBox="1">
            <a:spLocks noChangeArrowheads="1"/>
          </p:cNvSpPr>
          <p:nvPr/>
        </p:nvSpPr>
        <p:spPr bwMode="auto">
          <a:xfrm>
            <a:off x="678151" y="1518949"/>
            <a:ext cx="4997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雙原子分子除了可以平移，還可以旋轉！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-0.14549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62379E-6 L 0.1842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2 -0.00138 L -0.21962 0.18857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1" y="94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48 -2.6272E-6 L 0.16545 -0.1554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777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/>
              <p:cNvSpPr/>
              <p:nvPr/>
            </p:nvSpPr>
            <p:spPr>
              <a:xfrm>
                <a:off x="865188" y="5518150"/>
                <a:ext cx="5108892" cy="65120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dirty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av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 dirty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 dirty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 dirty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/>
                              <a:cs typeface="Times New Roman" panose="02020603050405020304" pitchFamily="18" charset="0"/>
                            </a:rPr>
                            <m:t>av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 dirty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 dirty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 dirty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/>
                              <a:cs typeface="Times New Roman" panose="02020603050405020304" pitchFamily="18" charset="0"/>
                            </a:rPr>
                            <m:t>av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𝑘𝑇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3" name="矩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88" y="5518150"/>
                <a:ext cx="5108892" cy="6512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11" name="Line 4"/>
          <p:cNvSpPr>
            <a:spLocks noChangeShapeType="1"/>
          </p:cNvSpPr>
          <p:nvPr/>
        </p:nvSpPr>
        <p:spPr bwMode="auto">
          <a:xfrm flipH="1">
            <a:off x="484188" y="44719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12" name="Line 5"/>
          <p:cNvSpPr>
            <a:spLocks noChangeShapeType="1"/>
          </p:cNvSpPr>
          <p:nvPr/>
        </p:nvSpPr>
        <p:spPr bwMode="auto">
          <a:xfrm>
            <a:off x="484188" y="51577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13" name="Line 6"/>
          <p:cNvSpPr>
            <a:spLocks noChangeShapeType="1"/>
          </p:cNvSpPr>
          <p:nvPr/>
        </p:nvSpPr>
        <p:spPr bwMode="auto">
          <a:xfrm flipV="1">
            <a:off x="788988" y="44719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14" name="Rectangle 7"/>
          <p:cNvSpPr>
            <a:spLocks noChangeArrowheads="1"/>
          </p:cNvSpPr>
          <p:nvPr/>
        </p:nvSpPr>
        <p:spPr bwMode="auto">
          <a:xfrm>
            <a:off x="484188" y="4548188"/>
            <a:ext cx="304800" cy="609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68615" name="Text Box 12"/>
          <p:cNvSpPr txBox="1">
            <a:spLocks noChangeArrowheads="1"/>
          </p:cNvSpPr>
          <p:nvPr/>
        </p:nvSpPr>
        <p:spPr bwMode="auto">
          <a:xfrm>
            <a:off x="865188" y="47767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800" b="1" i="1">
                <a:latin typeface="Times New Roman" pitchFamily="18" charset="0"/>
              </a:rPr>
              <a:t>K</a:t>
            </a:r>
            <a:r>
              <a:rPr lang="en-US" altLang="zh-TW" sz="1800" b="1" i="1" baseline="-25000">
                <a:latin typeface="Times New Roman" pitchFamily="18" charset="0"/>
              </a:rPr>
              <a:t>x</a:t>
            </a:r>
          </a:p>
        </p:txBody>
      </p:sp>
      <p:sp>
        <p:nvSpPr>
          <p:cNvPr id="68616" name="Line 19"/>
          <p:cNvSpPr>
            <a:spLocks noChangeShapeType="1"/>
          </p:cNvSpPr>
          <p:nvPr/>
        </p:nvSpPr>
        <p:spPr bwMode="auto">
          <a:xfrm flipH="1">
            <a:off x="1550988" y="44719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17" name="Line 20"/>
          <p:cNvSpPr>
            <a:spLocks noChangeShapeType="1"/>
          </p:cNvSpPr>
          <p:nvPr/>
        </p:nvSpPr>
        <p:spPr bwMode="auto">
          <a:xfrm>
            <a:off x="1550988" y="51577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18" name="Line 21"/>
          <p:cNvSpPr>
            <a:spLocks noChangeShapeType="1"/>
          </p:cNvSpPr>
          <p:nvPr/>
        </p:nvSpPr>
        <p:spPr bwMode="auto">
          <a:xfrm flipV="1">
            <a:off x="1855788" y="44719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19" name="Rectangle 22"/>
          <p:cNvSpPr>
            <a:spLocks noChangeArrowheads="1"/>
          </p:cNvSpPr>
          <p:nvPr/>
        </p:nvSpPr>
        <p:spPr bwMode="auto">
          <a:xfrm>
            <a:off x="1550988" y="5005388"/>
            <a:ext cx="304800" cy="152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68620" name="Text Box 23"/>
          <p:cNvSpPr txBox="1">
            <a:spLocks noChangeArrowheads="1"/>
          </p:cNvSpPr>
          <p:nvPr/>
        </p:nvSpPr>
        <p:spPr bwMode="auto">
          <a:xfrm>
            <a:off x="1855788" y="47767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800" b="1" i="1">
                <a:latin typeface="Times New Roman" pitchFamily="18" charset="0"/>
              </a:rPr>
              <a:t>K</a:t>
            </a:r>
            <a:r>
              <a:rPr lang="en-US" altLang="zh-TW" sz="1800" b="1" i="1" baseline="-25000">
                <a:latin typeface="Times New Roman" pitchFamily="18" charset="0"/>
              </a:rPr>
              <a:t>y</a:t>
            </a:r>
          </a:p>
        </p:txBody>
      </p:sp>
      <p:sp>
        <p:nvSpPr>
          <p:cNvPr id="68621" name="Line 25"/>
          <p:cNvSpPr>
            <a:spLocks noChangeShapeType="1"/>
          </p:cNvSpPr>
          <p:nvPr/>
        </p:nvSpPr>
        <p:spPr bwMode="auto">
          <a:xfrm flipH="1">
            <a:off x="2541588" y="44719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22" name="Line 26"/>
          <p:cNvSpPr>
            <a:spLocks noChangeShapeType="1"/>
          </p:cNvSpPr>
          <p:nvPr/>
        </p:nvSpPr>
        <p:spPr bwMode="auto">
          <a:xfrm>
            <a:off x="2541588" y="51577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23" name="Line 27"/>
          <p:cNvSpPr>
            <a:spLocks noChangeShapeType="1"/>
          </p:cNvSpPr>
          <p:nvPr/>
        </p:nvSpPr>
        <p:spPr bwMode="auto">
          <a:xfrm flipV="1">
            <a:off x="2846388" y="44719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24" name="Rectangle 28"/>
          <p:cNvSpPr>
            <a:spLocks noChangeArrowheads="1"/>
          </p:cNvSpPr>
          <p:nvPr/>
        </p:nvSpPr>
        <p:spPr bwMode="auto">
          <a:xfrm>
            <a:off x="2541588" y="4852988"/>
            <a:ext cx="3048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68625" name="Text Box 23"/>
          <p:cNvSpPr txBox="1">
            <a:spLocks noChangeArrowheads="1"/>
          </p:cNvSpPr>
          <p:nvPr/>
        </p:nvSpPr>
        <p:spPr bwMode="auto">
          <a:xfrm>
            <a:off x="3001963" y="47974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800" b="1" i="1">
                <a:latin typeface="Times New Roman" pitchFamily="18" charset="0"/>
              </a:rPr>
              <a:t>K</a:t>
            </a:r>
            <a:r>
              <a:rPr lang="en-US" altLang="zh-TW" sz="1800" b="1" i="1" baseline="-25000">
                <a:latin typeface="Times New Roman" pitchFamily="18" charset="0"/>
              </a:rPr>
              <a:t>y</a:t>
            </a:r>
          </a:p>
        </p:txBody>
      </p:sp>
      <p:sp>
        <p:nvSpPr>
          <p:cNvPr id="68626" name="Line 4"/>
          <p:cNvSpPr>
            <a:spLocks noChangeShapeType="1"/>
          </p:cNvSpPr>
          <p:nvPr/>
        </p:nvSpPr>
        <p:spPr bwMode="auto">
          <a:xfrm flipH="1">
            <a:off x="5022850" y="43735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27" name="Line 5"/>
          <p:cNvSpPr>
            <a:spLocks noChangeShapeType="1"/>
          </p:cNvSpPr>
          <p:nvPr/>
        </p:nvSpPr>
        <p:spPr bwMode="auto">
          <a:xfrm>
            <a:off x="5022850" y="50593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28" name="Line 6"/>
          <p:cNvSpPr>
            <a:spLocks noChangeShapeType="1"/>
          </p:cNvSpPr>
          <p:nvPr/>
        </p:nvSpPr>
        <p:spPr bwMode="auto">
          <a:xfrm flipV="1">
            <a:off x="5327650" y="43735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29" name="Rectangle 7"/>
          <p:cNvSpPr>
            <a:spLocks noChangeArrowheads="1"/>
          </p:cNvSpPr>
          <p:nvPr/>
        </p:nvSpPr>
        <p:spPr bwMode="auto">
          <a:xfrm>
            <a:off x="5022850" y="4638675"/>
            <a:ext cx="304800" cy="42068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68630" name="Text Box 12"/>
          <p:cNvSpPr txBox="1">
            <a:spLocks noChangeArrowheads="1"/>
          </p:cNvSpPr>
          <p:nvPr/>
        </p:nvSpPr>
        <p:spPr bwMode="auto">
          <a:xfrm>
            <a:off x="5403850" y="4678363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800" b="1" i="1">
                <a:latin typeface="Times New Roman" pitchFamily="18" charset="0"/>
              </a:rPr>
              <a:t>K</a:t>
            </a:r>
            <a:r>
              <a:rPr lang="en-US" altLang="zh-TW" sz="1800" b="1" i="1" baseline="-25000">
                <a:latin typeface="Times New Roman" pitchFamily="18" charset="0"/>
              </a:rPr>
              <a:t>x</a:t>
            </a:r>
          </a:p>
        </p:txBody>
      </p:sp>
      <p:sp>
        <p:nvSpPr>
          <p:cNvPr id="68631" name="Line 19"/>
          <p:cNvSpPr>
            <a:spLocks noChangeShapeType="1"/>
          </p:cNvSpPr>
          <p:nvPr/>
        </p:nvSpPr>
        <p:spPr bwMode="auto">
          <a:xfrm flipH="1">
            <a:off x="6089650" y="43735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32" name="Line 20"/>
          <p:cNvSpPr>
            <a:spLocks noChangeShapeType="1"/>
          </p:cNvSpPr>
          <p:nvPr/>
        </p:nvSpPr>
        <p:spPr bwMode="auto">
          <a:xfrm>
            <a:off x="6089650" y="50593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33" name="Line 21"/>
          <p:cNvSpPr>
            <a:spLocks noChangeShapeType="1"/>
          </p:cNvSpPr>
          <p:nvPr/>
        </p:nvSpPr>
        <p:spPr bwMode="auto">
          <a:xfrm flipV="1">
            <a:off x="6394450" y="43735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34" name="Rectangle 22"/>
          <p:cNvSpPr>
            <a:spLocks noChangeArrowheads="1"/>
          </p:cNvSpPr>
          <p:nvPr/>
        </p:nvSpPr>
        <p:spPr bwMode="auto">
          <a:xfrm>
            <a:off x="6089650" y="4651375"/>
            <a:ext cx="311150" cy="40798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68635" name="Text Box 23"/>
          <p:cNvSpPr txBox="1">
            <a:spLocks noChangeArrowheads="1"/>
          </p:cNvSpPr>
          <p:nvPr/>
        </p:nvSpPr>
        <p:spPr bwMode="auto">
          <a:xfrm>
            <a:off x="6394450" y="4678363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800" b="1" i="1">
                <a:latin typeface="Times New Roman" pitchFamily="18" charset="0"/>
              </a:rPr>
              <a:t>K</a:t>
            </a:r>
            <a:r>
              <a:rPr lang="en-US" altLang="zh-TW" sz="1800" b="1" i="1" baseline="-25000">
                <a:latin typeface="Times New Roman" pitchFamily="18" charset="0"/>
              </a:rPr>
              <a:t>y</a:t>
            </a:r>
          </a:p>
        </p:txBody>
      </p:sp>
      <p:sp>
        <p:nvSpPr>
          <p:cNvPr id="68636" name="Line 25"/>
          <p:cNvSpPr>
            <a:spLocks noChangeShapeType="1"/>
          </p:cNvSpPr>
          <p:nvPr/>
        </p:nvSpPr>
        <p:spPr bwMode="auto">
          <a:xfrm flipH="1">
            <a:off x="7080250" y="43735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37" name="Line 26"/>
          <p:cNvSpPr>
            <a:spLocks noChangeShapeType="1"/>
          </p:cNvSpPr>
          <p:nvPr/>
        </p:nvSpPr>
        <p:spPr bwMode="auto">
          <a:xfrm>
            <a:off x="7080250" y="50593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38" name="Line 27"/>
          <p:cNvSpPr>
            <a:spLocks noChangeShapeType="1"/>
          </p:cNvSpPr>
          <p:nvPr/>
        </p:nvSpPr>
        <p:spPr bwMode="auto">
          <a:xfrm flipV="1">
            <a:off x="7385050" y="43735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39" name="Rectangle 28"/>
          <p:cNvSpPr>
            <a:spLocks noChangeArrowheads="1"/>
          </p:cNvSpPr>
          <p:nvPr/>
        </p:nvSpPr>
        <p:spPr bwMode="auto">
          <a:xfrm>
            <a:off x="7080250" y="4664075"/>
            <a:ext cx="301625" cy="39528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68640" name="Text Box 23"/>
          <p:cNvSpPr txBox="1">
            <a:spLocks noChangeArrowheads="1"/>
          </p:cNvSpPr>
          <p:nvPr/>
        </p:nvSpPr>
        <p:spPr bwMode="auto">
          <a:xfrm>
            <a:off x="7513638" y="4697413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800" b="1" i="1">
                <a:latin typeface="Times New Roman" pitchFamily="18" charset="0"/>
              </a:rPr>
              <a:t>K</a:t>
            </a:r>
            <a:r>
              <a:rPr lang="en-US" altLang="zh-TW" sz="1800" b="1" i="1" baseline="-25000">
                <a:latin typeface="Times New Roman" pitchFamily="18" charset="0"/>
              </a:rPr>
              <a:t>y</a:t>
            </a:r>
          </a:p>
        </p:txBody>
      </p:sp>
      <p:sp>
        <p:nvSpPr>
          <p:cNvPr id="48" name="圓形箭號 47"/>
          <p:cNvSpPr/>
          <p:nvPr/>
        </p:nvSpPr>
        <p:spPr>
          <a:xfrm>
            <a:off x="2795588" y="3763963"/>
            <a:ext cx="941387" cy="119221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00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1" name="圓形箭號 50"/>
          <p:cNvSpPr/>
          <p:nvPr/>
        </p:nvSpPr>
        <p:spPr>
          <a:xfrm>
            <a:off x="7308850" y="3697288"/>
            <a:ext cx="941388" cy="72231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2" name="圓形箭號 51"/>
          <p:cNvSpPr/>
          <p:nvPr/>
        </p:nvSpPr>
        <p:spPr>
          <a:xfrm flipH="1" flipV="1">
            <a:off x="7315200" y="3803650"/>
            <a:ext cx="887413" cy="7016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8644" name="Line 25"/>
          <p:cNvSpPr>
            <a:spLocks noChangeShapeType="1"/>
          </p:cNvSpPr>
          <p:nvPr/>
        </p:nvSpPr>
        <p:spPr bwMode="auto">
          <a:xfrm flipH="1">
            <a:off x="3651758" y="44338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45" name="Line 26"/>
          <p:cNvSpPr>
            <a:spLocks noChangeShapeType="1"/>
          </p:cNvSpPr>
          <p:nvPr/>
        </p:nvSpPr>
        <p:spPr bwMode="auto">
          <a:xfrm>
            <a:off x="3660775" y="51117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46" name="Line 27"/>
          <p:cNvSpPr>
            <a:spLocks noChangeShapeType="1"/>
          </p:cNvSpPr>
          <p:nvPr/>
        </p:nvSpPr>
        <p:spPr bwMode="auto">
          <a:xfrm flipV="1">
            <a:off x="3965575" y="442595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56" name="Picture 16" descr="http://www.ucar.edu/learn/images/o2mo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0000" r="36353" b="33334"/>
          <a:stretch>
            <a:fillRect/>
          </a:stretch>
        </p:blipFill>
        <p:spPr bwMode="auto">
          <a:xfrm>
            <a:off x="2182813" y="2630488"/>
            <a:ext cx="10033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8" name="Picture 8" descr="File:Translational motion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870075"/>
            <a:ext cx="21590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49" name="Text Box 23"/>
          <p:cNvSpPr txBox="1">
            <a:spLocks noChangeArrowheads="1"/>
          </p:cNvSpPr>
          <p:nvPr/>
        </p:nvSpPr>
        <p:spPr bwMode="auto">
          <a:xfrm>
            <a:off x="8016875" y="5056188"/>
            <a:ext cx="835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b="1" i="1">
                <a:latin typeface="Times New Roman" pitchFamily="18" charset="0"/>
              </a:rPr>
              <a:t>K</a:t>
            </a:r>
            <a:r>
              <a:rPr lang="zh-TW" altLang="en-US" baseline="-25000">
                <a:latin typeface="Times New Roman" pitchFamily="18" charset="0"/>
              </a:rPr>
              <a:t>旋轉</a:t>
            </a:r>
            <a:endParaRPr lang="en-US" altLang="zh-TW" baseline="-25000">
              <a:latin typeface="Times New Roman" pitchFamily="18" charset="0"/>
            </a:endParaRPr>
          </a:p>
        </p:txBody>
      </p:sp>
      <p:sp>
        <p:nvSpPr>
          <p:cNvPr id="68650" name="Line 25"/>
          <p:cNvSpPr>
            <a:spLocks noChangeShapeType="1"/>
          </p:cNvSpPr>
          <p:nvPr/>
        </p:nvSpPr>
        <p:spPr bwMode="auto">
          <a:xfrm flipH="1">
            <a:off x="8080375" y="43275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51" name="Line 26"/>
          <p:cNvSpPr>
            <a:spLocks noChangeShapeType="1"/>
          </p:cNvSpPr>
          <p:nvPr/>
        </p:nvSpPr>
        <p:spPr bwMode="auto">
          <a:xfrm>
            <a:off x="8080375" y="50133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52" name="Line 27"/>
          <p:cNvSpPr>
            <a:spLocks noChangeShapeType="1"/>
          </p:cNvSpPr>
          <p:nvPr/>
        </p:nvSpPr>
        <p:spPr bwMode="auto">
          <a:xfrm flipV="1">
            <a:off x="8385175" y="43275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53" name="Rectangle 28"/>
          <p:cNvSpPr>
            <a:spLocks noChangeArrowheads="1"/>
          </p:cNvSpPr>
          <p:nvPr/>
        </p:nvSpPr>
        <p:spPr bwMode="auto">
          <a:xfrm>
            <a:off x="8080375" y="4618038"/>
            <a:ext cx="301625" cy="3952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68654" name="文字方塊 62"/>
          <p:cNvSpPr txBox="1">
            <a:spLocks noChangeArrowheads="1"/>
          </p:cNvSpPr>
          <p:nvPr/>
        </p:nvSpPr>
        <p:spPr bwMode="auto">
          <a:xfrm>
            <a:off x="788988" y="881640"/>
            <a:ext cx="4997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雙原子分子除了可以平移，還可以旋轉！</a:t>
            </a:r>
          </a:p>
        </p:txBody>
      </p:sp>
      <p:sp>
        <p:nvSpPr>
          <p:cNvPr id="68656" name="Text Box 23"/>
          <p:cNvSpPr txBox="1">
            <a:spLocks noChangeArrowheads="1"/>
          </p:cNvSpPr>
          <p:nvPr/>
        </p:nvSpPr>
        <p:spPr bwMode="auto">
          <a:xfrm>
            <a:off x="3602831" y="5062536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b="1" i="1" dirty="0">
                <a:latin typeface="Times New Roman" pitchFamily="18" charset="0"/>
              </a:rPr>
              <a:t>K</a:t>
            </a:r>
            <a:r>
              <a:rPr lang="zh-TW" altLang="en-US" baseline="-25000" dirty="0">
                <a:latin typeface="Times New Roman" pitchFamily="18" charset="0"/>
              </a:rPr>
              <a:t>旋轉</a:t>
            </a:r>
            <a:endParaRPr lang="en-US" altLang="zh-TW" baseline="-250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57" name="矩形 1"/>
              <p:cNvSpPr>
                <a:spLocks noChangeArrowheads="1"/>
              </p:cNvSpPr>
              <p:nvPr/>
            </p:nvSpPr>
            <p:spPr bwMode="auto">
              <a:xfrm>
                <a:off x="760412" y="1327150"/>
                <a:ext cx="8091481" cy="48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TW" altLang="en-US" sz="1800" dirty="0"/>
                  <a:t>大膽假設，平衡時每一個可能的轉動動能平均也會得到相等的能量：</a:t>
                </a:r>
                <a:r>
                  <a:rPr lang="en-US" altLang="zh-TW" sz="1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sz="18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18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sz="1800" i="1" dirty="0" err="1">
                        <a:latin typeface="Cambria Math"/>
                        <a:cs typeface="Times New Roman" pitchFamily="18" charset="0"/>
                      </a:rPr>
                      <m:t>𝑘𝑇</m:t>
                    </m:r>
                    <m:r>
                      <a:rPr lang="en-US" altLang="zh-TW" sz="1800" i="1" dirty="0" err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68657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412" y="1327150"/>
                <a:ext cx="8091481" cy="483466"/>
              </a:xfrm>
              <a:prstGeom prst="rect">
                <a:avLst/>
              </a:prstGeom>
              <a:blipFill>
                <a:blip r:embed="rId6"/>
                <a:stretch>
                  <a:fillRect l="-785"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/>
              <p:cNvSpPr/>
              <p:nvPr/>
            </p:nvSpPr>
            <p:spPr>
              <a:xfrm>
                <a:off x="865188" y="5518150"/>
                <a:ext cx="7385050" cy="65120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dirty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av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 dirty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 dirty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 dirty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/>
                              <a:cs typeface="Times New Roman" panose="02020603050405020304" pitchFamily="18" charset="0"/>
                            </a:rPr>
                            <m:t>av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 dirty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 dirty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 dirty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/>
                              <a:cs typeface="Times New Roman" panose="02020603050405020304" pitchFamily="18" charset="0"/>
                            </a:rPr>
                            <m:t>av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 dirty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 dirty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dirty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sSup>
                                <m:sSupPr>
                                  <m:ctrlPr>
                                    <a:rPr lang="en-US" altLang="zh-TW" b="0" i="1" dirty="0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b="0" i="1" dirty="0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b="0" i="1" dirty="0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/>
                              <a:cs typeface="Times New Roman" panose="02020603050405020304" pitchFamily="18" charset="0"/>
                            </a:rPr>
                            <m:t>av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𝑘𝑇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0" name="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88" y="5518150"/>
                <a:ext cx="7385050" cy="6512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03423E-6 L 0.14027 -0.1100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-55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6" grpId="0" animBg="1"/>
      <p:bldP spid="68627" grpId="0" animBg="1"/>
      <p:bldP spid="68628" grpId="0" animBg="1"/>
      <p:bldP spid="68629" grpId="0" animBg="1"/>
      <p:bldP spid="68630" grpId="0"/>
      <p:bldP spid="68631" grpId="0" animBg="1"/>
      <p:bldP spid="68632" grpId="0" animBg="1"/>
      <p:bldP spid="68633" grpId="0" animBg="1"/>
      <p:bldP spid="68634" grpId="0" animBg="1"/>
      <p:bldP spid="68635" grpId="0"/>
      <p:bldP spid="68636" grpId="0" animBg="1"/>
      <p:bldP spid="68637" grpId="0" animBg="1"/>
      <p:bldP spid="68638" grpId="0" animBg="1"/>
      <p:bldP spid="68639" grpId="0" animBg="1"/>
      <p:bldP spid="68640" grpId="0"/>
      <p:bldP spid="51" grpId="0" animBg="1"/>
      <p:bldP spid="52" grpId="0" animBg="1"/>
      <p:bldP spid="68649" grpId="0"/>
      <p:bldP spid="68650" grpId="0" animBg="1"/>
      <p:bldP spid="68651" grpId="0" animBg="1"/>
      <p:bldP spid="68652" grpId="0" animBg="1"/>
      <p:bldP spid="68653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4"/>
          <p:cNvSpPr txBox="1">
            <a:spLocks noChangeArrowheads="1"/>
          </p:cNvSpPr>
          <p:nvPr/>
        </p:nvSpPr>
        <p:spPr bwMode="auto">
          <a:xfrm>
            <a:off x="3342289" y="149772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</a:rPr>
              <a:t>雙原子分子的內能</a:t>
            </a:r>
          </a:p>
        </p:txBody>
      </p:sp>
      <p:pic>
        <p:nvPicPr>
          <p:cNvPr id="70658" name="Picture 5" descr="2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r="3206" b="74107"/>
          <a:stretch/>
        </p:blipFill>
        <p:spPr bwMode="auto">
          <a:xfrm>
            <a:off x="2314958" y="683172"/>
            <a:ext cx="199655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8" descr="D:\Users\Vincent\Downloads\Data\Knight\Media\Chapter18\Images\18_12Figure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7" b="27779"/>
          <a:stretch>
            <a:fillRect/>
          </a:stretch>
        </p:blipFill>
        <p:spPr bwMode="auto">
          <a:xfrm>
            <a:off x="218089" y="683172"/>
            <a:ext cx="19812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Rectangle 10"/>
          <p:cNvSpPr>
            <a:spLocks noChangeArrowheads="1"/>
          </p:cNvSpPr>
          <p:nvPr/>
        </p:nvSpPr>
        <p:spPr bwMode="auto">
          <a:xfrm>
            <a:off x="4427178" y="1490170"/>
            <a:ext cx="438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可以儲存能量的型式的數目，稱為</a:t>
            </a:r>
            <a:r>
              <a:rPr lang="zh-TW" altLang="en-US" sz="1800" dirty="0">
                <a:solidFill>
                  <a:srgbClr val="FF0000"/>
                </a:solidFill>
              </a:rPr>
              <a:t>自由度</a:t>
            </a:r>
            <a:r>
              <a:rPr lang="zh-TW" altLang="en-US" sz="1800" dirty="0"/>
              <a:t>。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427178" y="1891490"/>
            <a:ext cx="30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雙原子分子共有五個自由度。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593993" y="4662964"/>
            <a:ext cx="631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雙原子分子組成的氣體的定容比熱就可以得到解釋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510526" y="3179149"/>
                <a:ext cx="3887509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/>
                              <a:cs typeface="Times New Roman" panose="020206030504050203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zh-TW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𝑘𝑇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𝑘𝑇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𝑛𝑅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526" y="3179149"/>
                <a:ext cx="3887509" cy="634789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520214" y="3964400"/>
                <a:ext cx="1252991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214" y="3964400"/>
                <a:ext cx="1252991" cy="634789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7564965" y="1907992"/>
                <a:ext cx="81176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zh-TW" b="0" i="0" dirty="0" smtClean="0">
                          <a:latin typeface="Cambria Math"/>
                          <a:cs typeface="Times New Roman" panose="02020603050405020304" pitchFamily="18" charset="0"/>
                        </a:rPr>
                        <m:t>=5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965" y="1907992"/>
                <a:ext cx="811761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46CF41F-05A0-E740-8864-F2C0BF667D4A}"/>
              </a:ext>
            </a:extLst>
          </p:cNvPr>
          <p:cNvSpPr txBox="1"/>
          <p:nvPr/>
        </p:nvSpPr>
        <p:spPr>
          <a:xfrm>
            <a:off x="4427178" y="675261"/>
            <a:ext cx="484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如果把可以儲存能量的轉動動能也包括進來：</a:t>
            </a:r>
          </a:p>
        </p:txBody>
      </p:sp>
      <p:sp>
        <p:nvSpPr>
          <p:cNvPr id="14" name="文字方塊 1">
            <a:extLst>
              <a:ext uri="{FF2B5EF4-FFF2-40B4-BE49-F238E27FC236}">
                <a16:creationId xmlns:a16="http://schemas.microsoft.com/office/drawing/2014/main" id="{6F5AAD00-14BD-D14D-AE3F-8C6F0EC043CB}"/>
              </a:ext>
            </a:extLst>
          </p:cNvPr>
          <p:cNvSpPr txBox="1"/>
          <p:nvPr/>
        </p:nvSpPr>
        <p:spPr>
          <a:xfrm>
            <a:off x="4427178" y="1082918"/>
            <a:ext cx="470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雙原子分子有兩個轉動動能、三個移動動能。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">
                <a:extLst>
                  <a:ext uri="{FF2B5EF4-FFF2-40B4-BE49-F238E27FC236}">
                    <a16:creationId xmlns:a16="http://schemas.microsoft.com/office/drawing/2014/main" id="{B1CED18C-9604-014C-94B2-EFAD9E01E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3993" y="2545222"/>
                <a:ext cx="6310896" cy="48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TW" altLang="en-US" sz="1800" dirty="0"/>
                  <a:t>大膽假設，平衡時每一個自由度會得到相等的能量：</a:t>
                </a:r>
                <a:r>
                  <a:rPr lang="en-US" altLang="zh-TW" sz="1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sz="18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18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sz="1800" i="1" dirty="0" err="1">
                        <a:latin typeface="Cambria Math"/>
                        <a:cs typeface="Times New Roman" pitchFamily="18" charset="0"/>
                      </a:rPr>
                      <m:t>𝑘𝑇</m:t>
                    </m:r>
                    <m:r>
                      <a:rPr lang="en-US" altLang="zh-TW" sz="1800" i="1" dirty="0" err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15" name="矩形 1">
                <a:extLst>
                  <a:ext uri="{FF2B5EF4-FFF2-40B4-BE49-F238E27FC236}">
                    <a16:creationId xmlns:a16="http://schemas.microsoft.com/office/drawing/2014/main" id="{B1CED18C-9604-014C-94B2-EFAD9E01E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3993" y="2545222"/>
                <a:ext cx="6310896" cy="483466"/>
              </a:xfrm>
              <a:prstGeom prst="rect">
                <a:avLst/>
              </a:prstGeom>
              <a:blipFill>
                <a:blip r:embed="rId7"/>
                <a:stretch>
                  <a:fillRect l="-803" b="-51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ine 4">
            <a:extLst>
              <a:ext uri="{FF2B5EF4-FFF2-40B4-BE49-F238E27FC236}">
                <a16:creationId xmlns:a16="http://schemas.microsoft.com/office/drawing/2014/main" id="{D6CC06DB-6C88-C74E-A74D-DB49940218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54310" y="582417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AAC827D9-BC95-DA40-AE05-7B8E58EE0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4310" y="65099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CD9C37B7-DBF4-EA4D-8BC1-312F47799E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9110" y="582417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DCAEECC4-4131-144B-846D-1FF2F351A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10" y="6089289"/>
            <a:ext cx="290513" cy="4206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2D840FB8-2DE5-1545-AD60-58604F651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10" y="6128976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800" b="1" i="1">
                <a:latin typeface="Times New Roman" pitchFamily="18" charset="0"/>
              </a:rPr>
              <a:t>K</a:t>
            </a:r>
            <a:r>
              <a:rPr lang="en-US" altLang="zh-TW" sz="1800" b="1" i="1" baseline="-25000">
                <a:latin typeface="Times New Roman" pitchFamily="18" charset="0"/>
              </a:rPr>
              <a:t>x</a:t>
            </a:r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41AD3263-11F7-E34D-A76E-779CAB7896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21110" y="582417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90AEA762-E415-D749-B0B0-52F70014A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1110" y="65099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BB87EC00-92AC-3840-8F3E-991E7404F5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5910" y="582417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2BA9703F-CA85-854D-AFBF-137BE2D0B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10" y="6101989"/>
            <a:ext cx="311150" cy="4079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BAF273D4-8524-D346-A498-C5396F0CB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910" y="6128976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800" b="1" i="1">
                <a:latin typeface="Times New Roman" pitchFamily="18" charset="0"/>
              </a:rPr>
              <a:t>K</a:t>
            </a:r>
            <a:r>
              <a:rPr lang="en-US" altLang="zh-TW" sz="1800" b="1" i="1" baseline="-25000">
                <a:latin typeface="Times New Roman" pitchFamily="18" charset="0"/>
              </a:rPr>
              <a:t>y</a:t>
            </a:r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B72AE4DE-F1F1-5340-9C9B-BFD6AD362C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1710" y="582417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0E567E44-D36A-D040-82E1-C486F43207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710" y="65099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220989B3-C316-FA40-B111-5FE8A0F2E3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6510" y="582417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5EA927-23D0-734B-A9BD-5300CDCD9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10" y="6116276"/>
            <a:ext cx="300038" cy="3937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29885B-755D-8A4C-AF1A-E175A648C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098" y="6149614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800" b="1" i="1">
                <a:latin typeface="Times New Roman" pitchFamily="18" charset="0"/>
              </a:rPr>
              <a:t>K</a:t>
            </a:r>
            <a:r>
              <a:rPr lang="en-US" altLang="zh-TW" sz="1800" b="1" i="1" baseline="-25000">
                <a:latin typeface="Times New Roman" pitchFamily="18" charset="0"/>
              </a:rPr>
              <a:t>y</a:t>
            </a:r>
          </a:p>
        </p:txBody>
      </p:sp>
      <p:sp>
        <p:nvSpPr>
          <p:cNvPr id="31" name="圓形箭號 50">
            <a:extLst>
              <a:ext uri="{FF2B5EF4-FFF2-40B4-BE49-F238E27FC236}">
                <a16:creationId xmlns:a16="http://schemas.microsoft.com/office/drawing/2014/main" id="{27B58318-C32D-D74F-BD43-E0244EE248CB}"/>
              </a:ext>
            </a:extLst>
          </p:cNvPr>
          <p:cNvSpPr/>
          <p:nvPr/>
        </p:nvSpPr>
        <p:spPr>
          <a:xfrm>
            <a:off x="5440310" y="5147901"/>
            <a:ext cx="939800" cy="72231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2" name="圓形箭號 51">
            <a:extLst>
              <a:ext uri="{FF2B5EF4-FFF2-40B4-BE49-F238E27FC236}">
                <a16:creationId xmlns:a16="http://schemas.microsoft.com/office/drawing/2014/main" id="{A1C02FE6-C670-A548-817D-3411F0F6DE85}"/>
              </a:ext>
            </a:extLst>
          </p:cNvPr>
          <p:cNvSpPr/>
          <p:nvPr/>
        </p:nvSpPr>
        <p:spPr>
          <a:xfrm flipH="1" flipV="1">
            <a:off x="4321122" y="5246327"/>
            <a:ext cx="887413" cy="7032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3" name="Text Box 23">
            <a:extLst>
              <a:ext uri="{FF2B5EF4-FFF2-40B4-BE49-F238E27FC236}">
                <a16:creationId xmlns:a16="http://schemas.microsoft.com/office/drawing/2014/main" id="{E6A801CA-32D7-714E-B806-026DB3756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335" y="6506801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b="1" i="1">
                <a:latin typeface="Times New Roman" pitchFamily="18" charset="0"/>
              </a:rPr>
              <a:t>K</a:t>
            </a:r>
            <a:r>
              <a:rPr lang="zh-TW" altLang="en-US" baseline="-25000">
                <a:latin typeface="Times New Roman" pitchFamily="18" charset="0"/>
              </a:rPr>
              <a:t>旋轉</a:t>
            </a:r>
            <a:endParaRPr lang="en-US" altLang="zh-TW" baseline="-25000">
              <a:latin typeface="Times New Roman" pitchFamily="18" charset="0"/>
            </a:endParaRPr>
          </a:p>
        </p:txBody>
      </p:sp>
      <p:sp>
        <p:nvSpPr>
          <p:cNvPr id="34" name="Line 25">
            <a:extLst>
              <a:ext uri="{FF2B5EF4-FFF2-40B4-BE49-F238E27FC236}">
                <a16:creationId xmlns:a16="http://schemas.microsoft.com/office/drawing/2014/main" id="{47C11550-9CC1-DE46-8F35-7858464A3F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1835" y="5778139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" name="Line 26">
            <a:extLst>
              <a:ext uri="{FF2B5EF4-FFF2-40B4-BE49-F238E27FC236}">
                <a16:creationId xmlns:a16="http://schemas.microsoft.com/office/drawing/2014/main" id="{2787304E-3E4D-7D40-A669-D40F70EA3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835" y="646393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" name="Line 27">
            <a:extLst>
              <a:ext uri="{FF2B5EF4-FFF2-40B4-BE49-F238E27FC236}">
                <a16:creationId xmlns:a16="http://schemas.microsoft.com/office/drawing/2014/main" id="{D12FFE69-082A-7A4F-8A2B-99E2EC12F1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6635" y="5778139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B06B6896-5A1E-184D-BA07-C5BE257E7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835" y="6070239"/>
            <a:ext cx="301625" cy="3937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38" name="Line 25">
            <a:extLst>
              <a:ext uri="{FF2B5EF4-FFF2-40B4-BE49-F238E27FC236}">
                <a16:creationId xmlns:a16="http://schemas.microsoft.com/office/drawing/2014/main" id="{AC7C87F2-E2F6-3A44-A874-31C51456B2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0010" y="5797189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" name="Line 26">
            <a:extLst>
              <a:ext uri="{FF2B5EF4-FFF2-40B4-BE49-F238E27FC236}">
                <a16:creationId xmlns:a16="http://schemas.microsoft.com/office/drawing/2014/main" id="{C5E998D2-4CA0-3F4F-875C-356D2AA36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0010" y="648298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" name="Line 27">
            <a:extLst>
              <a:ext uri="{FF2B5EF4-FFF2-40B4-BE49-F238E27FC236}">
                <a16:creationId xmlns:a16="http://schemas.microsoft.com/office/drawing/2014/main" id="{D935747C-E2BD-7847-84FD-FC262344CE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34810" y="5797189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B725A184-89B2-D046-A010-B80649E30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0010" y="6089289"/>
            <a:ext cx="301625" cy="3937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42" name="圓形箭號 50">
            <a:extLst>
              <a:ext uri="{FF2B5EF4-FFF2-40B4-BE49-F238E27FC236}">
                <a16:creationId xmlns:a16="http://schemas.microsoft.com/office/drawing/2014/main" id="{551C8012-AABF-4547-A78C-29A4C9A46797}"/>
              </a:ext>
            </a:extLst>
          </p:cNvPr>
          <p:cNvSpPr/>
          <p:nvPr/>
        </p:nvSpPr>
        <p:spPr>
          <a:xfrm>
            <a:off x="6537872" y="5113770"/>
            <a:ext cx="939800" cy="72231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3" name="圓形箭號 51">
            <a:extLst>
              <a:ext uri="{FF2B5EF4-FFF2-40B4-BE49-F238E27FC236}">
                <a16:creationId xmlns:a16="http://schemas.microsoft.com/office/drawing/2014/main" id="{F2F1D8F7-4606-1642-AB9D-3C48BE9D8324}"/>
              </a:ext>
            </a:extLst>
          </p:cNvPr>
          <p:cNvSpPr/>
          <p:nvPr/>
        </p:nvSpPr>
        <p:spPr>
          <a:xfrm flipH="1" flipV="1">
            <a:off x="6544222" y="5220133"/>
            <a:ext cx="887413" cy="7032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4" name="圓形箭號 50">
            <a:extLst>
              <a:ext uri="{FF2B5EF4-FFF2-40B4-BE49-F238E27FC236}">
                <a16:creationId xmlns:a16="http://schemas.microsoft.com/office/drawing/2014/main" id="{DA360CAD-597C-184B-84FA-B53AE581BDA1}"/>
              </a:ext>
            </a:extLst>
          </p:cNvPr>
          <p:cNvSpPr/>
          <p:nvPr/>
        </p:nvSpPr>
        <p:spPr>
          <a:xfrm>
            <a:off x="4301279" y="5080921"/>
            <a:ext cx="939800" cy="72231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5" name="圓形箭號 51">
            <a:extLst>
              <a:ext uri="{FF2B5EF4-FFF2-40B4-BE49-F238E27FC236}">
                <a16:creationId xmlns:a16="http://schemas.microsoft.com/office/drawing/2014/main" id="{DF33C22F-554D-B046-AA6A-F93025D8A145}"/>
              </a:ext>
            </a:extLst>
          </p:cNvPr>
          <p:cNvSpPr/>
          <p:nvPr/>
        </p:nvSpPr>
        <p:spPr>
          <a:xfrm flipH="1" flipV="1">
            <a:off x="5443485" y="5258173"/>
            <a:ext cx="887413" cy="7032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6" name="圓形箭號 50">
            <a:extLst>
              <a:ext uri="{FF2B5EF4-FFF2-40B4-BE49-F238E27FC236}">
                <a16:creationId xmlns:a16="http://schemas.microsoft.com/office/drawing/2014/main" id="{8E0897E4-5B74-2049-ACCF-D4D417913248}"/>
              </a:ext>
            </a:extLst>
          </p:cNvPr>
          <p:cNvSpPr/>
          <p:nvPr/>
        </p:nvSpPr>
        <p:spPr>
          <a:xfrm>
            <a:off x="3255342" y="5084780"/>
            <a:ext cx="939800" cy="72231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7" name="圓形箭號 51">
            <a:extLst>
              <a:ext uri="{FF2B5EF4-FFF2-40B4-BE49-F238E27FC236}">
                <a16:creationId xmlns:a16="http://schemas.microsoft.com/office/drawing/2014/main" id="{4F31E6AA-6475-8F45-A6C4-75E8A152437C}"/>
              </a:ext>
            </a:extLst>
          </p:cNvPr>
          <p:cNvSpPr/>
          <p:nvPr/>
        </p:nvSpPr>
        <p:spPr>
          <a:xfrm flipH="1" flipV="1">
            <a:off x="3261692" y="5191143"/>
            <a:ext cx="887413" cy="7032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8" name="乘號 70">
            <a:extLst>
              <a:ext uri="{FF2B5EF4-FFF2-40B4-BE49-F238E27FC236}">
                <a16:creationId xmlns:a16="http://schemas.microsoft.com/office/drawing/2014/main" id="{77437A0C-58E2-134D-A28B-B366ED372966}"/>
              </a:ext>
            </a:extLst>
          </p:cNvPr>
          <p:cNvSpPr/>
          <p:nvPr/>
        </p:nvSpPr>
        <p:spPr>
          <a:xfrm>
            <a:off x="795720" y="4733943"/>
            <a:ext cx="582613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4"/>
          <p:cNvSpPr txBox="1">
            <a:spLocks noChangeArrowheads="1"/>
          </p:cNvSpPr>
          <p:nvPr/>
        </p:nvSpPr>
        <p:spPr bwMode="auto">
          <a:xfrm>
            <a:off x="2480809" y="336880"/>
            <a:ext cx="410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能量均分原則 </a:t>
            </a: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Equipartition of Energy</a:t>
            </a:r>
            <a:endParaRPr lang="zh-TW" alt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4" name="Text Box 8"/>
          <p:cNvSpPr txBox="1">
            <a:spLocks noChangeArrowheads="1"/>
          </p:cNvSpPr>
          <p:nvPr/>
        </p:nvSpPr>
        <p:spPr bwMode="auto">
          <a:xfrm>
            <a:off x="939801" y="802282"/>
            <a:ext cx="81311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一個系統中，</a:t>
            </a:r>
            <a:r>
              <a:rPr lang="zh-TW" altLang="en-US" sz="1800" dirty="0">
                <a:solidFill>
                  <a:srgbClr val="FF0000"/>
                </a:solidFill>
              </a:rPr>
              <a:t>任一個可以儲存能量的型式（稱為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自由度）</a:t>
            </a:r>
            <a:r>
              <a:rPr lang="zh-TW" altLang="en-US" sz="1800" dirty="0"/>
              <a:t>，</a:t>
            </a:r>
            <a:endParaRPr lang="en-US" altLang="zh-TW" sz="1800" dirty="0"/>
          </a:p>
          <a:p>
            <a:pPr>
              <a:spcBef>
                <a:spcPct val="50000"/>
              </a:spcBef>
            </a:pPr>
            <a:r>
              <a:rPr lang="zh-TW" altLang="en-US" sz="1800" dirty="0"/>
              <a:t>在頻繁的熱作用（混亂的能量交換）</a:t>
            </a:r>
            <a:endParaRPr lang="en-US" altLang="zh-TW" sz="1800" dirty="0"/>
          </a:p>
        </p:txBody>
      </p:sp>
      <p:sp>
        <p:nvSpPr>
          <p:cNvPr id="28677" name="文字方塊 10"/>
          <p:cNvSpPr txBox="1">
            <a:spLocks noChangeArrowheads="1"/>
          </p:cNvSpPr>
          <p:nvPr/>
        </p:nvSpPr>
        <p:spPr bwMode="auto">
          <a:xfrm>
            <a:off x="987425" y="4186186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溫度的微觀意義原來是每一個自由度所分配的能量！</a:t>
            </a:r>
          </a:p>
        </p:txBody>
      </p:sp>
      <p:sp>
        <p:nvSpPr>
          <p:cNvPr id="30727" name="文字方塊 11"/>
          <p:cNvSpPr txBox="1">
            <a:spLocks noChangeArrowheads="1"/>
          </p:cNvSpPr>
          <p:nvPr/>
        </p:nvSpPr>
        <p:spPr bwMode="auto">
          <a:xfrm>
            <a:off x="968498" y="5784233"/>
            <a:ext cx="632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>
                <a:latin typeface="Times New Roman" pitchFamily="18" charset="0"/>
                <a:cs typeface="Times New Roman" pitchFamily="18" charset="0"/>
              </a:rPr>
              <a:t>混亂製造了平衡態，混亂也使我們可以預測平衡態的性質！</a:t>
            </a:r>
          </a:p>
        </p:txBody>
      </p:sp>
      <p:pic>
        <p:nvPicPr>
          <p:cNvPr id="69638" name="Picture 8" descr="File:Translational mo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1" y="2166031"/>
            <a:ext cx="21351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文字方塊 8"/>
          <p:cNvSpPr txBox="1">
            <a:spLocks noChangeArrowheads="1"/>
          </p:cNvSpPr>
          <p:nvPr/>
        </p:nvSpPr>
        <p:spPr bwMode="auto">
          <a:xfrm>
            <a:off x="987425" y="5353884"/>
            <a:ext cx="6342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理想氣體溫度為動能平均是這個更廣泛的原則的一個特例。</a:t>
            </a:r>
          </a:p>
        </p:txBody>
      </p:sp>
      <p:sp>
        <p:nvSpPr>
          <p:cNvPr id="30730" name="文字方塊 9"/>
          <p:cNvSpPr txBox="1">
            <a:spLocks noChangeArrowheads="1"/>
          </p:cNvSpPr>
          <p:nvPr/>
        </p:nvSpPr>
        <p:spPr bwMode="auto">
          <a:xfrm>
            <a:off x="954211" y="6238258"/>
            <a:ext cx="634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>
                <a:latin typeface="Times New Roman" pitchFamily="18" charset="0"/>
                <a:cs typeface="Times New Roman" pitchFamily="18" charset="0"/>
              </a:rPr>
              <a:t>關鍵是需要</a:t>
            </a:r>
            <a:r>
              <a:rPr lang="zh-TW" alt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頻繁混亂的能量交換</a:t>
            </a:r>
            <a:r>
              <a:rPr lang="zh-TW" altLang="en-US" sz="1800">
                <a:latin typeface="Times New Roman" pitchFamily="18" charset="0"/>
                <a:cs typeface="Times New Roman" pitchFamily="18" charset="0"/>
              </a:rPr>
              <a:t>！這是</a:t>
            </a:r>
            <a:r>
              <a:rPr lang="zh-TW" alt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熱現象的本質</a:t>
            </a:r>
            <a:r>
              <a:rPr lang="zh-TW" altLang="en-US" sz="180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954211" y="1587880"/>
                <a:ext cx="5730368" cy="483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dirty="0"/>
                  <a:t>達到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熱平衡</a:t>
                </a:r>
                <a:r>
                  <a:rPr lang="zh-TW" altLang="en-US" dirty="0"/>
                  <a:t>後，都會得到同樣的平均能量：</a:t>
                </a:r>
                <a:r>
                  <a:rPr lang="en-US" altLang="zh-TW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𝑘𝑇</m:t>
                    </m:r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11" y="1587880"/>
                <a:ext cx="5730368" cy="483466"/>
              </a:xfrm>
              <a:prstGeom prst="rect">
                <a:avLst/>
              </a:prstGeom>
              <a:blipFill>
                <a:blip r:embed="rId4"/>
                <a:stretch>
                  <a:fillRect l="-885" b="-25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063625" y="4604572"/>
                <a:ext cx="2618359" cy="65120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𝑘𝑇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dirty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b="0" i="1" dirty="0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dirty="0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dirty="0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av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25" y="4604572"/>
                <a:ext cx="2618359" cy="6512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30727" grpId="0"/>
      <p:bldP spid="30729" grpId="0"/>
      <p:bldP spid="3073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7"/>
          <p:cNvSpPr txBox="1">
            <a:spLocks noChangeArrowheads="1"/>
          </p:cNvSpPr>
          <p:nvPr/>
        </p:nvSpPr>
        <p:spPr bwMode="auto">
          <a:xfrm>
            <a:off x="1676400" y="32766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單原子分子組成的理想氣體</a:t>
            </a:r>
          </a:p>
        </p:txBody>
      </p:sp>
      <p:pic>
        <p:nvPicPr>
          <p:cNvPr id="51203" name="Picture 8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-900" r="32961" b="91615"/>
          <a:stretch>
            <a:fillRect/>
          </a:stretch>
        </p:blipFill>
        <p:spPr bwMode="auto">
          <a:xfrm>
            <a:off x="5486400" y="388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 descr="2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26" b="74107"/>
          <a:stretch>
            <a:fillRect/>
          </a:stretch>
        </p:blipFill>
        <p:spPr bwMode="auto">
          <a:xfrm>
            <a:off x="5486400" y="4724400"/>
            <a:ext cx="10175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D:\Users\Vincent\Downloads\Data\Knight\Media\Chapter18\Images\18_12Figure-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7" b="27779"/>
          <a:stretch>
            <a:fillRect/>
          </a:stretch>
        </p:blipFill>
        <p:spPr bwMode="auto">
          <a:xfrm>
            <a:off x="7010400" y="1939925"/>
            <a:ext cx="1812925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4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3" b="9872"/>
          <a:stretch>
            <a:fillRect/>
          </a:stretch>
        </p:blipFill>
        <p:spPr bwMode="auto">
          <a:xfrm>
            <a:off x="5562600" y="5715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Text Box 7"/>
          <p:cNvSpPr txBox="1">
            <a:spLocks noChangeArrowheads="1"/>
          </p:cNvSpPr>
          <p:nvPr/>
        </p:nvSpPr>
        <p:spPr bwMode="auto">
          <a:xfrm>
            <a:off x="1676400" y="43434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雙原子分子組成的理想氣體</a:t>
            </a:r>
          </a:p>
        </p:txBody>
      </p:sp>
      <p:sp>
        <p:nvSpPr>
          <p:cNvPr id="51212" name="Text Box 7"/>
          <p:cNvSpPr txBox="1">
            <a:spLocks noChangeArrowheads="1"/>
          </p:cNvSpPr>
          <p:nvPr/>
        </p:nvSpPr>
        <p:spPr bwMode="auto">
          <a:xfrm>
            <a:off x="1600200" y="56388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多原子分子組成的理想氣體</a:t>
            </a:r>
          </a:p>
        </p:txBody>
      </p:sp>
      <p:pic>
        <p:nvPicPr>
          <p:cNvPr id="51213" name="Picture 13" descr="D:\Dropbox\Documents\課程\YoungTextBook\Images\Chapter19\A_Images\B_Tables\19_01_T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8" r="51816"/>
          <a:stretch>
            <a:fillRect/>
          </a:stretch>
        </p:blipFill>
        <p:spPr bwMode="auto">
          <a:xfrm>
            <a:off x="2743200" y="381000"/>
            <a:ext cx="32004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743201" y="3688206"/>
                <a:ext cx="1252991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3688206"/>
                <a:ext cx="1252991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743200" y="4908074"/>
                <a:ext cx="1252991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908074"/>
                <a:ext cx="1252991" cy="6347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743201" y="6022957"/>
                <a:ext cx="125299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6022957"/>
                <a:ext cx="125299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25760" y="4929465"/>
                <a:ext cx="146841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/>
                              <a:cs typeface="Times New Roman" panose="020206030504050203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zh-TW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0" y="4929465"/>
                <a:ext cx="146841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34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4"/>
          <p:cNvSpPr txBox="1">
            <a:spLocks noChangeArrowheads="1"/>
          </p:cNvSpPr>
          <p:nvPr/>
        </p:nvSpPr>
        <p:spPr bwMode="auto">
          <a:xfrm>
            <a:off x="1004888" y="938852"/>
            <a:ext cx="410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能量均分原則 </a:t>
            </a: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Equipartition of Energy</a:t>
            </a:r>
            <a:endParaRPr lang="zh-TW" alt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4" name="Text Box 8"/>
          <p:cNvSpPr txBox="1">
            <a:spLocks noChangeArrowheads="1"/>
          </p:cNvSpPr>
          <p:nvPr/>
        </p:nvSpPr>
        <p:spPr bwMode="auto">
          <a:xfrm>
            <a:off x="1012825" y="1440476"/>
            <a:ext cx="64972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一個系統中，</a:t>
            </a:r>
            <a:r>
              <a:rPr lang="zh-TW" altLang="en-US" sz="1800" dirty="0">
                <a:solidFill>
                  <a:srgbClr val="FF0000"/>
                </a:solidFill>
              </a:rPr>
              <a:t>任一個可以儲存能量的型式（稱為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自由度）</a:t>
            </a:r>
            <a:r>
              <a:rPr lang="zh-TW" altLang="en-US" sz="1800" dirty="0"/>
              <a:t>，</a:t>
            </a:r>
            <a:endParaRPr lang="en-US" altLang="zh-TW" sz="1800" dirty="0"/>
          </a:p>
          <a:p>
            <a:pPr>
              <a:spcBef>
                <a:spcPct val="50000"/>
              </a:spcBef>
            </a:pPr>
            <a:r>
              <a:rPr lang="zh-TW" altLang="en-US" sz="1800" dirty="0"/>
              <a:t>在頻繁的熱作用（混亂的能量交換）</a:t>
            </a:r>
            <a:endParaRPr lang="en-US" altLang="zh-TW" sz="1800" dirty="0"/>
          </a:p>
          <a:p>
            <a:pPr>
              <a:spcBef>
                <a:spcPct val="50000"/>
              </a:spcBef>
            </a:pPr>
            <a:r>
              <a:rPr lang="zh-TW" altLang="en-US" sz="1800" dirty="0"/>
              <a:t>達到</a:t>
            </a:r>
            <a:r>
              <a:rPr lang="zh-TW" altLang="en-US" sz="1800" dirty="0">
                <a:solidFill>
                  <a:srgbClr val="FF0000"/>
                </a:solidFill>
              </a:rPr>
              <a:t>熱平衡</a:t>
            </a:r>
            <a:r>
              <a:rPr lang="zh-TW" altLang="en-US" sz="1800" dirty="0"/>
              <a:t>後，都會得到同樣的平均能量：</a:t>
            </a:r>
          </a:p>
        </p:txBody>
      </p:sp>
      <p:sp>
        <p:nvSpPr>
          <p:cNvPr id="28677" name="文字方塊 10"/>
          <p:cNvSpPr txBox="1">
            <a:spLocks noChangeArrowheads="1"/>
          </p:cNvSpPr>
          <p:nvPr/>
        </p:nvSpPr>
        <p:spPr bwMode="auto">
          <a:xfrm>
            <a:off x="1169780" y="5385059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溫度的微觀意義原來是每一個自由度所分配的能量！</a:t>
            </a:r>
          </a:p>
        </p:txBody>
      </p:sp>
      <p:pic>
        <p:nvPicPr>
          <p:cNvPr id="69638" name="Picture 8" descr="File:Translational mo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3200353"/>
            <a:ext cx="21351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574176" y="2155343"/>
                <a:ext cx="685059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 err="1">
                          <a:latin typeface="Cambria Math"/>
                          <a:cs typeface="Times New Roman" pitchFamily="18" charset="0"/>
                        </a:rPr>
                        <m:t>𝑘𝑇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176" y="2155343"/>
                <a:ext cx="685059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4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213547" y="2151089"/>
            <a:ext cx="1114269" cy="97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202" name="Text Box 7"/>
          <p:cNvSpPr txBox="1">
            <a:spLocks noChangeArrowheads="1"/>
          </p:cNvSpPr>
          <p:nvPr/>
        </p:nvSpPr>
        <p:spPr bwMode="auto">
          <a:xfrm>
            <a:off x="199869" y="2209646"/>
            <a:ext cx="1846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單原子分子組成的理想氣體</a:t>
            </a:r>
          </a:p>
        </p:txBody>
      </p:sp>
      <p:pic>
        <p:nvPicPr>
          <p:cNvPr id="51203" name="Picture 8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-900" r="32961" b="91615"/>
          <a:stretch>
            <a:fillRect/>
          </a:stretch>
        </p:blipFill>
        <p:spPr bwMode="auto">
          <a:xfrm>
            <a:off x="1436557" y="271946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0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286719"/>
              </p:ext>
            </p:extLst>
          </p:nvPr>
        </p:nvGraphicFramePr>
        <p:xfrm>
          <a:off x="3485760" y="1024458"/>
          <a:ext cx="1795462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1002960" imgH="228600" progId="Equation.3">
                  <p:embed/>
                </p:oleObj>
              </mc:Choice>
              <mc:Fallback>
                <p:oleObj name="方程式" r:id="rId3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760" y="1024458"/>
                        <a:ext cx="1795462" cy="4079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6" name="Picture 5" descr="2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26" b="74107"/>
          <a:stretch>
            <a:fillRect/>
          </a:stretch>
        </p:blipFill>
        <p:spPr bwMode="auto">
          <a:xfrm>
            <a:off x="927763" y="4398962"/>
            <a:ext cx="10175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D:\Users\Vincent\Downloads\Data\Knight\Media\Chapter18\Images\18_12Figure-F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7" b="56945"/>
          <a:stretch/>
        </p:blipFill>
        <p:spPr bwMode="auto">
          <a:xfrm>
            <a:off x="2213547" y="3720058"/>
            <a:ext cx="1189543" cy="192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Text Box 7"/>
          <p:cNvSpPr txBox="1">
            <a:spLocks noChangeArrowheads="1"/>
          </p:cNvSpPr>
          <p:nvPr/>
        </p:nvSpPr>
        <p:spPr bwMode="auto">
          <a:xfrm>
            <a:off x="79947" y="3720058"/>
            <a:ext cx="19662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雙原子分子組成的理想氣體</a:t>
            </a: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809196"/>
              </p:ext>
            </p:extLst>
          </p:nvPr>
        </p:nvGraphicFramePr>
        <p:xfrm>
          <a:off x="5583524" y="793932"/>
          <a:ext cx="17272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7" imgW="965160" imgH="457200" progId="Equation.3">
                  <p:embed/>
                </p:oleObj>
              </mc:Choice>
              <mc:Fallback>
                <p:oleObj name="方程式" r:id="rId7" imgW="965160" imgH="457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3524" y="793932"/>
                        <a:ext cx="1727200" cy="8159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737680"/>
              </p:ext>
            </p:extLst>
          </p:nvPr>
        </p:nvGraphicFramePr>
        <p:xfrm>
          <a:off x="7554913" y="600075"/>
          <a:ext cx="12954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9" imgW="723600" imgH="685800" progId="Equation.3">
                  <p:embed/>
                </p:oleObj>
              </mc:Choice>
              <mc:Fallback>
                <p:oleObj name="方程式" r:id="rId9" imgW="723600" imgH="6858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913" y="600075"/>
                        <a:ext cx="1295400" cy="12239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2389218" y="2291621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2313018" y="2609121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F4369F2-76D8-6F40-9BDF-1646597A315B}"/>
                  </a:ext>
                </a:extLst>
              </p:cNvPr>
              <p:cNvSpPr/>
              <p:nvPr/>
            </p:nvSpPr>
            <p:spPr>
              <a:xfrm>
                <a:off x="3527752" y="2126230"/>
                <a:ext cx="1917461" cy="112954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/>
                              <a:cs typeface="Times New Roman" panose="020206030504050203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zh-TW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𝑘𝑇</m:t>
                      </m:r>
                    </m:oMath>
                  </m:oMathPara>
                </a14:m>
                <a:endParaRPr lang="en-US" altLang="zh-TW" b="0" i="1" dirty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𝑛𝑅𝑇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F4369F2-76D8-6F40-9BDF-1646597A31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752" y="2126230"/>
                <a:ext cx="1917461" cy="1129540"/>
              </a:xfrm>
              <a:prstGeom prst="rect">
                <a:avLst/>
              </a:prstGeom>
              <a:blipFill>
                <a:blip r:embed="rId12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0EA54579-CB1A-2449-95A8-B6970F5ECA8C}"/>
                  </a:ext>
                </a:extLst>
              </p:cNvPr>
              <p:cNvSpPr/>
              <p:nvPr/>
            </p:nvSpPr>
            <p:spPr>
              <a:xfrm>
                <a:off x="3527752" y="3794424"/>
                <a:ext cx="1917461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/>
                              <a:cs typeface="Times New Roman" panose="020206030504050203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𝑛𝑅𝑇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0EA54579-CB1A-2449-95A8-B6970F5ECA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752" y="3794424"/>
                <a:ext cx="1917461" cy="6347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F09E7E3-D818-9A47-96A6-C0C852965627}"/>
                  </a:ext>
                </a:extLst>
              </p:cNvPr>
              <p:cNvSpPr/>
              <p:nvPr/>
            </p:nvSpPr>
            <p:spPr>
              <a:xfrm>
                <a:off x="5583524" y="2482139"/>
                <a:ext cx="1727200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𝑛𝑅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F09E7E3-D818-9A47-96A6-C0C852965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524" y="2482139"/>
                <a:ext cx="1727200" cy="610936"/>
              </a:xfrm>
              <a:prstGeom prst="rect">
                <a:avLst/>
              </a:prstGeom>
              <a:blipFill>
                <a:blip r:embed="rId1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230037B-27C7-C248-B5C4-1332F28AFDAC}"/>
                  </a:ext>
                </a:extLst>
              </p:cNvPr>
              <p:cNvSpPr/>
              <p:nvPr/>
            </p:nvSpPr>
            <p:spPr>
              <a:xfrm>
                <a:off x="5583524" y="3798327"/>
                <a:ext cx="1727200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𝑛𝑅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230037B-27C7-C248-B5C4-1332F28AFD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524" y="3798327"/>
                <a:ext cx="1727200" cy="63478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B2A6A778-A5B7-0244-9D73-E8C3FCE2D713}"/>
                  </a:ext>
                </a:extLst>
              </p:cNvPr>
              <p:cNvSpPr/>
              <p:nvPr/>
            </p:nvSpPr>
            <p:spPr>
              <a:xfrm>
                <a:off x="7381823" y="2458286"/>
                <a:ext cx="1727200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𝑛𝑅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B2A6A778-A5B7-0244-9D73-E8C3FCE2D7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23" y="2458286"/>
                <a:ext cx="1727200" cy="63478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48B780D2-3B70-7D40-BA4F-CC12692A6EE6}"/>
                  </a:ext>
                </a:extLst>
              </p:cNvPr>
              <p:cNvSpPr/>
              <p:nvPr/>
            </p:nvSpPr>
            <p:spPr>
              <a:xfrm>
                <a:off x="7381823" y="3822116"/>
                <a:ext cx="1727200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𝑛𝑅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48B780D2-3B70-7D40-BA4F-CC12692A6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23" y="3822116"/>
                <a:ext cx="1727200" cy="609077"/>
              </a:xfrm>
              <a:prstGeom prst="rect">
                <a:avLst/>
              </a:prstGeom>
              <a:blipFill>
                <a:blip r:embed="rId1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312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259632" y="1413207"/>
            <a:ext cx="7129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 </a:t>
            </a:r>
            <a:r>
              <a:rPr lang="zh-TW" altLang="en-US" sz="1800" dirty="0"/>
              <a:t>經過測量，</a:t>
            </a:r>
            <a:r>
              <a:rPr lang="zh-TW" altLang="en-US" sz="1800" dirty="0">
                <a:solidFill>
                  <a:srgbClr val="FF0000"/>
                </a:solidFill>
              </a:rPr>
              <a:t>黑體輻射總功率，與黑體的面積及溫度的四次方成正比：</a:t>
            </a:r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4278777" y="3278371"/>
            <a:ext cx="3529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Stefan-Boltzmann Constant</a:t>
            </a:r>
          </a:p>
        </p:txBody>
      </p:sp>
      <p:pic>
        <p:nvPicPr>
          <p:cNvPr id="6151" name="Picture 14" descr="http://image.absoluteastronomy.com/images/encyclopediaimages/p/pa/pahoehoe_t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76700"/>
            <a:ext cx="2857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 descr="40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76700"/>
            <a:ext cx="22621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6" descr="http://t2.gstatic.com/images?q=tbn:ANd9GcT6CWMQT7u-cX61oSIbeczGLNdy97xl1L5Krl7ugYod_58iX-qZRunNlgi8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331640" y="1844824"/>
            <a:ext cx="435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而與所有其他黑體性質都無關。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332707" y="566955"/>
            <a:ext cx="6530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所以所有黑體不論性質，同一溫度時發出的熱輻射都一樣！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403648" y="2348880"/>
                <a:ext cx="1775037" cy="6127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</a:rPr>
                        <m:t>𝜎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348880"/>
                <a:ext cx="1775037" cy="6127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1">
                <a:extLst>
                  <a:ext uri="{FF2B5EF4-FFF2-40B4-BE49-F238E27FC236}">
                    <a16:creationId xmlns:a16="http://schemas.microsoft.com/office/drawing/2014/main" id="{FB1D71D1-374D-F243-9A5D-E5BBBA9DE85F}"/>
                  </a:ext>
                </a:extLst>
              </p:cNvPr>
              <p:cNvSpPr txBox="1"/>
              <p:nvPr/>
            </p:nvSpPr>
            <p:spPr>
              <a:xfrm>
                <a:off x="1403648" y="3253655"/>
                <a:ext cx="267637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=5.67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3" name="文字方塊 11">
                <a:extLst>
                  <a:ext uri="{FF2B5EF4-FFF2-40B4-BE49-F238E27FC236}">
                    <a16:creationId xmlns:a16="http://schemas.microsoft.com/office/drawing/2014/main" id="{FB1D71D1-374D-F243-9A5D-E5BBBA9DE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253655"/>
                <a:ext cx="2676374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0">
                <a:extLst>
                  <a:ext uri="{FF2B5EF4-FFF2-40B4-BE49-F238E27FC236}">
                    <a16:creationId xmlns:a16="http://schemas.microsoft.com/office/drawing/2014/main" id="{9CECCFFF-E0CE-5043-8D10-B69D0CC5C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640" y="990081"/>
                <a:ext cx="76328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我們就可以用黑體的溫度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來稱呼它的熱輻射，稱為溫度為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的黑體輻射！</a:t>
                </a:r>
              </a:p>
            </p:txBody>
          </p:sp>
        </mc:Choice>
        <mc:Fallback xmlns="">
          <p:sp>
            <p:nvSpPr>
              <p:cNvPr id="14" name="矩形 10">
                <a:extLst>
                  <a:ext uri="{FF2B5EF4-FFF2-40B4-BE49-F238E27FC236}">
                    <a16:creationId xmlns:a16="http://schemas.microsoft.com/office/drawing/2014/main" id="{9CECCFFF-E0CE-5043-8D10-B69D0CC5C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990081"/>
                <a:ext cx="7632848" cy="369332"/>
              </a:xfrm>
              <a:prstGeom prst="rect">
                <a:avLst/>
              </a:prstGeom>
              <a:blipFill>
                <a:blip r:embed="rId10"/>
                <a:stretch>
                  <a:fillRect l="-663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hea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9" t="12842" r="5302" b="10112"/>
          <a:stretch>
            <a:fillRect/>
          </a:stretch>
        </p:blipFill>
        <p:spPr bwMode="auto">
          <a:xfrm>
            <a:off x="4937527" y="1048955"/>
            <a:ext cx="2781208" cy="245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1866801" y="4397819"/>
            <a:ext cx="4630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技術上就是一個質點系統。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185008" y="5403519"/>
                <a:ext cx="104304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23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008" y="5403519"/>
                <a:ext cx="104304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8" descr="File:Translational motion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95" y="1023422"/>
            <a:ext cx="28575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882214" y="3916424"/>
            <a:ext cx="426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氣體就是一羣不斷</a:t>
            </a:r>
            <a:r>
              <a:rPr lang="zh-TW" altLang="en-US" sz="1800" dirty="0">
                <a:solidFill>
                  <a:srgbClr val="FF0000"/>
                </a:solidFill>
              </a:rPr>
              <a:t>運動碰撞</a:t>
            </a:r>
            <a:r>
              <a:rPr lang="zh-TW" altLang="en-US" sz="1800" dirty="0"/>
              <a:t>的</a:t>
            </a:r>
            <a:r>
              <a:rPr lang="zh-TW" altLang="en-US" sz="1800" dirty="0">
                <a:solidFill>
                  <a:srgbClr val="FF0000"/>
                </a:solidFill>
              </a:rPr>
              <a:t>牛頓粒子</a:t>
            </a:r>
            <a:r>
              <a:rPr lang="zh-TW" altLang="en-US" sz="1800" dirty="0"/>
              <a:t>！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866801" y="4874009"/>
            <a:ext cx="526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要描述一個質點系統，需要所有粒子的位置與速度。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882214" y="5403519"/>
                <a:ext cx="185493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    </m:t>
                      </m:r>
                      <m:r>
                        <a:rPr lang="en-US" altLang="zh-TW" b="0" i="1" smtClean="0">
                          <a:latin typeface="Cambria Math"/>
                        </a:rPr>
                        <m:t>𝑖</m:t>
                      </m:r>
                      <m:r>
                        <a:rPr lang="en-US" altLang="zh-TW" b="0" i="1" smtClean="0">
                          <a:latin typeface="Cambria Math"/>
                        </a:rPr>
                        <m:t>=1⋯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4" y="5403519"/>
                <a:ext cx="185493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21311"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-9gBQsrG17oU/Tqqd_qNS2zI/AAAAAAAAKyE/gCQ-36XyB4o/s1600/FG04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2"/>
          <a:stretch>
            <a:fillRect/>
          </a:stretch>
        </p:blipFill>
        <p:spPr bwMode="auto">
          <a:xfrm>
            <a:off x="1547813" y="908050"/>
            <a:ext cx="59055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字方塊 3"/>
          <p:cNvSpPr txBox="1">
            <a:spLocks noChangeArrowheads="1"/>
          </p:cNvSpPr>
          <p:nvPr/>
        </p:nvSpPr>
        <p:spPr bwMode="auto">
          <a:xfrm>
            <a:off x="3853380" y="6126872"/>
            <a:ext cx="4391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注意：黑體輻射的波長分布是連續的！</a:t>
            </a:r>
          </a:p>
        </p:txBody>
      </p:sp>
      <p:sp>
        <p:nvSpPr>
          <p:cNvPr id="2" name="橢圓 1"/>
          <p:cNvSpPr/>
          <p:nvPr/>
        </p:nvSpPr>
        <p:spPr>
          <a:xfrm>
            <a:off x="3059832" y="2368772"/>
            <a:ext cx="4824536" cy="3744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/>
              <p:cNvSpPr txBox="1">
                <a:spLocks noChangeArrowheads="1"/>
              </p:cNvSpPr>
              <p:nvPr/>
            </p:nvSpPr>
            <p:spPr bwMode="auto">
              <a:xfrm>
                <a:off x="1547812" y="404664"/>
                <a:ext cx="43923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測量輻射功率的波長分布：</a:t>
                </a:r>
                <a:r>
                  <a:rPr lang="en-US" altLang="zh-TW" sz="1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zh-TW" altLang="en-US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12" y="404664"/>
                <a:ext cx="4392339" cy="369332"/>
              </a:xfrm>
              <a:prstGeom prst="rect">
                <a:avLst/>
              </a:prstGeom>
              <a:blipFill>
                <a:blip r:embed="rId3"/>
                <a:stretch>
                  <a:fillRect l="-115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4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2"/>
          <a:stretch>
            <a:fillRect/>
          </a:stretch>
        </p:blipFill>
        <p:spPr bwMode="auto">
          <a:xfrm>
            <a:off x="611560" y="836969"/>
            <a:ext cx="393065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1403723" y="5589944"/>
            <a:ext cx="2873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7" name="文字方塊 7"/>
          <p:cNvSpPr txBox="1">
            <a:spLocks noChangeArrowheads="1"/>
          </p:cNvSpPr>
          <p:nvPr/>
        </p:nvSpPr>
        <p:spPr bwMode="auto">
          <a:xfrm>
            <a:off x="920477" y="341669"/>
            <a:ext cx="475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黑體輻射的波長分布是固定的，與材質無關！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95437" y="59497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可見光</a:t>
            </a:r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1187525" y="5589944"/>
            <a:ext cx="359866" cy="4318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436096" y="2211854"/>
                <a:ext cx="2330895" cy="79098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8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h𝑓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211854"/>
                <a:ext cx="2330895" cy="7909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660911" y="3240205"/>
                <a:ext cx="4355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頻率介於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r>
                      <a:rPr lang="zh-TW" altLang="en-US" b="0" i="1" smtClean="0">
                        <a:latin typeface="Cambria Math"/>
                      </a:rPr>
                      <m:t>及</m:t>
                    </m:r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</a:rPr>
                      <m:t>𝑑𝑓</m:t>
                    </m:r>
                  </m:oMath>
                </a14:m>
                <a:r>
                  <a:rPr lang="zh-TW" altLang="en-US" dirty="0"/>
                  <a:t>的熱輻射的功率等於：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911" y="3240205"/>
                <a:ext cx="435597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261" t="-6667" r="-6303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436096" y="3748390"/>
                <a:ext cx="1148776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𝑑𝑓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748390"/>
                <a:ext cx="114877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2" grpId="0"/>
      <p:bldP spid="3" grpId="0" animBg="1"/>
      <p:bldP spid="5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Text Box 4"/>
              <p:cNvSpPr txBox="1">
                <a:spLocks noChangeArrowheads="1"/>
              </p:cNvSpPr>
              <p:nvPr/>
            </p:nvSpPr>
            <p:spPr bwMode="auto">
              <a:xfrm>
                <a:off x="395287" y="4221163"/>
                <a:ext cx="827185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測量得到：地球大氣上層每單位面積，接收太陽的功率為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𝐼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=1370 </m:t>
                    </m:r>
                    <m:r>
                      <m:rPr>
                        <m:nor/>
                      </m:rPr>
                      <a:rPr lang="en-US" altLang="zh-TW" sz="1800" i="0" dirty="0" smtClean="0">
                        <a:latin typeface="Cambria Math"/>
                        <a:cs typeface="Times New Roman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US" altLang="zh-TW" sz="1800" i="0" dirty="0" smtClean="0">
                        <a:latin typeface="Cambria Math"/>
                        <a:cs typeface="Times New Roman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altLang="zh-TW" sz="1800" i="0" dirty="0" smtClean="0">
                        <a:latin typeface="Cambria Math"/>
                        <a:cs typeface="Times New Roman" pitchFamily="18" charset="0"/>
                      </a:rPr>
                      <m:t>m</m:t>
                    </m:r>
                    <m:r>
                      <a:rPr lang="en-US" altLang="zh-TW" sz="1800" i="1" baseline="30000" dirty="0" smtClean="0">
                        <a:latin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altLang="zh-TW" sz="1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4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7" y="4221163"/>
                <a:ext cx="8271859" cy="369332"/>
              </a:xfrm>
              <a:prstGeom prst="rect">
                <a:avLst/>
              </a:prstGeom>
              <a:blipFill>
                <a:blip r:embed="rId2"/>
                <a:stretch>
                  <a:fillRect l="-76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Text Box 5"/>
              <p:cNvSpPr txBox="1">
                <a:spLocks noChangeArrowheads="1"/>
              </p:cNvSpPr>
              <p:nvPr/>
            </p:nvSpPr>
            <p:spPr bwMode="auto">
              <a:xfrm>
                <a:off x="395288" y="4724400"/>
                <a:ext cx="54728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>
                  <a:buNone/>
                </a:pPr>
                <a:r>
                  <a:rPr lang="zh-TW" altLang="en-US" sz="1800" dirty="0"/>
                  <a:t>太陽與地球的距離為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𝐷</m:t>
                    </m:r>
                    <m:r>
                      <a:rPr lang="en-US" altLang="zh-TW" sz="1800" i="1">
                        <a:latin typeface="Cambria Math"/>
                      </a:rPr>
                      <m:t>=1.5×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  <m:r>
                      <m:rPr>
                        <m:nor/>
                      </m:rPr>
                      <a:rPr lang="en-US" altLang="zh-TW" sz="1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1800">
                        <a:latin typeface="Cambria Math"/>
                        <a:ea typeface="Cambria Math"/>
                      </a:rPr>
                      <m:t>km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1741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4724400"/>
                <a:ext cx="547285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002" t="-6557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Text Box 6"/>
              <p:cNvSpPr txBox="1">
                <a:spLocks noChangeArrowheads="1"/>
              </p:cNvSpPr>
              <p:nvPr/>
            </p:nvSpPr>
            <p:spPr bwMode="auto">
              <a:xfrm>
                <a:off x="4105394" y="5297297"/>
                <a:ext cx="48590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太陽的發射功率</a:t>
                </a:r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3.9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×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10</m:t>
                    </m:r>
                    <m:r>
                      <a:rPr lang="en-US" altLang="zh-TW" sz="1800" i="1" baseline="30000" dirty="0">
                        <a:latin typeface="Cambria Math"/>
                        <a:cs typeface="Times New Roman" pitchFamily="18" charset="0"/>
                      </a:rPr>
                      <m:t>26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1800" i="0" dirty="0" smtClean="0">
                        <a:latin typeface="Cambria Math"/>
                        <a:cs typeface="Times New Roman" pitchFamily="18" charset="0"/>
                      </a:rPr>
                      <m:t>W</m:t>
                    </m:r>
                  </m:oMath>
                </a14:m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altLang="zh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41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5394" y="5297297"/>
                <a:ext cx="4859094" cy="369332"/>
              </a:xfrm>
              <a:prstGeom prst="rect">
                <a:avLst/>
              </a:prstGeom>
              <a:blipFill>
                <a:blip r:embed="rId4"/>
                <a:stretch>
                  <a:fillRect l="-104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31006" y="1711602"/>
            <a:ext cx="3240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太陽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表面積</a:t>
            </a:r>
            <a:endParaRPr lang="zh-TW" altLang="en-US" sz="1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95288" y="5300663"/>
            <a:ext cx="2087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可以算出太陽溫度 </a:t>
            </a:r>
          </a:p>
        </p:txBody>
      </p:sp>
      <p:pic>
        <p:nvPicPr>
          <p:cNvPr id="17416" name="Picture 11" descr="s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36" y="430080"/>
            <a:ext cx="1844411" cy="187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417" name="Text Box 14"/>
              <p:cNvSpPr txBox="1">
                <a:spLocks noChangeArrowheads="1"/>
              </p:cNvSpPr>
              <p:nvPr/>
            </p:nvSpPr>
            <p:spPr bwMode="auto">
              <a:xfrm>
                <a:off x="3152790" y="573681"/>
                <a:ext cx="23438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計算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太陽表面</a:t>
                </a:r>
                <a:r>
                  <a:rPr lang="zh-TW" altLang="en-US" sz="1800" dirty="0"/>
                  <a:t>溫度 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𝑇</m:t>
                    </m:r>
                  </m:oMath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17417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2790" y="573681"/>
                <a:ext cx="2343894" cy="369332"/>
              </a:xfrm>
              <a:prstGeom prst="rect">
                <a:avLst/>
              </a:prstGeom>
              <a:blipFill>
                <a:blip r:embed="rId6"/>
                <a:stretch>
                  <a:fillRect l="-216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20" name="文字方塊 14"/>
          <p:cNvSpPr txBox="1">
            <a:spLocks noChangeArrowheads="1"/>
          </p:cNvSpPr>
          <p:nvPr/>
        </p:nvSpPr>
        <p:spPr bwMode="auto">
          <a:xfrm>
            <a:off x="431006" y="1159296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太陽輻射總功率</a:t>
            </a:r>
          </a:p>
        </p:txBody>
      </p:sp>
      <p:pic>
        <p:nvPicPr>
          <p:cNvPr id="17421" name="Picture 24" descr="http://image.absoluteastronomy.com/images/encyclopediaimages/s/su/sun-earth-radia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08" y="2403238"/>
            <a:ext cx="2062050" cy="149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矩形 17"/>
          <p:cNvSpPr>
            <a:spLocks noChangeArrowheads="1"/>
          </p:cNvSpPr>
          <p:nvPr/>
        </p:nvSpPr>
        <p:spPr bwMode="auto">
          <a:xfrm>
            <a:off x="395288" y="2781300"/>
            <a:ext cx="6264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地球大氣上層，每單位面積，所接收到來自太陽的功率為：</a:t>
            </a:r>
            <a:endParaRPr lang="en-US" altLang="zh-TW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24" name="文字方塊 18"/>
              <p:cNvSpPr txBox="1">
                <a:spLocks noChangeArrowheads="1"/>
              </p:cNvSpPr>
              <p:nvPr/>
            </p:nvSpPr>
            <p:spPr bwMode="auto">
              <a:xfrm>
                <a:off x="395288" y="2349500"/>
                <a:ext cx="62649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在地球處，此功率平均分配於一半徑為兩者距離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𝐷</m:t>
                    </m:r>
                  </m:oMath>
                </a14:m>
                <a:r>
                  <a:rPr lang="zh-TW" altLang="en-US" sz="1800" dirty="0"/>
                  <a:t>的球表面。</a:t>
                </a:r>
              </a:p>
            </p:txBody>
          </p:sp>
        </mc:Choice>
        <mc:Fallback xmlns="">
          <p:sp>
            <p:nvSpPr>
              <p:cNvPr id="17424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2349500"/>
                <a:ext cx="6264944" cy="369332"/>
              </a:xfrm>
              <a:prstGeom prst="rect">
                <a:avLst/>
              </a:prstGeom>
              <a:blipFill>
                <a:blip r:embed="rId8"/>
                <a:stretch>
                  <a:fillRect l="-1012" t="-6452" r="-4453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25" name="Text Box 10"/>
              <p:cNvSpPr txBox="1">
                <a:spLocks noChangeArrowheads="1"/>
              </p:cNvSpPr>
              <p:nvPr/>
            </p:nvSpPr>
            <p:spPr bwMode="auto">
              <a:xfrm>
                <a:off x="431006" y="5876925"/>
                <a:ext cx="51847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可預測光譜最大值在波長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500</m:t>
                    </m:r>
                    <m:r>
                      <m:rPr>
                        <m:nor/>
                      </m:rPr>
                      <a:rPr lang="en-US" altLang="zh-TW" sz="1800" b="0" i="0" smtClean="0">
                        <a:latin typeface="Cambria Math"/>
                        <a:ea typeface="Cambria Math"/>
                      </a:rPr>
                      <m:t>nm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，與觀測相符。</a:t>
                </a:r>
              </a:p>
            </p:txBody>
          </p:sp>
        </mc:Choice>
        <mc:Fallback xmlns="">
          <p:sp>
            <p:nvSpPr>
              <p:cNvPr id="17425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06" y="5876925"/>
                <a:ext cx="5184775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1059" t="-6557" r="-824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6377905" y="4600193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constant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300323" y="1146729"/>
                <a:ext cx="1227579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</a:rPr>
                        <m:t>𝜎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323" y="1146729"/>
                <a:ext cx="122757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829311" y="1710292"/>
                <a:ext cx="303685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r>
                        <a:rPr lang="en-US" altLang="zh-TW" b="0" i="1" smtClean="0">
                          <a:latin typeface="Cambria Math"/>
                        </a:rPr>
                        <m:t>=4</m:t>
                      </m:r>
                      <m:r>
                        <a:rPr lang="zh-TW" altLang="en-US" b="0" i="1" smtClean="0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sun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</a:rPr>
                        <m:t>=6.1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18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m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311" y="1710292"/>
                <a:ext cx="3036857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35293" y="3287142"/>
                <a:ext cx="3730060" cy="64819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𝐼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𝜎</m:t>
                          </m:r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sun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𝜎</m:t>
                          </m:r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sun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93" y="3287142"/>
                <a:ext cx="3730060" cy="64819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435724" y="5287963"/>
                <a:ext cx="139198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=5800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724" y="5287963"/>
                <a:ext cx="1391984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96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4" grpId="0"/>
      <p:bldP spid="17425" grpId="0"/>
      <p:bldP spid="2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595231" y="4016993"/>
            <a:ext cx="4752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大氣上層接收的太陽光有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被雲層</a:t>
            </a:r>
            <a:r>
              <a:rPr lang="zh-TW" altLang="en-US" sz="1800" dirty="0">
                <a:cs typeface="Times New Roman" pitchFamily="18" charset="0"/>
              </a:rPr>
              <a:t>反射回去。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Text Box 8"/>
              <p:cNvSpPr txBox="1">
                <a:spLocks noChangeArrowheads="1"/>
              </p:cNvSpPr>
              <p:nvPr/>
            </p:nvSpPr>
            <p:spPr bwMode="auto">
              <a:xfrm>
                <a:off x="1602869" y="4755753"/>
                <a:ext cx="4176713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地表接受的功率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zh-TW" altLang="en-US" sz="1800" dirty="0"/>
                  <a:t> 地表輻射散發的功率</a:t>
                </a:r>
              </a:p>
            </p:txBody>
          </p:sp>
        </mc:Choice>
        <mc:Fallback xmlns="">
          <p:sp>
            <p:nvSpPr>
              <p:cNvPr id="18437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2869" y="4755753"/>
                <a:ext cx="4176713" cy="366713"/>
              </a:xfrm>
              <a:prstGeom prst="rect">
                <a:avLst/>
              </a:prstGeom>
              <a:blipFill rotWithShape="1">
                <a:blip r:embed="rId7"/>
                <a:stretch>
                  <a:fillRect l="-1314" t="-6667" r="-730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3272161" y="5608635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太冷</a:t>
            </a:r>
            <a:r>
              <a:rPr lang="en-US" altLang="zh-TW" sz="1800"/>
              <a:t>!</a:t>
            </a:r>
          </a:p>
        </p:txBody>
      </p:sp>
      <p:pic>
        <p:nvPicPr>
          <p:cNvPr id="18439" name="Picture 11" descr="2353024_8120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57" y="1141884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Line 12"/>
          <p:cNvSpPr>
            <a:spLocks noChangeShapeType="1"/>
          </p:cNvSpPr>
          <p:nvPr/>
        </p:nvSpPr>
        <p:spPr bwMode="auto">
          <a:xfrm>
            <a:off x="2392495" y="1791171"/>
            <a:ext cx="11525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1" name="Line 13"/>
          <p:cNvSpPr>
            <a:spLocks noChangeShapeType="1"/>
          </p:cNvSpPr>
          <p:nvPr/>
        </p:nvSpPr>
        <p:spPr bwMode="auto">
          <a:xfrm>
            <a:off x="2392495" y="2078509"/>
            <a:ext cx="11525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2" name="Line 14"/>
          <p:cNvSpPr>
            <a:spLocks noChangeShapeType="1"/>
          </p:cNvSpPr>
          <p:nvPr/>
        </p:nvSpPr>
        <p:spPr bwMode="auto">
          <a:xfrm>
            <a:off x="2392495" y="2365846"/>
            <a:ext cx="11525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3" name="Line 15"/>
          <p:cNvSpPr>
            <a:spLocks noChangeShapeType="1"/>
          </p:cNvSpPr>
          <p:nvPr/>
        </p:nvSpPr>
        <p:spPr bwMode="auto">
          <a:xfrm flipV="1">
            <a:off x="5345245" y="638646"/>
            <a:ext cx="64770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4" name="Line 17"/>
          <p:cNvSpPr>
            <a:spLocks noChangeShapeType="1"/>
          </p:cNvSpPr>
          <p:nvPr/>
        </p:nvSpPr>
        <p:spPr bwMode="auto">
          <a:xfrm flipV="1">
            <a:off x="5488120" y="1214909"/>
            <a:ext cx="792162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5" name="Line 18"/>
          <p:cNvSpPr>
            <a:spLocks noChangeShapeType="1"/>
          </p:cNvSpPr>
          <p:nvPr/>
        </p:nvSpPr>
        <p:spPr bwMode="auto">
          <a:xfrm flipV="1">
            <a:off x="5561145" y="1862609"/>
            <a:ext cx="9366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6" name="Line 19"/>
          <p:cNvSpPr>
            <a:spLocks noChangeShapeType="1"/>
          </p:cNvSpPr>
          <p:nvPr/>
        </p:nvSpPr>
        <p:spPr bwMode="auto">
          <a:xfrm>
            <a:off x="5561145" y="2222971"/>
            <a:ext cx="792162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7" name="Line 20"/>
          <p:cNvSpPr>
            <a:spLocks noChangeShapeType="1"/>
          </p:cNvSpPr>
          <p:nvPr/>
        </p:nvSpPr>
        <p:spPr bwMode="auto">
          <a:xfrm flipH="1" flipV="1">
            <a:off x="3616457" y="710084"/>
            <a:ext cx="647700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8" name="Line 21"/>
          <p:cNvSpPr>
            <a:spLocks noChangeShapeType="1"/>
          </p:cNvSpPr>
          <p:nvPr/>
        </p:nvSpPr>
        <p:spPr bwMode="auto">
          <a:xfrm flipH="1" flipV="1">
            <a:off x="3329120" y="1286346"/>
            <a:ext cx="790575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9" name="Line 22"/>
          <p:cNvSpPr>
            <a:spLocks noChangeShapeType="1"/>
          </p:cNvSpPr>
          <p:nvPr/>
        </p:nvSpPr>
        <p:spPr bwMode="auto">
          <a:xfrm flipH="1">
            <a:off x="3329120" y="2005484"/>
            <a:ext cx="790575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50" name="Line 23"/>
          <p:cNvSpPr>
            <a:spLocks noChangeShapeType="1"/>
          </p:cNvSpPr>
          <p:nvPr/>
        </p:nvSpPr>
        <p:spPr bwMode="auto">
          <a:xfrm flipH="1">
            <a:off x="3400557" y="2437284"/>
            <a:ext cx="792163" cy="433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8451" name="Picture 24" descr="su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2" y="1646709"/>
            <a:ext cx="10160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52" name="Text Box 22"/>
              <p:cNvSpPr txBox="1">
                <a:spLocks noChangeArrowheads="1"/>
              </p:cNvSpPr>
              <p:nvPr/>
            </p:nvSpPr>
            <p:spPr bwMode="auto">
              <a:xfrm>
                <a:off x="690974" y="5975347"/>
                <a:ext cx="777039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以真實地表溫度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300</m:t>
                    </m:r>
                    <m:r>
                      <m:rPr>
                        <m:nor/>
                      </m:rPr>
                      <a:rPr lang="en-US" altLang="zh-TW" sz="1800" b="0" i="0" smtClean="0">
                        <a:latin typeface="Cambria Math"/>
                        <a:ea typeface="Cambria Math"/>
                      </a:rPr>
                      <m:t>K</m:t>
                    </m:r>
                  </m:oMath>
                </a14:m>
                <a:r>
                  <a:rPr lang="zh-TW" altLang="en-US" sz="1800" dirty="0"/>
                  <a:t>來代入右式計算，輻射散發會大於吸收，</a:t>
                </a:r>
                <a:endParaRPr lang="zh-TW" altLang="en-US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452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974" y="5975347"/>
                <a:ext cx="7770395" cy="369332"/>
              </a:xfrm>
              <a:prstGeom prst="rect">
                <a:avLst/>
              </a:prstGeom>
              <a:blipFill>
                <a:blip r:embed="rId10"/>
                <a:stretch>
                  <a:fillRect l="-65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53" name="文字方塊 21"/>
          <p:cNvSpPr txBox="1">
            <a:spLocks noChangeArrowheads="1"/>
          </p:cNvSpPr>
          <p:nvPr/>
        </p:nvSpPr>
        <p:spPr bwMode="auto">
          <a:xfrm>
            <a:off x="1331640" y="244774"/>
            <a:ext cx="6677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地表也是一個幅射表面，從太陽吸收的幅射必須全部放射出去。</a:t>
            </a:r>
          </a:p>
        </p:txBody>
      </p:sp>
      <p:pic>
        <p:nvPicPr>
          <p:cNvPr id="18454" name="Picture 24" descr="http://image.absoluteastronomy.com/images/encyclopediaimages/s/su/sun-earth-radiati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20" y="1108546"/>
            <a:ext cx="2238496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文字方塊 24"/>
          <p:cNvSpPr txBox="1">
            <a:spLocks noChangeArrowheads="1"/>
          </p:cNvSpPr>
          <p:nvPr/>
        </p:nvSpPr>
        <p:spPr bwMode="auto">
          <a:xfrm>
            <a:off x="504451" y="2839446"/>
            <a:ext cx="8502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地球表面照射到的總太陽輻射，等於單位面積接收的太陽功率，乘上地球的</a:t>
            </a:r>
            <a:r>
              <a:rPr lang="zh-TW" altLang="en-US" sz="1800" dirty="0">
                <a:solidFill>
                  <a:srgbClr val="FF0000"/>
                </a:solidFill>
              </a:rPr>
              <a:t>截面積</a:t>
            </a:r>
            <a:r>
              <a:rPr lang="zh-TW" alt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82630" y="6381328"/>
                <a:ext cx="42007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dirty="0"/>
                  <a:t>地球應該愈來愈冷！一直到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255</m:t>
                    </m:r>
                    <m:r>
                      <m:rPr>
                        <m:nor/>
                      </m:rPr>
                      <a:rPr lang="en-US" altLang="zh-TW" i="0" dirty="0" smtClean="0">
                        <a:latin typeface="Cambria Math"/>
                        <a:cs typeface="Times New Roman" pitchFamily="18" charset="0"/>
                      </a:rPr>
                      <m:t>K</m:t>
                    </m:r>
                  </m:oMath>
                </a14:m>
                <a:r>
                  <a:rPr lang="zh-TW" altLang="en-US" dirty="0">
                    <a:cs typeface="Times New Roman" pitchFamily="18" charset="0"/>
                  </a:rPr>
                  <a:t>為止！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30" y="6381328"/>
                <a:ext cx="4200765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306" t="-6667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1595231" y="4386421"/>
            <a:ext cx="480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其餘的光穿越大氣層被地表吸收。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602869" y="3285750"/>
                <a:ext cx="2928494" cy="3876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𝐼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</a:rPr>
                        <m:t>=1370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869" y="3285750"/>
                <a:ext cx="2928494" cy="387670"/>
              </a:xfrm>
              <a:prstGeom prst="rect">
                <a:avLst/>
              </a:prstGeom>
              <a:blipFill rotWithShape="1">
                <a:blip r:embed="rId1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1605126" y="5125713"/>
                <a:ext cx="4285340" cy="3876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1370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0.7=</m:t>
                      </m:r>
                      <m:r>
                        <a:rPr lang="zh-TW" altLang="en-US" i="1">
                          <a:latin typeface="Cambria Math"/>
                        </a:rPr>
                        <m:t>𝜎</m:t>
                      </m:r>
                      <m:r>
                        <a:rPr lang="zh-TW" altLang="en-US" i="1" smtClean="0">
                          <a:latin typeface="Cambria Math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</a:rPr>
                        <m:t>4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126" y="5125713"/>
                <a:ext cx="4285340" cy="387670"/>
              </a:xfrm>
              <a:prstGeom prst="rect">
                <a:avLst/>
              </a:prstGeom>
              <a:blipFill rotWithShape="1">
                <a:blip r:embed="rId1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595231" y="5608635"/>
                <a:ext cx="154317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~255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231" y="5608635"/>
                <a:ext cx="1543178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94606CF-A127-754D-B389-83C679E2FF1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47945" r="7707"/>
          <a:stretch/>
        </p:blipFill>
        <p:spPr>
          <a:xfrm>
            <a:off x="5957226" y="4773466"/>
            <a:ext cx="2946972" cy="7245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0D00D3-ADDF-8B4F-B1BB-39861EFAF6FA}"/>
              </a:ext>
            </a:extLst>
          </p:cNvPr>
          <p:cNvSpPr/>
          <p:nvPr/>
        </p:nvSpPr>
        <p:spPr>
          <a:xfrm>
            <a:off x="7596336" y="4789639"/>
            <a:ext cx="224332" cy="473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3988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52" grpId="0"/>
      <p:bldP spid="3" grpId="0"/>
      <p:bldP spid="2" grpId="0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F337BF-032F-A848-97C1-36A0F339B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97" y="2426513"/>
            <a:ext cx="5448300" cy="2374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046097" y="5156293"/>
                <a:ext cx="4657237" cy="63478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1370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0.7=</m:t>
                      </m:r>
                      <m:r>
                        <a:rPr lang="zh-TW" altLang="en-US" i="1">
                          <a:latin typeface="Cambria Math"/>
                        </a:rPr>
                        <m:t>𝜎</m:t>
                      </m:r>
                      <m:r>
                        <a:rPr lang="zh-TW" altLang="en-US" i="1" smtClean="0">
                          <a:latin typeface="Cambria Math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</a:rPr>
                        <m:t>4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97" y="5156293"/>
                <a:ext cx="4657237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438091" y="116632"/>
            <a:ext cx="273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溫室效應</a:t>
            </a:r>
            <a:r>
              <a:rPr lang="zh-TW" altLang="en-US" sz="1800" dirty="0"/>
              <a:t>！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It is good!</a:t>
            </a:r>
            <a:endParaRPr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079185" y="1665648"/>
            <a:ext cx="6408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因此地球所發出的紅外線會有一半又反射回來地球！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 flipV="1">
            <a:off x="3544579" y="3954344"/>
            <a:ext cx="169863" cy="1346864"/>
          </a:xfrm>
          <a:prstGeom prst="upArrow">
            <a:avLst>
              <a:gd name="adj1" fmla="val 50000"/>
              <a:gd name="adj2" fmla="val 15039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1071253" y="6438782"/>
            <a:ext cx="2951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大氣層如同一件毛毯</a:t>
            </a:r>
          </a:p>
        </p:txBody>
      </p:sp>
      <p:sp>
        <p:nvSpPr>
          <p:cNvPr id="9" name="橢圓 8"/>
          <p:cNvSpPr/>
          <p:nvPr/>
        </p:nvSpPr>
        <p:spPr>
          <a:xfrm>
            <a:off x="2006291" y="2765307"/>
            <a:ext cx="649287" cy="50482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302484" y="5181084"/>
            <a:ext cx="1989596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2942916" y="2838332"/>
          <a:ext cx="7921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126780" imgH="101424" progId="Equation.3">
                  <p:embed/>
                </p:oleObj>
              </mc:Choice>
              <mc:Fallback>
                <p:oleObj name="方程式" r:id="rId5" imgW="126780" imgH="101424" progId="Equation.3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916" y="2838332"/>
                        <a:ext cx="79216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橢圓 12"/>
          <p:cNvSpPr/>
          <p:nvPr/>
        </p:nvSpPr>
        <p:spPr>
          <a:xfrm>
            <a:off x="2771800" y="3701932"/>
            <a:ext cx="857709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806516" y="2766894"/>
            <a:ext cx="649287" cy="50482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79185" y="489914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大氣層對太陽發出的可見光幾乎是</a:t>
            </a:r>
            <a:r>
              <a:rPr lang="zh-TW" altLang="en-US" dirty="0">
                <a:solidFill>
                  <a:srgbClr val="FF0000"/>
                </a:solidFill>
              </a:rPr>
              <a:t>透明</a:t>
            </a:r>
            <a:r>
              <a:rPr lang="zh-TW" altLang="en-US" dirty="0"/>
              <a:t>，對紅外線卻是</a:t>
            </a:r>
            <a:r>
              <a:rPr lang="zh-TW" altLang="en-US" dirty="0">
                <a:solidFill>
                  <a:srgbClr val="FF0000"/>
                </a:solidFill>
              </a:rPr>
              <a:t>模糊</a:t>
            </a:r>
            <a:r>
              <a:rPr lang="zh-TW" altLang="en-US" dirty="0"/>
              <a:t>的，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82087" y="869434"/>
                <a:ext cx="66064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大氣層會吸收紅外線，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~1</m:t>
                    </m:r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87" y="869434"/>
                <a:ext cx="6606480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831" t="-6667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1105702" y="1280061"/>
            <a:ext cx="470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雲又將吸收的熱以輻射向上下釋放。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080966" y="204268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真正離開地球的只有地表熱輻射的一半！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009751" y="5949280"/>
                <a:ext cx="2856679" cy="37965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~255∙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1/4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~303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51" y="5949280"/>
                <a:ext cx="2856679" cy="379656"/>
              </a:xfrm>
              <a:prstGeom prst="rect">
                <a:avLst/>
              </a:prstGeom>
              <a:blipFill rotWithShape="1"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92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19464" grpId="0"/>
      <p:bldP spid="9" grpId="0" animBg="1"/>
      <p:bldP spid="10" grpId="0" animBg="1"/>
      <p:bldP spid="13" grpId="0" animBg="1"/>
      <p:bldP spid="14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Figure shows UV, IR and visible light from the sun striking the earth through its atmosphere. Of these, only IR is reflected.">
            <a:extLst>
              <a:ext uri="{FF2B5EF4-FFF2-40B4-BE49-F238E27FC236}">
                <a16:creationId xmlns:a16="http://schemas.microsoft.com/office/drawing/2014/main" id="{FAFF77FE-2A1A-AF40-84CF-CAFCA8DBE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696356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342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9"/>
          <p:cNvSpPr txBox="1">
            <a:spLocks noChangeArrowheads="1"/>
          </p:cNvSpPr>
          <p:nvPr/>
        </p:nvSpPr>
        <p:spPr bwMode="auto">
          <a:xfrm>
            <a:off x="3156193" y="796534"/>
            <a:ext cx="2160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</a:rPr>
              <a:t>光子 </a:t>
            </a:r>
            <a:r>
              <a:rPr lang="en-US" altLang="zh-TW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endParaRPr lang="zh-TW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笑臉 2"/>
          <p:cNvSpPr/>
          <p:nvPr/>
        </p:nvSpPr>
        <p:spPr>
          <a:xfrm>
            <a:off x="3730868" y="1444234"/>
            <a:ext cx="576263" cy="57626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21860" name="Picture 4" descr="http://www-d0.fnal.gov/Run2Physics/WWW/results/final/TOP/T06C/elementary_partic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r="20857" b="5501"/>
          <a:stretch>
            <a:fillRect/>
          </a:stretch>
        </p:blipFill>
        <p:spPr bwMode="auto">
          <a:xfrm>
            <a:off x="2795831" y="2307834"/>
            <a:ext cx="257968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6156176" y="2668072"/>
                <a:ext cx="95385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h𝑓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668072"/>
                <a:ext cx="953851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156176" y="3266445"/>
                <a:ext cx="802206" cy="61831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266445"/>
                <a:ext cx="802206" cy="618311"/>
              </a:xfrm>
              <a:prstGeom prst="rect">
                <a:avLst/>
              </a:prstGeom>
              <a:blipFill>
                <a:blip r:embed="rId4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572000" y="764724"/>
                <a:ext cx="3838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764724"/>
                <a:ext cx="383888" cy="400110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123728" y="5577780"/>
                <a:ext cx="4753802" cy="3724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h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=6.626×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−34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sz="18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800" b="0" i="0" smtClean="0">
                          <a:latin typeface="Cambria Math"/>
                          <a:ea typeface="Cambria Math"/>
                        </a:rPr>
                        <m:t>J</m:t>
                      </m:r>
                      <m:r>
                        <a:rPr lang="zh-TW" altLang="en-US" sz="1800" dirty="0">
                          <a:latin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altLang="zh-TW" sz="1800" b="0" i="0" dirty="0" smtClean="0">
                          <a:latin typeface="Cambria Math"/>
                        </a:rPr>
                        <m:t>s</m:t>
                      </m:r>
                      <m:r>
                        <a:rPr lang="en-US" altLang="zh-TW" sz="1800" b="0" i="0" dirty="0" smtClean="0">
                          <a:latin typeface="Cambria Math"/>
                        </a:rPr>
                        <m:t>=4.136</m:t>
                      </m:r>
                      <m:r>
                        <a:rPr lang="en-US" altLang="zh-TW" sz="1800" b="0" i="1" dirty="0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zh-TW" sz="18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b="0" i="1" dirty="0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TW" sz="1800" b="0" i="1" dirty="0" smtClean="0">
                              <a:latin typeface="Cambria Math"/>
                              <a:ea typeface="Cambria Math"/>
                            </a:rPr>
                            <m:t>−15</m:t>
                          </m:r>
                        </m:sup>
                      </m:sSup>
                      <m:r>
                        <a:rPr lang="en-US" altLang="zh-TW" sz="18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800" b="0" i="0" dirty="0" smtClean="0">
                          <a:latin typeface="Cambria Math"/>
                          <a:ea typeface="Cambria Math"/>
                        </a:rPr>
                        <m:t>eV</m:t>
                      </m:r>
                      <m:r>
                        <a:rPr lang="en-US" altLang="zh-TW" sz="1800" b="0" i="1" dirty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altLang="zh-TW" sz="1800" b="0" i="0" dirty="0" smtClean="0">
                          <a:latin typeface="Cambria Math"/>
                          <a:ea typeface="Cambria Math"/>
                        </a:rPr>
                        <m:t>s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577780"/>
                <a:ext cx="4753802" cy="372410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46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 descr="D:\Dropbox\Documents\課程\YoungTextBook\Images\Chapter39\A_Images\A_Figures_and_Photos\39_16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74521"/>
            <a:ext cx="41973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文字方塊 5"/>
          <p:cNvSpPr txBox="1">
            <a:spLocks noChangeArrowheads="1"/>
          </p:cNvSpPr>
          <p:nvPr/>
        </p:nvSpPr>
        <p:spPr bwMode="auto">
          <a:xfrm>
            <a:off x="1620242" y="4624034"/>
            <a:ext cx="540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在原子中，電子的狀態是分立而不連續的 </a:t>
            </a:r>
            <a:r>
              <a:rPr lang="en-US" altLang="zh-TW" sz="1800" dirty="0"/>
              <a:t>(Discrete)</a:t>
            </a:r>
            <a:r>
              <a:rPr lang="zh-TW" altLang="en-US" sz="1800" dirty="0"/>
              <a:t>，</a:t>
            </a:r>
          </a:p>
        </p:txBody>
      </p:sp>
      <p:sp>
        <p:nvSpPr>
          <p:cNvPr id="75780" name="文字方塊 5"/>
          <p:cNvSpPr txBox="1">
            <a:spLocks noChangeArrowheads="1"/>
          </p:cNvSpPr>
          <p:nvPr/>
        </p:nvSpPr>
        <p:spPr bwMode="auto">
          <a:xfrm>
            <a:off x="1655167" y="1111566"/>
            <a:ext cx="5948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光是在電子從一個能量狀態</a:t>
            </a:r>
            <a:r>
              <a:rPr lang="zh-TW" altLang="en-US" sz="1800" dirty="0">
                <a:solidFill>
                  <a:srgbClr val="FF0000"/>
                </a:solidFill>
              </a:rPr>
              <a:t>跳</a:t>
            </a:r>
            <a:r>
              <a:rPr lang="zh-TW" altLang="en-US" sz="1800" dirty="0"/>
              <a:t>到另一個態的時候發出！</a:t>
            </a:r>
          </a:p>
        </p:txBody>
      </p:sp>
      <p:sp>
        <p:nvSpPr>
          <p:cNvPr id="75782" name="矩形 2"/>
          <p:cNvSpPr>
            <a:spLocks noChangeArrowheads="1"/>
          </p:cNvSpPr>
          <p:nvPr/>
        </p:nvSpPr>
        <p:spPr bwMode="auto">
          <a:xfrm>
            <a:off x="1655167" y="5135646"/>
            <a:ext cx="5262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跳的時候，狀態間能量差以一個光子的形式釋放。</a:t>
            </a:r>
          </a:p>
        </p:txBody>
      </p:sp>
      <p:sp>
        <p:nvSpPr>
          <p:cNvPr id="2" name="文字方塊 1"/>
          <p:cNvSpPr txBox="1"/>
          <p:nvPr/>
        </p:nvSpPr>
        <p:spPr bwMode="auto">
          <a:xfrm>
            <a:off x="1677907" y="1668079"/>
            <a:ext cx="47198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能態不是連續分布，因此稱為跳。</a:t>
            </a:r>
            <a:endParaRPr lang="en-US" altLang="zh-TW" sz="1800" dirty="0"/>
          </a:p>
        </p:txBody>
      </p:sp>
      <p:sp>
        <p:nvSpPr>
          <p:cNvPr id="9" name="矩形 8"/>
          <p:cNvSpPr/>
          <p:nvPr/>
        </p:nvSpPr>
        <p:spPr>
          <a:xfrm>
            <a:off x="1731020" y="2479718"/>
            <a:ext cx="221014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091060" y="2479718"/>
            <a:ext cx="18002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084168" y="2037411"/>
                <a:ext cx="1234825" cy="61087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037411"/>
                <a:ext cx="1234825" cy="6108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084168" y="3651211"/>
                <a:ext cx="1282402" cy="61087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651211"/>
                <a:ext cx="1282402" cy="6108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3A8AC779-3B76-0B47-BC38-BA86BA1AA1C5}"/>
                  </a:ext>
                </a:extLst>
              </p:cNvPr>
              <p:cNvSpPr txBox="1"/>
              <p:nvPr/>
            </p:nvSpPr>
            <p:spPr>
              <a:xfrm>
                <a:off x="6084168" y="2851605"/>
                <a:ext cx="2580004" cy="6186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h𝑓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3A8AC779-3B76-0B47-BC38-BA86BA1AA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851605"/>
                <a:ext cx="2580004" cy="618631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0D7557F2-8797-704D-9311-BE496981C577}"/>
              </a:ext>
            </a:extLst>
          </p:cNvPr>
          <p:cNvSpPr/>
          <p:nvPr/>
        </p:nvSpPr>
        <p:spPr>
          <a:xfrm>
            <a:off x="5224540" y="2567651"/>
            <a:ext cx="288032" cy="27666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263593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D:\Dropbox\Documents\課程\YoungTextBook\Images\Chapter39\A_Images\A_Figures_and_Photos\39_20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3375"/>
            <a:ext cx="519747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541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6"/>
          <p:cNvSpPr txBox="1">
            <a:spLocks noChangeArrowheads="1"/>
          </p:cNvSpPr>
          <p:nvPr/>
        </p:nvSpPr>
        <p:spPr bwMode="auto">
          <a:xfrm>
            <a:off x="642938" y="1643063"/>
            <a:ext cx="221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光電效應</a:t>
            </a:r>
          </a:p>
        </p:txBody>
      </p:sp>
      <p:pic>
        <p:nvPicPr>
          <p:cNvPr id="149508" name="Picture 11" descr="4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857250"/>
            <a:ext cx="2286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9" name="Picture 5" descr="F38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8"/>
          <a:stretch>
            <a:fillRect/>
          </a:stretch>
        </p:blipFill>
        <p:spPr bwMode="auto">
          <a:xfrm>
            <a:off x="2571750" y="3357563"/>
            <a:ext cx="1666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1" name="文字方塊 10"/>
          <p:cNvSpPr txBox="1">
            <a:spLocks noChangeArrowheads="1"/>
          </p:cNvSpPr>
          <p:nvPr/>
        </p:nvSpPr>
        <p:spPr bwMode="auto">
          <a:xfrm>
            <a:off x="642938" y="4572000"/>
            <a:ext cx="178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康普頓效應</a:t>
            </a:r>
          </a:p>
        </p:txBody>
      </p:sp>
      <p:sp>
        <p:nvSpPr>
          <p:cNvPr id="149512" name="文字方塊 7"/>
          <p:cNvSpPr txBox="1">
            <a:spLocks noChangeArrowheads="1"/>
          </p:cNvSpPr>
          <p:nvPr/>
        </p:nvSpPr>
        <p:spPr bwMode="auto">
          <a:xfrm>
            <a:off x="2555875" y="404813"/>
            <a:ext cx="2786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光子與光波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E889D62-87C1-114B-B2C4-F9B94D395674}"/>
                  </a:ext>
                </a:extLst>
              </p:cNvPr>
              <p:cNvSpPr txBox="1"/>
              <p:nvPr/>
            </p:nvSpPr>
            <p:spPr>
              <a:xfrm>
                <a:off x="5303838" y="405368"/>
                <a:ext cx="273630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𝑘𝑥</m:t>
                              </m:r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zh-TW" altLang="en-US" sz="180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E889D62-87C1-114B-B2C4-F9B94D395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838" y="405368"/>
                <a:ext cx="2736304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A48859A3-B283-2546-AAE1-F38D7797D8AE}"/>
                  </a:ext>
                </a:extLst>
              </p:cNvPr>
              <p:cNvSpPr txBox="1"/>
              <p:nvPr/>
            </p:nvSpPr>
            <p:spPr>
              <a:xfrm>
                <a:off x="5292725" y="1828284"/>
                <a:ext cx="156805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h𝑓</m:t>
                      </m:r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A48859A3-B283-2546-AAE1-F38D7797D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25" y="1828284"/>
                <a:ext cx="1568058" cy="369332"/>
              </a:xfrm>
              <a:prstGeom prst="rect">
                <a:avLst/>
              </a:prstGeom>
              <a:blipFill>
                <a:blip r:embed="rId5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CD1021D-81AB-C94C-90B8-1F6E92B56265}"/>
                  </a:ext>
                </a:extLst>
              </p:cNvPr>
              <p:cNvSpPr txBox="1"/>
              <p:nvPr/>
            </p:nvSpPr>
            <p:spPr>
              <a:xfrm>
                <a:off x="5307489" y="4675506"/>
                <a:ext cx="1378006" cy="61831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𝜆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CD1021D-81AB-C94C-90B8-1F6E92B56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489" y="4675506"/>
                <a:ext cx="1378006" cy="618311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058286" y="6422133"/>
                <a:ext cx="97610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𝑃𝑉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286" y="6422133"/>
                <a:ext cx="976101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913" name="Picture 4" descr="hea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9" t="12842" r="5302" b="10112"/>
          <a:stretch>
            <a:fillRect/>
          </a:stretch>
        </p:blipFill>
        <p:spPr bwMode="auto">
          <a:xfrm>
            <a:off x="5371472" y="681677"/>
            <a:ext cx="2321941" cy="204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5" descr="F18_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7"/>
          <a:stretch>
            <a:fillRect/>
          </a:stretch>
        </p:blipFill>
        <p:spPr bwMode="auto">
          <a:xfrm>
            <a:off x="1894002" y="686035"/>
            <a:ext cx="1379617" cy="204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1803137" y="2770779"/>
            <a:ext cx="1757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巨觀的氣體</a:t>
            </a: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5289286" y="2738361"/>
            <a:ext cx="25731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微觀是質點系統</a:t>
            </a:r>
          </a:p>
        </p:txBody>
      </p:sp>
      <p:sp>
        <p:nvSpPr>
          <p:cNvPr id="38919" name="Line 10"/>
          <p:cNvSpPr>
            <a:spLocks noChangeShapeType="1"/>
          </p:cNvSpPr>
          <p:nvPr/>
        </p:nvSpPr>
        <p:spPr bwMode="auto">
          <a:xfrm>
            <a:off x="3762375" y="3462543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920" name="Text Box 11"/>
          <p:cNvSpPr txBox="1">
            <a:spLocks noChangeArrowheads="1"/>
          </p:cNvSpPr>
          <p:nvPr/>
        </p:nvSpPr>
        <p:spPr bwMode="auto">
          <a:xfrm>
            <a:off x="1803137" y="3784269"/>
            <a:ext cx="518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巨觀物理量是來自微觀物理量！</a:t>
            </a:r>
          </a:p>
        </p:txBody>
      </p:sp>
      <p:sp>
        <p:nvSpPr>
          <p:cNvPr id="38921" name="Text Box 12"/>
          <p:cNvSpPr txBox="1">
            <a:spLocks noChangeArrowheads="1"/>
          </p:cNvSpPr>
          <p:nvPr/>
        </p:nvSpPr>
        <p:spPr bwMode="auto">
          <a:xfrm>
            <a:off x="1052946" y="4962965"/>
            <a:ext cx="7760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由巨觀物理量的微觀統計解釋，或許我們可以找到巨觀物理量彼此的關係！</a:t>
            </a:r>
          </a:p>
        </p:txBody>
      </p:sp>
      <p:sp>
        <p:nvSpPr>
          <p:cNvPr id="14" name="向右箭號 13"/>
          <p:cNvSpPr/>
          <p:nvPr/>
        </p:nvSpPr>
        <p:spPr>
          <a:xfrm rot="385656">
            <a:off x="3925887" y="5579674"/>
            <a:ext cx="1452562" cy="1841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 rot="21264884">
            <a:off x="3951287" y="5930511"/>
            <a:ext cx="1450975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>
            <a:off x="4393937" y="6059311"/>
            <a:ext cx="304800" cy="428625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594337" y="3277877"/>
                <a:ext cx="104304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23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337" y="3277877"/>
                <a:ext cx="1043042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803137" y="4520418"/>
            <a:ext cx="518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巨觀物理量本質上是微觀物理量的統計結果！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803204" y="4150981"/>
            <a:ext cx="650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由大量的數字得出少量的有用的結果就稱為統計：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371472" y="3268493"/>
                <a:ext cx="185493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    </m:t>
                      </m:r>
                      <m:r>
                        <a:rPr lang="en-US" altLang="zh-TW" b="0" i="1" smtClean="0">
                          <a:latin typeface="Cambria Math"/>
                        </a:rPr>
                        <m:t>𝑖</m:t>
                      </m:r>
                      <m:r>
                        <a:rPr lang="en-US" altLang="zh-TW" b="0" i="1" smtClean="0">
                          <a:latin typeface="Cambria Math"/>
                        </a:rPr>
                        <m:t>=1⋯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472" y="3268493"/>
                <a:ext cx="1854930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21311"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891937" y="3277877"/>
                <a:ext cx="158036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937" y="3277877"/>
                <a:ext cx="1580369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122295" y="5418125"/>
                <a:ext cx="54303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𝑃𝑉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295" y="5418125"/>
                <a:ext cx="543034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3273619" y="5904291"/>
                <a:ext cx="39171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619" y="5904291"/>
                <a:ext cx="391710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632961" y="5616430"/>
                <a:ext cx="1885837" cy="39190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average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961" y="5616430"/>
                <a:ext cx="1885837" cy="391902"/>
              </a:xfrm>
              <a:prstGeom prst="rect">
                <a:avLst/>
              </a:prstGeom>
              <a:blipFill rotWithShape="1">
                <a:blip r:embed="rId22"/>
                <a:stretch>
                  <a:fillRect t="-20000" b="-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42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921" grpId="0"/>
      <p:bldP spid="14" grpId="0" animBg="1"/>
      <p:bldP spid="16" grpId="0" animBg="1"/>
      <p:bldP spid="18" grpId="0" animBg="1"/>
      <p:bldP spid="20" grpId="0"/>
      <p:bldP spid="6" grpId="0"/>
      <p:bldP spid="23" grpId="0" animBg="1"/>
      <p:bldP spid="24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fig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71"/>
          <a:stretch>
            <a:fillRect/>
          </a:stretch>
        </p:blipFill>
        <p:spPr bwMode="auto">
          <a:xfrm>
            <a:off x="1899444" y="2209800"/>
            <a:ext cx="4501356" cy="88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字方塊 3"/>
          <p:cNvSpPr txBox="1">
            <a:spLocks noChangeArrowheads="1"/>
          </p:cNvSpPr>
          <p:nvPr/>
        </p:nvSpPr>
        <p:spPr bwMode="auto">
          <a:xfrm>
            <a:off x="6070027" y="1578768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庫倫定律</a:t>
            </a:r>
          </a:p>
        </p:txBody>
      </p:sp>
      <p:pic>
        <p:nvPicPr>
          <p:cNvPr id="25657" name="Picture 57" descr="\\Mac\Dropbox\Documents\課程\Young\Chapter21\A_Images\A_Figures_and_Photos\21_10_Figur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49791"/>
            <a:ext cx="198439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821119" y="1397604"/>
                <a:ext cx="1657312" cy="6597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𝑄𝑞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19" y="1397604"/>
                <a:ext cx="1657312" cy="659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971800" y="1397604"/>
                <a:ext cx="3013261" cy="6597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𝑄𝑞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𝑄𝑞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397604"/>
                <a:ext cx="3013261" cy="6597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00051272-797D-F744-B2F4-EE6D3882C590}"/>
              </a:ext>
            </a:extLst>
          </p:cNvPr>
          <p:cNvSpPr/>
          <p:nvPr/>
        </p:nvSpPr>
        <p:spPr>
          <a:xfrm>
            <a:off x="552847" y="366862"/>
            <a:ext cx="8038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TW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follows therefore from these three tests, that the repulsive force that the two balls — [which were] electrified with the same kind of electricity — exert on each other, follows the inverse proportion of the square of the distance.   Coulomb 1785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55E3DF2-161C-364B-AB59-A2D2A3147E8D}"/>
              </a:ext>
            </a:extLst>
          </p:cNvPr>
          <p:cNvSpPr/>
          <p:nvPr/>
        </p:nvSpPr>
        <p:spPr>
          <a:xfrm>
            <a:off x="552848" y="6211669"/>
            <a:ext cx="8362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電荷單位：一</a:t>
            </a:r>
            <a:r>
              <a:rPr lang="zh-TW" alt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TW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coulomb </a:t>
            </a:r>
            <a:r>
              <a:rPr lang="zh-CN" alt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電荷</a:t>
            </a:r>
            <a:r>
              <a:rPr lang="zh-TW" alt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等於</a:t>
            </a:r>
            <a:r>
              <a:rPr lang="en-GB" altLang="zh-TW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1/(1.602176634×10</a:t>
            </a:r>
            <a:r>
              <a:rPr lang="en-GB" altLang="zh-TW" baseline="30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−19</a:t>
            </a:r>
            <a:r>
              <a:rPr lang="en-GB" altLang="zh-TW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CN" alt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電子電荷！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752879" y="599176"/>
            <a:ext cx="3732212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626" name="Picture 4" descr="fig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75"/>
          <a:stretch>
            <a:fillRect/>
          </a:stretch>
        </p:blipFill>
        <p:spPr bwMode="auto">
          <a:xfrm>
            <a:off x="1781201" y="827776"/>
            <a:ext cx="35925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Text Box 6"/>
              <p:cNvSpPr txBox="1">
                <a:spLocks noChangeArrowheads="1"/>
              </p:cNvSpPr>
              <p:nvPr/>
            </p:nvSpPr>
            <p:spPr bwMode="auto">
              <a:xfrm>
                <a:off x="2314601" y="827776"/>
                <a:ext cx="457200" cy="3667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TW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TW" baseline="-25000" dirty="0"/>
              </a:p>
            </p:txBody>
          </p:sp>
        </mc:Choice>
        <mc:Fallback xmlns="">
          <p:sp>
            <p:nvSpPr>
              <p:cNvPr id="2662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4601" y="827776"/>
                <a:ext cx="457200" cy="36671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28" name="Text Box 7"/>
              <p:cNvSpPr txBox="1">
                <a:spLocks noChangeArrowheads="1"/>
              </p:cNvSpPr>
              <p:nvPr/>
            </p:nvSpPr>
            <p:spPr bwMode="auto">
              <a:xfrm>
                <a:off x="4600601" y="599176"/>
                <a:ext cx="457200" cy="3667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TW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zh-TW" baseline="-25000" dirty="0"/>
              </a:p>
            </p:txBody>
          </p:sp>
        </mc:Choice>
        <mc:Fallback xmlns="">
          <p:sp>
            <p:nvSpPr>
              <p:cNvPr id="2662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0601" y="599176"/>
                <a:ext cx="457200" cy="366713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29" name="Text Box 8"/>
              <p:cNvSpPr txBox="1">
                <a:spLocks noChangeArrowheads="1"/>
              </p:cNvSpPr>
              <p:nvPr/>
            </p:nvSpPr>
            <p:spPr bwMode="auto">
              <a:xfrm>
                <a:off x="2009801" y="2046976"/>
                <a:ext cx="457200" cy="3667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TW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zh-TW" baseline="-25000" dirty="0"/>
              </a:p>
            </p:txBody>
          </p:sp>
        </mc:Choice>
        <mc:Fallback xmlns="">
          <p:sp>
            <p:nvSpPr>
              <p:cNvPr id="2662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9801" y="2046976"/>
                <a:ext cx="457200" cy="366713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30" name="Text Box 9"/>
              <p:cNvSpPr txBox="1">
                <a:spLocks noChangeArrowheads="1"/>
              </p:cNvSpPr>
              <p:nvPr/>
            </p:nvSpPr>
            <p:spPr bwMode="auto">
              <a:xfrm>
                <a:off x="4219601" y="3113776"/>
                <a:ext cx="396875" cy="3667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altLang="zh-TW" i="1" dirty="0"/>
              </a:p>
            </p:txBody>
          </p:sp>
        </mc:Choice>
        <mc:Fallback xmlns="">
          <p:sp>
            <p:nvSpPr>
              <p:cNvPr id="2663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9601" y="3113776"/>
                <a:ext cx="396875" cy="366713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31" name="Text Box 10"/>
              <p:cNvSpPr txBox="1">
                <a:spLocks noChangeArrowheads="1"/>
              </p:cNvSpPr>
              <p:nvPr/>
            </p:nvSpPr>
            <p:spPr bwMode="auto">
              <a:xfrm>
                <a:off x="4600601" y="2199376"/>
                <a:ext cx="457200" cy="3667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zh-TW" i="1" baseline="-25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663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0601" y="2199376"/>
                <a:ext cx="457200" cy="3667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32" name="Text Box 11"/>
              <p:cNvSpPr txBox="1">
                <a:spLocks noChangeArrowheads="1"/>
              </p:cNvSpPr>
              <p:nvPr/>
            </p:nvSpPr>
            <p:spPr bwMode="auto">
              <a:xfrm>
                <a:off x="4829201" y="3418576"/>
                <a:ext cx="457200" cy="3667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TW" i="1" baseline="-25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663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9201" y="3418576"/>
                <a:ext cx="457200" cy="3667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33" name="Text Box 12"/>
              <p:cNvSpPr txBox="1">
                <a:spLocks noChangeArrowheads="1"/>
              </p:cNvSpPr>
              <p:nvPr/>
            </p:nvSpPr>
            <p:spPr bwMode="auto">
              <a:xfrm>
                <a:off x="3533801" y="2961376"/>
                <a:ext cx="457200" cy="3667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zh-TW" i="1" baseline="-25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6633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3801" y="2961376"/>
                <a:ext cx="457200" cy="3667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35" name="Text Box 14"/>
              <p:cNvSpPr txBox="1">
                <a:spLocks noChangeArrowheads="1"/>
              </p:cNvSpPr>
              <p:nvPr/>
            </p:nvSpPr>
            <p:spPr bwMode="auto">
              <a:xfrm>
                <a:off x="1376019" y="4022573"/>
                <a:ext cx="65338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考慮一個可動的小電荷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𝑞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zh-TW" altLang="en-US" dirty="0"/>
                  <a:t>周圍的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固定</a:t>
                </a:r>
                <a:r>
                  <a:rPr lang="zh-TW" altLang="en-US" dirty="0"/>
                  <a:t>電荷分布為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𝑄</m:t>
                    </m:r>
                    <m:r>
                      <a:rPr lang="en-US" altLang="zh-TW" i="1" baseline="-25000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6635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6019" y="4022573"/>
                <a:ext cx="6533857" cy="369332"/>
              </a:xfrm>
              <a:prstGeom prst="rect">
                <a:avLst/>
              </a:prstGeom>
              <a:blipFill>
                <a:blip r:embed="rId10"/>
                <a:stretch>
                  <a:fillRect l="-775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36" name="文字方塊 11"/>
              <p:cNvSpPr txBox="1">
                <a:spLocks noChangeArrowheads="1"/>
              </p:cNvSpPr>
              <p:nvPr/>
            </p:nvSpPr>
            <p:spPr bwMode="auto">
              <a:xfrm>
                <a:off x="1376019" y="4852945"/>
                <a:ext cx="6578992" cy="402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小電荷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𝑞</m:t>
                    </m:r>
                  </m:oMath>
                </a14:m>
                <a:r>
                  <a:rPr lang="zh-TW" alt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dirty="0"/>
                  <a:t>所受的總電力為個別電荷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𝑄</m:t>
                    </m:r>
                    <m:r>
                      <a:rPr lang="en-US" altLang="zh-TW" i="1" baseline="-25000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zh-TW" altLang="en-US" i="1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dirty="0"/>
                  <a:t>所施電力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的疊加：</a:t>
                </a:r>
              </a:p>
            </p:txBody>
          </p:sp>
        </mc:Choice>
        <mc:Fallback xmlns="">
          <p:sp>
            <p:nvSpPr>
              <p:cNvPr id="26636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6019" y="4852945"/>
                <a:ext cx="6578992" cy="402931"/>
              </a:xfrm>
              <a:prstGeom prst="rect">
                <a:avLst/>
              </a:prstGeom>
              <a:blipFill>
                <a:blip r:embed="rId11"/>
                <a:stretch>
                  <a:fillRect l="-771" t="-12500" b="-218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7" name="文字方塊 12"/>
          <p:cNvSpPr txBox="1">
            <a:spLocks noChangeArrowheads="1"/>
          </p:cNvSpPr>
          <p:nvPr/>
        </p:nvSpPr>
        <p:spPr bwMode="auto">
          <a:xfrm>
            <a:off x="1380002" y="4464512"/>
            <a:ext cx="65298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電力向量可以疊加，各個電荷各自的靜電力不互相干擾。</a:t>
            </a:r>
          </a:p>
        </p:txBody>
      </p:sp>
      <p:sp>
        <p:nvSpPr>
          <p:cNvPr id="14" name="笑臉 13"/>
          <p:cNvSpPr/>
          <p:nvPr/>
        </p:nvSpPr>
        <p:spPr>
          <a:xfrm>
            <a:off x="4372001" y="2885176"/>
            <a:ext cx="228600" cy="228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639" name="文字方塊 14"/>
          <p:cNvSpPr txBox="1">
            <a:spLocks noChangeArrowheads="1"/>
          </p:cNvSpPr>
          <p:nvPr/>
        </p:nvSpPr>
        <p:spPr bwMode="auto">
          <a:xfrm>
            <a:off x="5157557" y="5623329"/>
            <a:ext cx="297883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zh-TW" altLang="en-US" dirty="0"/>
              <a:t> 是第 </a:t>
            </a:r>
            <a:r>
              <a:rPr lang="en-US" altLang="zh-TW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zh-TW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/>
              <a:t>個電荷與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zh-TW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/>
              <a:t>的距離</a:t>
            </a:r>
          </a:p>
        </p:txBody>
      </p:sp>
      <p:sp>
        <p:nvSpPr>
          <p:cNvPr id="26640" name="文字方塊 15"/>
          <p:cNvSpPr txBox="1">
            <a:spLocks noChangeArrowheads="1"/>
          </p:cNvSpPr>
          <p:nvPr/>
        </p:nvSpPr>
        <p:spPr bwMode="auto">
          <a:xfrm>
            <a:off x="1434783" y="136373"/>
            <a:ext cx="6788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力可以疊加！</a:t>
            </a:r>
          </a:p>
        </p:txBody>
      </p:sp>
      <p:sp>
        <p:nvSpPr>
          <p:cNvPr id="2" name="矩形 1"/>
          <p:cNvSpPr/>
          <p:nvPr/>
        </p:nvSpPr>
        <p:spPr>
          <a:xfrm>
            <a:off x="1380003" y="6232373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有了庫倫定律，原則上所有的靜電問題都解決了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398954" y="5306305"/>
                <a:ext cx="2980560" cy="76456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954" y="5306305"/>
                <a:ext cx="2980560" cy="7645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658178" y="5528709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定義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726287" y="5506927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計算方法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3192887" y="6345127"/>
            <a:ext cx="29718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</a:rPr>
              <a:t>電場是一個方便的計算工具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43000" y="2241761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</a:rPr>
              <a:t>Electric Field</a:t>
            </a:r>
          </a:p>
        </p:txBody>
      </p:sp>
      <p:pic>
        <p:nvPicPr>
          <p:cNvPr id="30876" name="Picture 156" descr="\\Mac\Dropbox\Documents\課程\Young\Chapter21\A_Images\A_Figures_and_Photos\21_15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411" y="195922"/>
            <a:ext cx="2976967" cy="48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122608" y="5271670"/>
                <a:ext cx="1989263" cy="76456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08" y="5271670"/>
                <a:ext cx="1989263" cy="7645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486400" y="5321490"/>
                <a:ext cx="853567" cy="72923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321490"/>
                <a:ext cx="853567" cy="7292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122608" y="2743200"/>
                <a:ext cx="985591" cy="402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08" y="2743200"/>
                <a:ext cx="985591" cy="402931"/>
              </a:xfrm>
              <a:prstGeom prst="rect">
                <a:avLst/>
              </a:prstGeom>
              <a:blipFill rotWithShape="1">
                <a:blip r:embed="rId5"/>
                <a:stretch>
                  <a:fillRect t="-21212"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22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5"/>
          <a:stretch>
            <a:fillRect/>
          </a:stretch>
        </p:blipFill>
        <p:spPr bwMode="auto">
          <a:xfrm>
            <a:off x="838200" y="2133600"/>
            <a:ext cx="31527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238500" y="14478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單一個點電荷周圍的電場</a:t>
            </a:r>
          </a:p>
        </p:txBody>
      </p:sp>
      <p:pic>
        <p:nvPicPr>
          <p:cNvPr id="31750" name="Picture 4" descr="F22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4" t="35323" r="44411" b="54865"/>
          <a:stretch>
            <a:fillRect/>
          </a:stretch>
        </p:blipFill>
        <p:spPr bwMode="auto">
          <a:xfrm>
            <a:off x="2209800" y="3505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單箭頭接點 7"/>
          <p:cNvCxnSpPr/>
          <p:nvPr/>
        </p:nvCxnSpPr>
        <p:spPr>
          <a:xfrm flipV="1">
            <a:off x="2514600" y="3200400"/>
            <a:ext cx="1066800" cy="4191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3540463" y="3042344"/>
            <a:ext cx="381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向下箭號 4"/>
          <p:cNvSpPr/>
          <p:nvPr/>
        </p:nvSpPr>
        <p:spPr>
          <a:xfrm rot="20582152">
            <a:off x="5410200" y="3048000"/>
            <a:ext cx="304800" cy="5715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 rot="1318369">
            <a:off x="6649049" y="3011733"/>
            <a:ext cx="304800" cy="5715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114800" y="2133600"/>
                <a:ext cx="1989263" cy="870559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133600"/>
                <a:ext cx="1989263" cy="870559"/>
              </a:xfrm>
              <a:prstGeom prst="rect">
                <a:avLst/>
              </a:prstGeom>
              <a:blipFill>
                <a:blip r:embed="rId3"/>
                <a:stretch>
                  <a:fillRect l="-14650" t="-95652" b="-15072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519930" y="2218142"/>
                <a:ext cx="2302297" cy="659796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𝑄𝑞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930" y="2218142"/>
                <a:ext cx="2302297" cy="65979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421110" y="3695700"/>
                <a:ext cx="1600630" cy="6597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110" y="3695700"/>
                <a:ext cx="1600630" cy="65979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23F7128-6A0F-CF45-84F9-7B4291E1F7FB}"/>
                  </a:ext>
                </a:extLst>
              </p:cNvPr>
              <p:cNvSpPr/>
              <p:nvPr/>
            </p:nvSpPr>
            <p:spPr>
              <a:xfrm>
                <a:off x="3581400" y="2676472"/>
                <a:ext cx="402098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23F7128-6A0F-CF45-84F9-7B4291E1F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676472"/>
                <a:ext cx="402098" cy="4029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44B103-0A4C-5F4B-96E5-3CCE4845DD1E}"/>
                  </a:ext>
                </a:extLst>
              </p:cNvPr>
              <p:cNvSpPr/>
              <p:nvPr/>
            </p:nvSpPr>
            <p:spPr>
              <a:xfrm>
                <a:off x="2790101" y="3402568"/>
                <a:ext cx="362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44B103-0A4C-5F4B-96E5-3CCE4845D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101" y="3402568"/>
                <a:ext cx="362855" cy="369332"/>
              </a:xfrm>
              <a:prstGeom prst="rect">
                <a:avLst/>
              </a:prstGeom>
              <a:blipFill>
                <a:blip r:embed="rId12"/>
                <a:stretch>
                  <a:fillRect t="-645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" descr="F22_06">
            <a:extLst>
              <a:ext uri="{FF2B5EF4-FFF2-40B4-BE49-F238E27FC236}">
                <a16:creationId xmlns:a16="http://schemas.microsoft.com/office/drawing/2014/main" id="{70BF0473-59E2-E24D-88A7-4F31A3084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4" t="35323" r="44411" b="54865"/>
          <a:stretch>
            <a:fillRect/>
          </a:stretch>
        </p:blipFill>
        <p:spPr bwMode="auto">
          <a:xfrm>
            <a:off x="3488996" y="3118544"/>
            <a:ext cx="202853" cy="20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04C7F6-F76A-0E44-AC2E-874BF7B9F48F}"/>
                  </a:ext>
                </a:extLst>
              </p:cNvPr>
              <p:cNvSpPr/>
              <p:nvPr/>
            </p:nvSpPr>
            <p:spPr>
              <a:xfrm>
                <a:off x="3413409" y="3202806"/>
                <a:ext cx="3359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sz="140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04C7F6-F76A-0E44-AC2E-874BF7B9F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409" y="3202806"/>
                <a:ext cx="335989" cy="307777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A1DFA4D-0B65-D845-B2B1-9A35BDBB8EE5}"/>
                  </a:ext>
                </a:extLst>
              </p:cNvPr>
              <p:cNvSpPr/>
              <p:nvPr/>
            </p:nvSpPr>
            <p:spPr>
              <a:xfrm>
                <a:off x="2215343" y="3810000"/>
                <a:ext cx="3878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TW" sz="16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A1DFA4D-0B65-D845-B2B1-9A35BDBB8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343" y="3810000"/>
                <a:ext cx="387862" cy="338554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3" grpId="0"/>
      <p:bldP spid="4" grpId="0"/>
      <p:bldP spid="18" grpId="0"/>
      <p:bldP spid="1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文字方塊 11"/>
          <p:cNvSpPr txBox="1">
            <a:spLocks noChangeArrowheads="1"/>
          </p:cNvSpPr>
          <p:nvPr/>
        </p:nvSpPr>
        <p:spPr bwMode="auto">
          <a:xfrm>
            <a:off x="4419600" y="1752600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小電荷所受的總電力等於個別電力的疊加</a:t>
            </a:r>
          </a:p>
        </p:txBody>
      </p:sp>
      <p:sp>
        <p:nvSpPr>
          <p:cNvPr id="32774" name="文字方塊 11"/>
          <p:cNvSpPr txBox="1">
            <a:spLocks noChangeArrowheads="1"/>
          </p:cNvSpPr>
          <p:nvPr/>
        </p:nvSpPr>
        <p:spPr bwMode="auto">
          <a:xfrm>
            <a:off x="1752600" y="3733800"/>
            <a:ext cx="594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小電荷移開後，空間中總電場等於個別電場的向量疊加！</a:t>
            </a:r>
          </a:p>
        </p:txBody>
      </p:sp>
      <p:sp>
        <p:nvSpPr>
          <p:cNvPr id="18" name="向右箭號 17"/>
          <p:cNvSpPr/>
          <p:nvPr/>
        </p:nvSpPr>
        <p:spPr>
          <a:xfrm>
            <a:off x="3581400" y="5715000"/>
            <a:ext cx="1143000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1371600" y="51054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一個電荷的電場</a:t>
            </a:r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5562600" y="50292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一群電荷的電場</a:t>
            </a:r>
          </a:p>
        </p:txBody>
      </p:sp>
      <p:pic>
        <p:nvPicPr>
          <p:cNvPr id="32780" name="Picture 2" descr="D:\Dropbox\Documents\課程\YoungTextBook\Images\Chapter21\A_Images\A_Figures_and_Photos\21_2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9893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笑臉 21"/>
          <p:cNvSpPr/>
          <p:nvPr/>
        </p:nvSpPr>
        <p:spPr>
          <a:xfrm>
            <a:off x="2133600" y="1295400"/>
            <a:ext cx="304800" cy="304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379113" y="5537502"/>
                <a:ext cx="1600630" cy="659796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113" y="5537502"/>
                <a:ext cx="1600630" cy="6597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397674" y="5452959"/>
                <a:ext cx="1989263" cy="764568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674" y="5452959"/>
                <a:ext cx="1989263" cy="764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106201" y="2300462"/>
                <a:ext cx="853567" cy="729239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201" y="2300462"/>
                <a:ext cx="853567" cy="7292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572000" y="4119616"/>
                <a:ext cx="1254446" cy="76456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19616"/>
                <a:ext cx="1254446" cy="7645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691130" y="2282797"/>
                <a:ext cx="1235146" cy="764568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30" y="2282797"/>
                <a:ext cx="1235146" cy="7645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18" grpId="0" animBg="1"/>
      <p:bldP spid="19" grpId="0"/>
      <p:bldP spid="20" grpId="0"/>
      <p:bldP spid="22" grpId="0" animBg="1"/>
      <p:bldP spid="14" grpId="0" animBg="1"/>
      <p:bldP spid="15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866900" y="225945"/>
            <a:ext cx="541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由兩個相反電荷組成的電偶極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Dipole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8"/>
              <p:cNvSpPr txBox="1">
                <a:spLocks noChangeArrowheads="1"/>
              </p:cNvSpPr>
              <p:nvPr/>
            </p:nvSpPr>
            <p:spPr bwMode="auto">
              <a:xfrm>
                <a:off x="3566325" y="5813085"/>
                <a:ext cx="4495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電偶極的電場 </a:t>
                </a:r>
                <a:r>
                  <a:rPr lang="en-US" altLang="zh-TW" i="1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zh-TW" dirty="0"/>
                  <a:t> </a:t>
                </a:r>
                <a:r>
                  <a:rPr lang="zh-TW" altLang="en-US" dirty="0"/>
                  <a:t>隨距離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𝑧</m:t>
                    </m:r>
                  </m:oMath>
                </a14:m>
                <a:r>
                  <a:rPr lang="zh-TW" altLang="en-US" dirty="0"/>
                  <a:t>的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三次方</a:t>
                </a:r>
                <a:r>
                  <a:rPr lang="zh-TW" altLang="en-US" dirty="0"/>
                  <a:t>成反比。</a:t>
                </a:r>
              </a:p>
            </p:txBody>
          </p:sp>
        </mc:Choice>
        <mc:Fallback xmlns="">
          <p:sp>
            <p:nvSpPr>
              <p:cNvPr id="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6325" y="5813085"/>
                <a:ext cx="4495800" cy="369332"/>
              </a:xfrm>
              <a:prstGeom prst="rect">
                <a:avLst/>
              </a:prstGeom>
              <a:blipFill>
                <a:blip r:embed="rId2"/>
                <a:stretch>
                  <a:fillRect l="-112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03" name="Text Box 9"/>
              <p:cNvSpPr txBox="1">
                <a:spLocks noChangeArrowheads="1"/>
              </p:cNvSpPr>
              <p:nvPr/>
            </p:nvSpPr>
            <p:spPr bwMode="auto">
              <a:xfrm>
                <a:off x="3581400" y="6231494"/>
                <a:ext cx="3657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電場完全由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電偶極矩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zh-TW" altLang="en-US" dirty="0"/>
                  <a:t>決定！</a:t>
                </a:r>
              </a:p>
            </p:txBody>
          </p:sp>
        </mc:Choice>
        <mc:Fallback xmlns="">
          <p:sp>
            <p:nvSpPr>
              <p:cNvPr id="820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6231494"/>
                <a:ext cx="3657600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500" t="-6557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4" descr="fig2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74" b="38771"/>
          <a:stretch/>
        </p:blipFill>
        <p:spPr bwMode="auto">
          <a:xfrm>
            <a:off x="291372" y="607572"/>
            <a:ext cx="1292180" cy="114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176" name="Picture 384" descr="\\Mac\Dropbox\Documents\課程\Young\Chapter21\A_Images\A_Figures_and_Photos\21_33_Figur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7" y="1871867"/>
            <a:ext cx="3166826" cy="478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981200" y="1871867"/>
                <a:ext cx="3048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871867"/>
                <a:ext cx="304800" cy="246221"/>
              </a:xfrm>
              <a:prstGeom prst="rect">
                <a:avLst/>
              </a:prstGeom>
              <a:blipFill rotWithShape="1">
                <a:blip r:embed="rId20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990600" y="3886200"/>
                <a:ext cx="762000" cy="4658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𝑧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86200"/>
                <a:ext cx="762000" cy="46589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291372" y="4352097"/>
                <a:ext cx="762000" cy="4658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𝑧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72" y="4352097"/>
                <a:ext cx="762000" cy="46589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886200" y="711741"/>
                <a:ext cx="4627870" cy="99655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711741"/>
                <a:ext cx="4627870" cy="99655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702449" y="1859414"/>
                <a:ext cx="3665811" cy="1020408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449" y="1859414"/>
                <a:ext cx="3665811" cy="1020408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710555" y="2996286"/>
                <a:ext cx="3978461" cy="817403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55" y="2996286"/>
                <a:ext cx="3978461" cy="817403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566325" y="3908097"/>
                <a:ext cx="5365893" cy="714683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𝑞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325" y="3908097"/>
                <a:ext cx="5365893" cy="714683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581400" y="4717188"/>
                <a:ext cx="1451295" cy="6597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717188"/>
                <a:ext cx="1451295" cy="65979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2654030" y="1859414"/>
                <a:ext cx="1762983" cy="616451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𝑑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030" y="1859414"/>
                <a:ext cx="1762983" cy="616451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670243" y="2541569"/>
                <a:ext cx="1920654" cy="37427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𝑏</m:t>
                          </m:r>
                        </m:sup>
                      </m:s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1+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𝑎𝑏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243" y="2541569"/>
                <a:ext cx="1920654" cy="37427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471053" y="3044311"/>
                <a:ext cx="2139047" cy="769378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altLang="zh-TW" i="1">
                          <a:latin typeface="Cambria Math"/>
                        </a:rPr>
                        <m:t>1+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053" y="3044311"/>
                <a:ext cx="2139047" cy="769378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429681" y="4841964"/>
                <a:ext cx="946606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𝑝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𝑞𝑑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681" y="4841964"/>
                <a:ext cx="946606" cy="369332"/>
              </a:xfrm>
              <a:prstGeom prst="rect">
                <a:avLst/>
              </a:prstGeom>
              <a:blipFill>
                <a:blip r:embed="rId3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7467600" y="6248706"/>
                <a:ext cx="953594" cy="41030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6248706"/>
                <a:ext cx="953594" cy="410305"/>
              </a:xfrm>
              <a:prstGeom prst="rect">
                <a:avLst/>
              </a:prstGeom>
              <a:blipFill rotWithShape="1">
                <a:blip r:embed="rId32"/>
                <a:stretch>
                  <a:fillRect t="-20896" r="-26923" b="-7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A4E74C3-6943-4843-ACE2-4A465D58A74C}"/>
              </a:ext>
            </a:extLst>
          </p:cNvPr>
          <p:cNvSpPr txBox="1"/>
          <p:nvPr/>
        </p:nvSpPr>
        <p:spPr>
          <a:xfrm>
            <a:off x="1583552" y="1420888"/>
            <a:ext cx="253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遠看電偶極如點一般</a:t>
            </a:r>
            <a:r>
              <a:rPr lang="en-GB" dirty="0"/>
              <a:t>。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9E4202-DC69-0248-B817-B12F4CBF03F5}"/>
                  </a:ext>
                </a:extLst>
              </p:cNvPr>
              <p:cNvSpPr txBox="1"/>
              <p:nvPr/>
            </p:nvSpPr>
            <p:spPr>
              <a:xfrm>
                <a:off x="3607981" y="5394676"/>
                <a:ext cx="53658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𝑧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是測量點與如點一般的電偶極的</a:t>
                </a:r>
                <a:r>
                  <a:rPr lang="zh-TW" altLang="en-US" dirty="0"/>
                  <a:t>距離。</a:t>
                </a:r>
                <a:endParaRPr lang="en-TW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9E4202-DC69-0248-B817-B12F4CBF0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981" y="5394676"/>
                <a:ext cx="5365892" cy="369332"/>
              </a:xfrm>
              <a:prstGeom prst="rect">
                <a:avLst/>
              </a:prstGeom>
              <a:blipFill>
                <a:blip r:embed="rId33"/>
                <a:stretch>
                  <a:fillRect t="-6452" b="-1935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203" grpId="0"/>
      <p:bldP spid="5" grpId="0" animBg="1"/>
      <p:bldP spid="19" grpId="0" animBg="1"/>
      <p:bldP spid="20" grpId="0" animBg="1"/>
      <p:bldP spid="21" grpId="0" animBg="1"/>
      <p:bldP spid="22" grpId="0" animBg="1"/>
      <p:bldP spid="6" grpId="0" animBg="1"/>
      <p:bldP spid="7" grpId="0" animBg="1"/>
      <p:bldP spid="25" grpId="0" animBg="1"/>
      <p:bldP spid="26" grpId="0" animBg="1"/>
      <p:bldP spid="8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23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"/>
          <a:stretch/>
        </p:blipFill>
        <p:spPr bwMode="auto">
          <a:xfrm>
            <a:off x="3124199" y="1143000"/>
            <a:ext cx="2801399" cy="409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447800" y="5486400"/>
            <a:ext cx="701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電偶極的電場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zh-TW" altLang="en-US" dirty="0"/>
              <a:t>隨距離的</a:t>
            </a:r>
            <a:r>
              <a:rPr lang="zh-TW" altLang="en-US" dirty="0">
                <a:solidFill>
                  <a:srgbClr val="FF0000"/>
                </a:solidFill>
              </a:rPr>
              <a:t>三次方</a:t>
            </a:r>
            <a:r>
              <a:rPr lang="zh-TW" altLang="en-US" dirty="0"/>
              <a:t>成反比這個性質在其他方向也成立！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334000" y="4847510"/>
                <a:ext cx="3048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847510"/>
                <a:ext cx="304800" cy="2462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271979" y="1155970"/>
                <a:ext cx="3048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979" y="1155970"/>
                <a:ext cx="304800" cy="2462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119579" y="3962400"/>
                <a:ext cx="3048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579" y="3962400"/>
                <a:ext cx="304800" cy="2462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9094C9D-AF1E-A74F-9C4D-BFEFCC39C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7920880" cy="4992734"/>
          </a:xfrm>
          <a:prstGeom prst="rect">
            <a:avLst/>
          </a:prstGeom>
        </p:spPr>
      </p:pic>
      <p:pic>
        <p:nvPicPr>
          <p:cNvPr id="5" name="圖片 4" descr="一張含有 交通 的圖片&#10;&#10;自動產生的描述">
            <a:extLst>
              <a:ext uri="{FF2B5EF4-FFF2-40B4-BE49-F238E27FC236}">
                <a16:creationId xmlns:a16="http://schemas.microsoft.com/office/drawing/2014/main" id="{47995A89-CB1C-624A-863F-13CFC1D9A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97152"/>
            <a:ext cx="6048672" cy="18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51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FF0E2E7-8251-CA49-8AF4-0635F373E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511"/>
            <a:ext cx="9144000" cy="44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92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14A3B92-664A-9C4B-B3B2-973A6D550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34"/>
            <a:ext cx="9144000" cy="61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7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heat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14885" r="6546"/>
          <a:stretch/>
        </p:blipFill>
        <p:spPr bwMode="auto">
          <a:xfrm>
            <a:off x="720917" y="630043"/>
            <a:ext cx="7636693" cy="321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3314700" y="260711"/>
            <a:ext cx="259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壓力 </a:t>
            </a:r>
            <a:r>
              <a:rPr lang="en-US" altLang="zh-TW" sz="1800" i="1" dirty="0">
                <a:solidFill>
                  <a:srgbClr val="FF0000"/>
                </a:solidFill>
                <a:latin typeface="Times New Roman" pitchFamily="18" charset="0"/>
              </a:rPr>
              <a:t>P </a:t>
            </a:r>
            <a:r>
              <a:rPr lang="zh-TW" altLang="en-US" sz="1800" dirty="0">
                <a:solidFill>
                  <a:srgbClr val="FF0000"/>
                </a:solidFill>
              </a:rPr>
              <a:t>的微觀意義</a:t>
            </a:r>
          </a:p>
        </p:txBody>
      </p:sp>
      <p:sp>
        <p:nvSpPr>
          <p:cNvPr id="39940" name="文字方塊 19"/>
          <p:cNvSpPr txBox="1">
            <a:spLocks noChangeArrowheads="1"/>
          </p:cNvSpPr>
          <p:nvPr/>
        </p:nvSpPr>
        <p:spPr bwMode="auto">
          <a:xfrm>
            <a:off x="474519" y="3997866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氣體的壓力來自分子撞擊器壁後反彈，所施予器壁的力！</a:t>
            </a:r>
          </a:p>
        </p:txBody>
      </p:sp>
      <p:sp>
        <p:nvSpPr>
          <p:cNvPr id="6" name="矩形 5"/>
          <p:cNvSpPr/>
          <p:nvPr/>
        </p:nvSpPr>
        <p:spPr>
          <a:xfrm>
            <a:off x="1247557" y="630043"/>
            <a:ext cx="2378869" cy="1174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74518" y="5027222"/>
            <a:ext cx="6586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當它撞擊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y-z</a:t>
            </a:r>
            <a:r>
              <a:rPr lang="zh-TW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器壁時，假設為彈性碰撞，且器壁相對很重，</a:t>
            </a:r>
          </a:p>
        </p:txBody>
      </p:sp>
      <p:pic>
        <p:nvPicPr>
          <p:cNvPr id="9" name="Picture 10" descr="2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67754"/>
            <a:ext cx="1322820" cy="231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248283" y="5526651"/>
                <a:ext cx="147175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283" y="5526651"/>
                <a:ext cx="147175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8" descr="File:Translational motion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0" y="316804"/>
            <a:ext cx="1647380" cy="144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474519" y="4540525"/>
                <a:ext cx="39499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考慮一顆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方向速度為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的粒子：</a:t>
                </a:r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19" y="4540525"/>
                <a:ext cx="3949997" cy="369332"/>
              </a:xfrm>
              <a:prstGeom prst="rect">
                <a:avLst/>
              </a:prstGeom>
              <a:blipFill>
                <a:blip r:embed="rId7"/>
                <a:stretch>
                  <a:fillRect l="-962" t="-6667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A8BBE3A-A1D7-834C-91CE-AE3DF581C197}"/>
                  </a:ext>
                </a:extLst>
              </p:cNvPr>
              <p:cNvSpPr/>
              <p:nvPr/>
            </p:nvSpPr>
            <p:spPr>
              <a:xfrm>
                <a:off x="474518" y="5526651"/>
                <a:ext cx="4737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反彈後速度為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，因此粒子前後的動量差為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A8BBE3A-A1D7-834C-91CE-AE3DF581C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18" y="5526651"/>
                <a:ext cx="4737707" cy="369332"/>
              </a:xfrm>
              <a:prstGeom prst="rect">
                <a:avLst/>
              </a:prstGeom>
              <a:blipFill>
                <a:blip r:embed="rId8"/>
                <a:stretch>
                  <a:fillRect l="-802" t="-6667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11">
                <a:extLst>
                  <a:ext uri="{FF2B5EF4-FFF2-40B4-BE49-F238E27FC236}">
                    <a16:creationId xmlns:a16="http://schemas.microsoft.com/office/drawing/2014/main" id="{70A1030C-0B12-1C4E-8E97-D33A9EEE382A}"/>
                  </a:ext>
                </a:extLst>
              </p:cNvPr>
              <p:cNvSpPr txBox="1"/>
              <p:nvPr/>
            </p:nvSpPr>
            <p:spPr>
              <a:xfrm>
                <a:off x="409648" y="3011609"/>
                <a:ext cx="3043718" cy="9277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𝑥𝑖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11">
                <a:extLst>
                  <a:ext uri="{FF2B5EF4-FFF2-40B4-BE49-F238E27FC236}">
                    <a16:creationId xmlns:a16="http://schemas.microsoft.com/office/drawing/2014/main" id="{70A1030C-0B12-1C4E-8E97-D33A9EEE3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48" y="3011609"/>
                <a:ext cx="3043718" cy="9277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61" name="Picture 4" descr="heat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t="16413" r="15039"/>
          <a:stretch/>
        </p:blipFill>
        <p:spPr bwMode="auto">
          <a:xfrm>
            <a:off x="396876" y="129609"/>
            <a:ext cx="4837064" cy="218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0" descr="21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84" y="150182"/>
            <a:ext cx="1253450" cy="219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Text Box 17"/>
          <p:cNvSpPr txBox="1">
            <a:spLocks noChangeArrowheads="1"/>
          </p:cNvSpPr>
          <p:nvPr/>
        </p:nvSpPr>
        <p:spPr bwMode="auto">
          <a:xfrm>
            <a:off x="3881390" y="4300999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40979" name="文字方塊 19"/>
          <p:cNvSpPr txBox="1">
            <a:spLocks noChangeArrowheads="1"/>
          </p:cNvSpPr>
          <p:nvPr/>
        </p:nvSpPr>
        <p:spPr bwMode="auto">
          <a:xfrm>
            <a:off x="339725" y="2622789"/>
            <a:ext cx="348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第 </a:t>
            </a:r>
            <a:r>
              <a:rPr lang="en-US" altLang="zh-TW" sz="18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zh-TW" alt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個粒子對 </a:t>
            </a:r>
            <a:r>
              <a:rPr lang="en-US" altLang="zh-TW" sz="1800" i="1" dirty="0">
                <a:latin typeface="Times New Roman" pitchFamily="18" charset="0"/>
                <a:cs typeface="Times New Roman" pitchFamily="18" charset="0"/>
              </a:rPr>
              <a:t>y-z</a:t>
            </a:r>
            <a:r>
              <a:rPr lang="zh-TW" alt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器壁的施力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39725" y="4381487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壓力即是施力總和除以面積：</a:t>
            </a:r>
          </a:p>
        </p:txBody>
      </p:sp>
      <p:sp>
        <p:nvSpPr>
          <p:cNvPr id="3" name="矩形 2"/>
          <p:cNvSpPr/>
          <p:nvPr/>
        </p:nvSpPr>
        <p:spPr>
          <a:xfrm>
            <a:off x="589756" y="129606"/>
            <a:ext cx="2378869" cy="792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12474" y="6500627"/>
                <a:ext cx="8631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此推導有問題，因為分子的平均自由路徑很短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−5</m:t>
                        </m:r>
                      </m:sup>
                    </m:sSup>
                    <m:r>
                      <m:rPr>
                        <m:nor/>
                      </m:rPr>
                      <a:rPr lang="en-US" altLang="zh-TW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。來回之間必定發生撞擊。</a:t>
                </a: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74" y="6500627"/>
                <a:ext cx="8631093" cy="369332"/>
              </a:xfrm>
              <a:prstGeom prst="rect">
                <a:avLst/>
              </a:prstGeom>
              <a:blipFill>
                <a:blip r:embed="rId6"/>
                <a:stretch>
                  <a:fillRect l="-587" t="-3333" b="-2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537078" y="346490"/>
            <a:ext cx="243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較簡易的推導：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AC77041C-CD57-6B47-976B-A901253FDB7A}"/>
              </a:ext>
            </a:extLst>
          </p:cNvPr>
          <p:cNvSpPr/>
          <p:nvPr/>
        </p:nvSpPr>
        <p:spPr>
          <a:xfrm>
            <a:off x="1931507" y="3351332"/>
            <a:ext cx="688931" cy="753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11">
                <a:extLst>
                  <a:ext uri="{FF2B5EF4-FFF2-40B4-BE49-F238E27FC236}">
                    <a16:creationId xmlns:a16="http://schemas.microsoft.com/office/drawing/2014/main" id="{5F9CABDB-A505-FA4B-8064-CD503D438E42}"/>
                  </a:ext>
                </a:extLst>
              </p:cNvPr>
              <p:cNvSpPr txBox="1"/>
              <p:nvPr/>
            </p:nvSpPr>
            <p:spPr>
              <a:xfrm>
                <a:off x="397381" y="4794389"/>
                <a:ext cx="4819650" cy="8478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𝑥𝑖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sSubSup>
                                    <m:sSub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𝑥𝑖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sSubSup>
                                    <m:sSub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avg</m:t>
                              </m:r>
                            </m:sub>
                          </m:sSub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11">
                <a:extLst>
                  <a:ext uri="{FF2B5EF4-FFF2-40B4-BE49-F238E27FC236}">
                    <a16:creationId xmlns:a16="http://schemas.microsoft.com/office/drawing/2014/main" id="{5F9CABDB-A505-FA4B-8064-CD503D438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81" y="4794389"/>
                <a:ext cx="4819650" cy="847861"/>
              </a:xfrm>
              <a:prstGeom prst="rect">
                <a:avLst/>
              </a:prstGeom>
              <a:blipFill>
                <a:blip r:embed="rId7"/>
                <a:stretch>
                  <a:fillRect t="-47059" b="-4117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16">
                <a:extLst>
                  <a:ext uri="{FF2B5EF4-FFF2-40B4-BE49-F238E27FC236}">
                    <a16:creationId xmlns:a16="http://schemas.microsoft.com/office/drawing/2014/main" id="{A444DA70-AFA0-B64E-97D0-4949EC83BCF6}"/>
                  </a:ext>
                </a:extLst>
              </p:cNvPr>
              <p:cNvSpPr txBox="1"/>
              <p:nvPr/>
            </p:nvSpPr>
            <p:spPr>
              <a:xfrm>
                <a:off x="6049556" y="5210883"/>
                <a:ext cx="3038737" cy="48250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16">
                <a:extLst>
                  <a:ext uri="{FF2B5EF4-FFF2-40B4-BE49-F238E27FC236}">
                    <a16:creationId xmlns:a16="http://schemas.microsoft.com/office/drawing/2014/main" id="{A444DA70-AFA0-B64E-97D0-4949EC83B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556" y="5210883"/>
                <a:ext cx="3038737" cy="482504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17">
                <a:extLst>
                  <a:ext uri="{FF2B5EF4-FFF2-40B4-BE49-F238E27FC236}">
                    <a16:creationId xmlns:a16="http://schemas.microsoft.com/office/drawing/2014/main" id="{E0910A84-D2F5-DE4B-967D-FF93780E12E4}"/>
                  </a:ext>
                </a:extLst>
              </p:cNvPr>
              <p:cNvSpPr txBox="1"/>
              <p:nvPr/>
            </p:nvSpPr>
            <p:spPr>
              <a:xfrm>
                <a:off x="4655777" y="5812196"/>
                <a:ext cx="4432516" cy="6127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17">
                <a:extLst>
                  <a:ext uri="{FF2B5EF4-FFF2-40B4-BE49-F238E27FC236}">
                    <a16:creationId xmlns:a16="http://schemas.microsoft.com/office/drawing/2014/main" id="{E0910A84-D2F5-DE4B-967D-FF93780E1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777" y="5812196"/>
                <a:ext cx="4432516" cy="612732"/>
              </a:xfrm>
              <a:prstGeom prst="rect">
                <a:avLst/>
              </a:prstGeom>
              <a:blipFill>
                <a:blip r:embed="rId9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11">
                <a:extLst>
                  <a:ext uri="{FF2B5EF4-FFF2-40B4-BE49-F238E27FC236}">
                    <a16:creationId xmlns:a16="http://schemas.microsoft.com/office/drawing/2014/main" id="{FB30759A-0819-F645-BD4E-2F1E2A5901A6}"/>
                  </a:ext>
                </a:extLst>
              </p:cNvPr>
              <p:cNvSpPr txBox="1"/>
              <p:nvPr/>
            </p:nvSpPr>
            <p:spPr>
              <a:xfrm>
                <a:off x="39955" y="5803860"/>
                <a:ext cx="2025657" cy="65998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avg</m:t>
                              </m:r>
                            </m:sub>
                          </m:sSub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11">
                <a:extLst>
                  <a:ext uri="{FF2B5EF4-FFF2-40B4-BE49-F238E27FC236}">
                    <a16:creationId xmlns:a16="http://schemas.microsoft.com/office/drawing/2014/main" id="{FB30759A-0819-F645-BD4E-2F1E2A590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5" y="5803860"/>
                <a:ext cx="2025657" cy="659989"/>
              </a:xfrm>
              <a:prstGeom prst="rect">
                <a:avLst/>
              </a:prstGeom>
              <a:blipFill>
                <a:blip r:embed="rId10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11">
                <a:extLst>
                  <a:ext uri="{FF2B5EF4-FFF2-40B4-BE49-F238E27FC236}">
                    <a16:creationId xmlns:a16="http://schemas.microsoft.com/office/drawing/2014/main" id="{B0E1C483-15C5-F544-91BC-D0EB0E5667D4}"/>
                  </a:ext>
                </a:extLst>
              </p:cNvPr>
              <p:cNvSpPr txBox="1"/>
              <p:nvPr/>
            </p:nvSpPr>
            <p:spPr>
              <a:xfrm>
                <a:off x="2208058" y="5812196"/>
                <a:ext cx="2322036" cy="6864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𝑃𝑉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Cambria Math"/>
                            </a:rPr>
                            <m:t>avg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文字方塊 11">
                <a:extLst>
                  <a:ext uri="{FF2B5EF4-FFF2-40B4-BE49-F238E27FC236}">
                    <a16:creationId xmlns:a16="http://schemas.microsoft.com/office/drawing/2014/main" id="{B0E1C483-15C5-F544-91BC-D0EB0E566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058" y="5812196"/>
                <a:ext cx="2322036" cy="686406"/>
              </a:xfrm>
              <a:prstGeom prst="rect">
                <a:avLst/>
              </a:prstGeom>
              <a:blipFill>
                <a:blip r:embed="rId11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1">
                <a:extLst>
                  <a:ext uri="{FF2B5EF4-FFF2-40B4-BE49-F238E27FC236}">
                    <a16:creationId xmlns:a16="http://schemas.microsoft.com/office/drawing/2014/main" id="{9F45DEC2-EF14-E546-9F7E-105678D4B999}"/>
                  </a:ext>
                </a:extLst>
              </p:cNvPr>
              <p:cNvSpPr txBox="1"/>
              <p:nvPr/>
            </p:nvSpPr>
            <p:spPr>
              <a:xfrm>
                <a:off x="3494828" y="2308966"/>
                <a:ext cx="27743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嚴格說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應取撞擊時間：</a:t>
                </a:r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文字方塊 1">
                <a:extLst>
                  <a:ext uri="{FF2B5EF4-FFF2-40B4-BE49-F238E27FC236}">
                    <a16:creationId xmlns:a16="http://schemas.microsoft.com/office/drawing/2014/main" id="{9F45DEC2-EF14-E546-9F7E-105678D4B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828" y="2308966"/>
                <a:ext cx="2774302" cy="369332"/>
              </a:xfrm>
              <a:prstGeom prst="rect">
                <a:avLst/>
              </a:prstGeom>
              <a:blipFill>
                <a:blip r:embed="rId12"/>
                <a:stretch>
                  <a:fillRect l="-1826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">
            <a:extLst>
              <a:ext uri="{FF2B5EF4-FFF2-40B4-BE49-F238E27FC236}">
                <a16:creationId xmlns:a16="http://schemas.microsoft.com/office/drawing/2014/main" id="{69E55CB7-754E-C743-9134-837D5ED8E9A1}"/>
              </a:ext>
            </a:extLst>
          </p:cNvPr>
          <p:cNvSpPr txBox="1"/>
          <p:nvPr/>
        </p:nvSpPr>
        <p:spPr>
          <a:xfrm>
            <a:off x="6054725" y="2308539"/>
            <a:ext cx="288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如此施力會是間斷的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pulse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。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矩形 13">
            <a:extLst>
              <a:ext uri="{FF2B5EF4-FFF2-40B4-BE49-F238E27FC236}">
                <a16:creationId xmlns:a16="http://schemas.microsoft.com/office/drawing/2014/main" id="{4C53DF50-6838-8543-83D6-E809B40DF73B}"/>
              </a:ext>
            </a:extLst>
          </p:cNvPr>
          <p:cNvSpPr/>
          <p:nvPr/>
        </p:nvSpPr>
        <p:spPr>
          <a:xfrm>
            <a:off x="3652790" y="3296867"/>
            <a:ext cx="3086100" cy="1403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Line 11">
            <a:extLst>
              <a:ext uri="{FF2B5EF4-FFF2-40B4-BE49-F238E27FC236}">
                <a16:creationId xmlns:a16="http://schemas.microsoft.com/office/drawing/2014/main" id="{2948CF98-09D4-894C-B9DA-F879698C9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9040" y="4450701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" name="Line 12">
            <a:extLst>
              <a:ext uri="{FF2B5EF4-FFF2-40B4-BE49-F238E27FC236}">
                <a16:creationId xmlns:a16="http://schemas.microsoft.com/office/drawing/2014/main" id="{F40EB9BA-BBE1-F048-8BFC-2AB4F8DE3F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1440" y="3536301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DB02018B-BFB4-1F4F-B45B-CF6C9E61A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40" y="3917301"/>
            <a:ext cx="76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B1DCE0CC-7ED0-9047-967C-3405F19B1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40" y="3917301"/>
            <a:ext cx="76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4FA8C8A0-2A54-E545-B328-7A285640A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351" y="3917301"/>
            <a:ext cx="76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38" name="Text Box 17">
            <a:extLst>
              <a:ext uri="{FF2B5EF4-FFF2-40B4-BE49-F238E27FC236}">
                <a16:creationId xmlns:a16="http://schemas.microsoft.com/office/drawing/2014/main" id="{680B59EA-BA26-D444-9489-323D7EA9C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40" y="429830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9" name="Text Box 18">
            <a:extLst>
              <a:ext uri="{FF2B5EF4-FFF2-40B4-BE49-F238E27FC236}">
                <a16:creationId xmlns:a16="http://schemas.microsoft.com/office/drawing/2014/main" id="{1005F716-EB8E-D54A-92C9-41D0DF903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40" y="33077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9">
                <a:extLst>
                  <a:ext uri="{FF2B5EF4-FFF2-40B4-BE49-F238E27FC236}">
                    <a16:creationId xmlns:a16="http://schemas.microsoft.com/office/drawing/2014/main" id="{2F5F4828-9259-A14A-A3F9-045E2A2E2130}"/>
                  </a:ext>
                </a:extLst>
              </p:cNvPr>
              <p:cNvSpPr/>
              <p:nvPr/>
            </p:nvSpPr>
            <p:spPr>
              <a:xfrm>
                <a:off x="4515219" y="4543491"/>
                <a:ext cx="4166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sz="1400" i="1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40" name="矩形 9">
                <a:extLst>
                  <a:ext uri="{FF2B5EF4-FFF2-40B4-BE49-F238E27FC236}">
                    <a16:creationId xmlns:a16="http://schemas.microsoft.com/office/drawing/2014/main" id="{2F5F4828-9259-A14A-A3F9-045E2A2E2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219" y="4543491"/>
                <a:ext cx="41665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 24">
            <a:extLst>
              <a:ext uri="{FF2B5EF4-FFF2-40B4-BE49-F238E27FC236}">
                <a16:creationId xmlns:a16="http://schemas.microsoft.com/office/drawing/2014/main" id="{B6253719-12BD-8C4D-A52C-CCE43883D892}"/>
              </a:ext>
            </a:extLst>
          </p:cNvPr>
          <p:cNvSpPr/>
          <p:nvPr/>
        </p:nvSpPr>
        <p:spPr>
          <a:xfrm>
            <a:off x="4281440" y="4298301"/>
            <a:ext cx="1828800" cy="152400"/>
          </a:xfrm>
          <a:prstGeom prst="rect">
            <a:avLst/>
          </a:prstGeom>
          <a:solidFill>
            <a:srgbClr val="FFFF99">
              <a:alpha val="17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線單箭頭接點 12">
            <a:extLst>
              <a:ext uri="{FF2B5EF4-FFF2-40B4-BE49-F238E27FC236}">
                <a16:creationId xmlns:a16="http://schemas.microsoft.com/office/drawing/2014/main" id="{42BA09A1-3CBB-2741-9839-EC8B0D7F548B}"/>
              </a:ext>
            </a:extLst>
          </p:cNvPr>
          <p:cNvCxnSpPr/>
          <p:nvPr/>
        </p:nvCxnSpPr>
        <p:spPr>
          <a:xfrm>
            <a:off x="4630765" y="4508979"/>
            <a:ext cx="242047" cy="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31">
            <a:extLst>
              <a:ext uri="{FF2B5EF4-FFF2-40B4-BE49-F238E27FC236}">
                <a16:creationId xmlns:a16="http://schemas.microsoft.com/office/drawing/2014/main" id="{17E45BCE-61A3-3842-9FF9-98850DC422A5}"/>
              </a:ext>
            </a:extLst>
          </p:cNvPr>
          <p:cNvCxnSpPr>
            <a:cxnSpLocks/>
          </p:cNvCxnSpPr>
          <p:nvPr/>
        </p:nvCxnSpPr>
        <p:spPr>
          <a:xfrm>
            <a:off x="4738640" y="3764484"/>
            <a:ext cx="4953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33">
                <a:extLst>
                  <a:ext uri="{FF2B5EF4-FFF2-40B4-BE49-F238E27FC236}">
                    <a16:creationId xmlns:a16="http://schemas.microsoft.com/office/drawing/2014/main" id="{CE457378-6E22-834B-BDD6-6C853AE4DF02}"/>
                  </a:ext>
                </a:extLst>
              </p:cNvPr>
              <p:cNvSpPr/>
              <p:nvPr/>
            </p:nvSpPr>
            <p:spPr>
              <a:xfrm>
                <a:off x="5143738" y="3342703"/>
                <a:ext cx="917140" cy="533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sz="140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1400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44" name="矩形 33">
                <a:extLst>
                  <a:ext uri="{FF2B5EF4-FFF2-40B4-BE49-F238E27FC236}">
                    <a16:creationId xmlns:a16="http://schemas.microsoft.com/office/drawing/2014/main" id="{CE457378-6E22-834B-BDD6-6C853AE4D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738" y="3342703"/>
                <a:ext cx="917140" cy="5334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15">
            <a:extLst>
              <a:ext uri="{FF2B5EF4-FFF2-40B4-BE49-F238E27FC236}">
                <a16:creationId xmlns:a16="http://schemas.microsoft.com/office/drawing/2014/main" id="{6F34DF28-014E-4049-BD28-30DB0ED0D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956" y="3924866"/>
            <a:ext cx="76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">
                <a:extLst>
                  <a:ext uri="{FF2B5EF4-FFF2-40B4-BE49-F238E27FC236}">
                    <a16:creationId xmlns:a16="http://schemas.microsoft.com/office/drawing/2014/main" id="{83D5DA35-A136-EA49-99B7-60A37BFAF171}"/>
                  </a:ext>
                </a:extLst>
              </p:cNvPr>
              <p:cNvSpPr txBox="1"/>
              <p:nvPr/>
            </p:nvSpPr>
            <p:spPr>
              <a:xfrm>
                <a:off x="3494828" y="2625417"/>
                <a:ext cx="51401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巨觀的力是一段時間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的力的平均值。</a:t>
                </a:r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文字方塊 4">
                <a:extLst>
                  <a:ext uri="{FF2B5EF4-FFF2-40B4-BE49-F238E27FC236}">
                    <a16:creationId xmlns:a16="http://schemas.microsoft.com/office/drawing/2014/main" id="{83D5DA35-A136-EA49-99B7-60A37BFAF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828" y="2625417"/>
                <a:ext cx="5140188" cy="369332"/>
              </a:xfrm>
              <a:prstGeom prst="rect">
                <a:avLst/>
              </a:prstGeom>
              <a:blipFill>
                <a:blip r:embed="rId15"/>
                <a:stretch>
                  <a:fillRect l="-985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">
                <a:extLst>
                  <a:ext uri="{FF2B5EF4-FFF2-40B4-BE49-F238E27FC236}">
                    <a16:creationId xmlns:a16="http://schemas.microsoft.com/office/drawing/2014/main" id="{48854412-DD15-4547-A47F-4EA15E57A723}"/>
                  </a:ext>
                </a:extLst>
              </p:cNvPr>
              <p:cNvSpPr txBox="1"/>
              <p:nvPr/>
            </p:nvSpPr>
            <p:spPr>
              <a:xfrm>
                <a:off x="3499287" y="2921845"/>
                <a:ext cx="56447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取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為來回一趟的時間，這段時間內動量差即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2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𝑚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文字方塊 4">
                <a:extLst>
                  <a:ext uri="{FF2B5EF4-FFF2-40B4-BE49-F238E27FC236}">
                    <a16:creationId xmlns:a16="http://schemas.microsoft.com/office/drawing/2014/main" id="{48854412-DD15-4547-A47F-4EA15E57A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87" y="2921845"/>
                <a:ext cx="5644713" cy="369332"/>
              </a:xfrm>
              <a:prstGeom prst="rect">
                <a:avLst/>
              </a:prstGeom>
              <a:blipFill>
                <a:blip r:embed="rId16"/>
                <a:stretch>
                  <a:fillRect l="-899" t="-3226" r="-225" b="-1935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72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3192576" y="1170709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2000" dirty="0">
                <a:solidFill>
                  <a:srgbClr val="FF0000"/>
                </a:solidFill>
              </a:rPr>
              <a:t>壓力 </a:t>
            </a:r>
            <a:r>
              <a:rPr lang="en-US" altLang="zh-TW" sz="2000" i="1" dirty="0">
                <a:solidFill>
                  <a:srgbClr val="FF0000"/>
                </a:solidFill>
                <a:latin typeface="Times New Roman" pitchFamily="18" charset="0"/>
              </a:rPr>
              <a:t>P </a:t>
            </a:r>
            <a:r>
              <a:rPr lang="zh-TW" altLang="en-US" sz="2000" dirty="0">
                <a:solidFill>
                  <a:srgbClr val="FF0000"/>
                </a:solidFill>
              </a:rPr>
              <a:t>的微觀意義</a:t>
            </a:r>
          </a:p>
        </p:txBody>
      </p:sp>
      <p:sp>
        <p:nvSpPr>
          <p:cNvPr id="41987" name="文字方塊 10"/>
          <p:cNvSpPr txBox="1">
            <a:spLocks noChangeArrowheads="1"/>
          </p:cNvSpPr>
          <p:nvPr/>
        </p:nvSpPr>
        <p:spPr bwMode="auto">
          <a:xfrm>
            <a:off x="3192576" y="1890133"/>
            <a:ext cx="57258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壓力正比氣體分子</a:t>
            </a:r>
            <a:r>
              <a:rPr lang="zh-TW" altLang="en-US" sz="1800" dirty="0">
                <a:solidFill>
                  <a:srgbClr val="FF0000"/>
                </a:solidFill>
              </a:rPr>
              <a:t>動能平均值</a:t>
            </a:r>
            <a:r>
              <a:rPr lang="zh-TW" altLang="en-US" sz="1800" dirty="0"/>
              <a:t>（乘單位體積分子數）！</a:t>
            </a:r>
          </a:p>
        </p:txBody>
      </p:sp>
      <p:sp>
        <p:nvSpPr>
          <p:cNvPr id="41989" name="矩形 5"/>
          <p:cNvSpPr>
            <a:spLocks noChangeArrowheads="1"/>
          </p:cNvSpPr>
          <p:nvPr/>
        </p:nvSpPr>
        <p:spPr bwMode="auto">
          <a:xfrm>
            <a:off x="3109449" y="2383972"/>
            <a:ext cx="3416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（巨觀量是微觀量的統計結果）</a:t>
            </a:r>
          </a:p>
        </p:txBody>
      </p:sp>
      <p:pic>
        <p:nvPicPr>
          <p:cNvPr id="7" name="Picture 8" descr="File:Translational mo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19" y="3031331"/>
            <a:ext cx="28575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58623" y="1881313"/>
                <a:ext cx="2650825" cy="6864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23" y="1881313"/>
                <a:ext cx="2650825" cy="686406"/>
              </a:xfrm>
              <a:prstGeom prst="rect">
                <a:avLst/>
              </a:prstGeom>
              <a:blipFill>
                <a:blip r:embed="rId4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12"/>
          <p:cNvSpPr txBox="1">
            <a:spLocks noChangeArrowheads="1"/>
          </p:cNvSpPr>
          <p:nvPr/>
        </p:nvSpPr>
        <p:spPr bwMode="auto">
          <a:xfrm>
            <a:off x="1261731" y="1444366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代入</a:t>
            </a:r>
            <a:r>
              <a:rPr lang="zh-TW" altLang="en-US" sz="1800" dirty="0">
                <a:solidFill>
                  <a:srgbClr val="FF0000"/>
                </a:solidFill>
              </a:rPr>
              <a:t>狀態方程式</a:t>
            </a:r>
          </a:p>
        </p:txBody>
      </p:sp>
      <p:pic>
        <p:nvPicPr>
          <p:cNvPr id="43014" name="Picture 10" descr="File:Clausi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68" y="537223"/>
            <a:ext cx="197643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矩形 9"/>
          <p:cNvSpPr>
            <a:spLocks noChangeArrowheads="1"/>
          </p:cNvSpPr>
          <p:nvPr/>
        </p:nvSpPr>
        <p:spPr bwMode="auto">
          <a:xfrm>
            <a:off x="5380768" y="3066130"/>
            <a:ext cx="2191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Clausius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(1822-1888)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向下箭號 9"/>
          <p:cNvSpPr/>
          <p:nvPr/>
        </p:nvSpPr>
        <p:spPr>
          <a:xfrm>
            <a:off x="2285669" y="2794307"/>
            <a:ext cx="492125" cy="652917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294764" y="5017809"/>
            <a:ext cx="244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Boltzmann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常數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356349" y="465794"/>
                <a:ext cx="2819400" cy="6864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𝑃𝑉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49" y="465794"/>
                <a:ext cx="2819400" cy="686406"/>
              </a:xfrm>
              <a:prstGeom prst="rect">
                <a:avLst/>
              </a:prstGeom>
              <a:blipFill>
                <a:blip r:embed="rId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356349" y="1970943"/>
                <a:ext cx="2159181" cy="65620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𝑃𝑉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𝑛𝑅𝑇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49" y="1970943"/>
                <a:ext cx="2159181" cy="656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261732" y="3697570"/>
                <a:ext cx="3696834" cy="6864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732" y="3697570"/>
                <a:ext cx="3696834" cy="686406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261732" y="4899951"/>
                <a:ext cx="2819400" cy="6580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=1.38×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−23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J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732" y="4899951"/>
                <a:ext cx="2819400" cy="658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C87D0ED5-55F7-ED44-A5F9-A2432A894F02}"/>
              </a:ext>
            </a:extLst>
          </p:cNvPr>
          <p:cNvSpPr/>
          <p:nvPr/>
        </p:nvSpPr>
        <p:spPr>
          <a:xfrm>
            <a:off x="4958566" y="3466364"/>
            <a:ext cx="3943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The Kind of Motion We Call Heat 1857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C984C7-8C48-F34F-8184-2707D6248FC6}"/>
              </a:ext>
            </a:extLst>
          </p:cNvPr>
          <p:cNvSpPr txBox="1"/>
          <p:nvPr/>
        </p:nvSpPr>
        <p:spPr>
          <a:xfrm>
            <a:off x="1356349" y="5776294"/>
            <a:ext cx="722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果然，熱就是一種運動的表現，是微觀的運動，氣體整體是靜止的。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91E4F9-60D1-A945-AF23-E4B0EC5A331D}"/>
              </a:ext>
            </a:extLst>
          </p:cNvPr>
          <p:cNvSpPr txBox="1"/>
          <p:nvPr/>
        </p:nvSpPr>
        <p:spPr>
          <a:xfrm>
            <a:off x="1356349" y="6196400"/>
            <a:ext cx="4643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越熱的物體，內部的微觀運動越激烈。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10" grpId="0" animBg="1"/>
      <p:bldP spid="4" grpId="0"/>
      <p:bldP spid="12" grpId="0" animBg="1"/>
      <p:bldP spid="13" grpId="0" animBg="1"/>
      <p:bldP spid="14" grpId="0" animBg="1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862012" y="1027567"/>
            <a:ext cx="5505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這是第一次人類可以估計氣體分子速度：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6" name="Text Box 7"/>
              <p:cNvSpPr txBox="1">
                <a:spLocks noChangeArrowheads="1"/>
              </p:cNvSpPr>
              <p:nvPr/>
            </p:nvSpPr>
            <p:spPr bwMode="auto">
              <a:xfrm>
                <a:off x="862013" y="4807744"/>
                <a:ext cx="49000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TW" altLang="en-US" sz="1800" dirty="0"/>
                  <a:t>以室溫 </a:t>
                </a:r>
                <a:r>
                  <a:rPr lang="en-US" altLang="zh-TW" sz="1800" dirty="0">
                    <a:latin typeface="Times New Roman" pitchFamily="18" charset="0"/>
                    <a:cs typeface="Times New Roman" pitchFamily="18" charset="0"/>
                  </a:rPr>
                  <a:t>300K</a:t>
                </a:r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sz="1800" dirty="0"/>
                  <a:t>的氫氣為例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0.002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1800" i="0" dirty="0">
                        <a:latin typeface="Cambria Math"/>
                        <a:cs typeface="Times New Roman" pitchFamily="18" charset="0"/>
                      </a:rPr>
                      <m:t>kg</m:t>
                    </m:r>
                    <m:r>
                      <m:rPr>
                        <m:nor/>
                      </m:rPr>
                      <a:rPr lang="en-US" altLang="zh-TW" sz="1800" i="0" dirty="0">
                        <a:latin typeface="Cambria Math"/>
                        <a:cs typeface="Times New Roman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altLang="zh-TW" sz="1800" i="0" dirty="0" err="1">
                        <a:latin typeface="Cambria Math"/>
                        <a:cs typeface="Times New Roman" pitchFamily="18" charset="0"/>
                      </a:rPr>
                      <m:t>mol</m:t>
                    </m:r>
                  </m:oMath>
                </a14:m>
                <a:endParaRPr lang="en-US" altLang="zh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03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013" y="4807744"/>
                <a:ext cx="4900052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995" t="-8333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40" name="文字方塊 12"/>
          <p:cNvSpPr txBox="1">
            <a:spLocks noChangeArrowheads="1"/>
          </p:cNvSpPr>
          <p:nvPr/>
        </p:nvSpPr>
        <p:spPr bwMode="auto">
          <a:xfrm>
            <a:off x="862012" y="5417344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氣體分子的速率大致與溫度的平方根成正比，而與分子量的平方根成反比。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869652" y="1741714"/>
            <a:ext cx="564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氣體分子的方均根速率，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root-mean-square speed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922231" y="2368577"/>
                <a:ext cx="3773759" cy="68640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𝑚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rms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1" y="2368577"/>
                <a:ext cx="3773759" cy="686406"/>
              </a:xfrm>
              <a:prstGeom prst="rect">
                <a:avLst/>
              </a:prstGeom>
              <a:blipFill>
                <a:blip r:embed="rId3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922231" y="1598373"/>
                <a:ext cx="1947421" cy="65601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rms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  <a:ea typeface="Cambria Math"/>
                                </a:rPr>
                                <m:t>avg</m:t>
                              </m:r>
                              <m:r>
                                <a:rPr lang="en-US" altLang="zh-TW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1" y="1598373"/>
                <a:ext cx="1947421" cy="6560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922231" y="3404001"/>
                <a:ext cx="3306869" cy="91345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rms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𝑃𝑉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𝑛𝑀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1" y="3404001"/>
                <a:ext cx="3306869" cy="9134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695990" y="3676062"/>
                <a:ext cx="116878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990" y="3676062"/>
                <a:ext cx="116878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367907" y="3676062"/>
                <a:ext cx="116878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907" y="3676062"/>
                <a:ext cx="116878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560359" y="4505228"/>
                <a:ext cx="3583641" cy="9106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rms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8.31∙300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0.002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1920 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m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s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359" y="4505228"/>
                <a:ext cx="3583641" cy="9106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40" grpId="0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b="35808"/>
          <a:stretch/>
        </p:blipFill>
        <p:spPr bwMode="auto">
          <a:xfrm>
            <a:off x="94341" y="194952"/>
            <a:ext cx="6393543" cy="549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63661"/>
          <a:stretch/>
        </p:blipFill>
        <p:spPr bwMode="auto">
          <a:xfrm>
            <a:off x="3537597" y="3998685"/>
            <a:ext cx="5698470" cy="277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089075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12906</TotalTime>
  <Words>2180</Words>
  <Application>Microsoft Macintosh PowerPoint</Application>
  <PresentationFormat>On-screen Show (4:3)</PresentationFormat>
  <Paragraphs>274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Cambria Math</vt:lpstr>
      <vt:lpstr>Times New Roman</vt:lpstr>
      <vt:lpstr>預設簡報設計</vt:lpstr>
      <vt:lpstr>方程式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Chia-Hung Chang</dc:creator>
  <cp:lastModifiedBy>Chia-Hung Vincent Chang</cp:lastModifiedBy>
  <cp:revision>623</cp:revision>
  <cp:lastPrinted>1601-01-01T00:00:00Z</cp:lastPrinted>
  <dcterms:created xsi:type="dcterms:W3CDTF">1601-01-01T00:00:00Z</dcterms:created>
  <dcterms:modified xsi:type="dcterms:W3CDTF">2023-03-28T23:46:19Z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