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handoutMasterIdLst>
    <p:handoutMasterId r:id="rId72"/>
  </p:handoutMasterIdLst>
  <p:sldIdLst>
    <p:sldId id="292" r:id="rId2"/>
    <p:sldId id="288" r:id="rId3"/>
    <p:sldId id="318" r:id="rId4"/>
    <p:sldId id="319" r:id="rId5"/>
    <p:sldId id="320" r:id="rId6"/>
    <p:sldId id="293" r:id="rId7"/>
    <p:sldId id="349" r:id="rId8"/>
    <p:sldId id="363" r:id="rId9"/>
    <p:sldId id="347" r:id="rId10"/>
    <p:sldId id="324" r:id="rId11"/>
    <p:sldId id="257" r:id="rId12"/>
    <p:sldId id="258" r:id="rId13"/>
    <p:sldId id="365" r:id="rId14"/>
    <p:sldId id="263" r:id="rId15"/>
    <p:sldId id="366" r:id="rId16"/>
    <p:sldId id="364" r:id="rId17"/>
    <p:sldId id="280" r:id="rId18"/>
    <p:sldId id="275" r:id="rId19"/>
    <p:sldId id="313" r:id="rId20"/>
    <p:sldId id="312" r:id="rId21"/>
    <p:sldId id="281" r:id="rId22"/>
    <p:sldId id="283" r:id="rId23"/>
    <p:sldId id="341" r:id="rId24"/>
    <p:sldId id="342" r:id="rId25"/>
    <p:sldId id="286" r:id="rId26"/>
    <p:sldId id="314" r:id="rId27"/>
    <p:sldId id="259" r:id="rId28"/>
    <p:sldId id="367" r:id="rId29"/>
    <p:sldId id="260" r:id="rId30"/>
    <p:sldId id="271" r:id="rId31"/>
    <p:sldId id="329" r:id="rId32"/>
    <p:sldId id="262" r:id="rId33"/>
    <p:sldId id="289" r:id="rId34"/>
    <p:sldId id="303" r:id="rId35"/>
    <p:sldId id="355" r:id="rId36"/>
    <p:sldId id="356" r:id="rId37"/>
    <p:sldId id="357" r:id="rId38"/>
    <p:sldId id="305" r:id="rId39"/>
    <p:sldId id="261" r:id="rId40"/>
    <p:sldId id="339" r:id="rId41"/>
    <p:sldId id="310" r:id="rId42"/>
    <p:sldId id="272" r:id="rId43"/>
    <p:sldId id="282" r:id="rId44"/>
    <p:sldId id="273" r:id="rId45"/>
    <p:sldId id="623" r:id="rId46"/>
    <p:sldId id="624" r:id="rId47"/>
    <p:sldId id="625" r:id="rId48"/>
    <p:sldId id="323" r:id="rId49"/>
    <p:sldId id="276" r:id="rId50"/>
    <p:sldId id="277" r:id="rId51"/>
    <p:sldId id="278" r:id="rId52"/>
    <p:sldId id="279" r:id="rId53"/>
    <p:sldId id="343" r:id="rId54"/>
    <p:sldId id="358" r:id="rId55"/>
    <p:sldId id="359" r:id="rId56"/>
    <p:sldId id="360" r:id="rId57"/>
    <p:sldId id="340" r:id="rId58"/>
    <p:sldId id="345" r:id="rId59"/>
    <p:sldId id="346" r:id="rId60"/>
    <p:sldId id="344" r:id="rId61"/>
    <p:sldId id="307" r:id="rId62"/>
    <p:sldId id="332" r:id="rId63"/>
    <p:sldId id="333" r:id="rId64"/>
    <p:sldId id="334" r:id="rId65"/>
    <p:sldId id="362" r:id="rId66"/>
    <p:sldId id="290" r:id="rId67"/>
    <p:sldId id="270" r:id="rId68"/>
    <p:sldId id="350" r:id="rId69"/>
    <p:sldId id="361" r:id="rId70"/>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EBFFFC"/>
    <a:srgbClr val="CCFFFF"/>
    <a:srgbClr val="FF0000"/>
    <a:srgbClr val="CEFEF7"/>
    <a:srgbClr val="CCECFF"/>
    <a:srgbClr val="D9EDEF"/>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p:cViewPr varScale="1">
        <p:scale>
          <a:sx n="120" d="100"/>
          <a:sy n="120" d="100"/>
        </p:scale>
        <p:origin x="176" y="26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37.wmf"/><Relationship Id="rId2" Type="http://schemas.openxmlformats.org/officeDocument/2006/relationships/image" Target="../media/image136.wmf"/><Relationship Id="rId1" Type="http://schemas.openxmlformats.org/officeDocument/2006/relationships/image" Target="../media/image135.wmf"/><Relationship Id="rId5" Type="http://schemas.openxmlformats.org/officeDocument/2006/relationships/image" Target="../media/image139.wmf"/><Relationship Id="rId4" Type="http://schemas.openxmlformats.org/officeDocument/2006/relationships/image" Target="../media/image13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CE5ED82-833C-7046-B671-23B881C2AB99}" type="datetimeFigureOut">
              <a:rPr lang="en-US" altLang="zh-TW" smtClean="0"/>
              <a:t>3/28/22</a:t>
            </a:fld>
            <a:endParaRPr lang="zh-TW" altLang="en-US"/>
          </a:p>
        </p:txBody>
      </p:sp>
      <p:sp>
        <p:nvSpPr>
          <p:cNvPr id="4" name="頁尾版面配置區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F07FB5-9D27-DB48-87FC-724E479AA63A}" type="slidenum">
              <a:rPr lang="en-US" altLang="zh-TW" smtClean="0"/>
              <a:t>‹#›</a:t>
            </a:fld>
            <a:endParaRPr lang="zh-TW" altLang="en-US"/>
          </a:p>
        </p:txBody>
      </p:sp>
    </p:spTree>
    <p:extLst>
      <p:ext uri="{BB962C8B-B14F-4D97-AF65-F5344CB8AC3E}">
        <p14:creationId xmlns:p14="http://schemas.microsoft.com/office/powerpoint/2010/main" val="1362242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97547B-2A55-4287-B40B-26C078F06CAC}" type="datetimeFigureOut">
              <a:rPr lang="zh-TW" altLang="en-US" smtClean="0"/>
              <a:t>2022/3/28</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0919A7-261A-4279-AD93-62379E7B9829}" type="slidenum">
              <a:rPr lang="zh-TW" altLang="en-US" smtClean="0"/>
              <a:t>‹#›</a:t>
            </a:fld>
            <a:endParaRPr lang="zh-TW" altLang="en-US"/>
          </a:p>
        </p:txBody>
      </p:sp>
    </p:spTree>
    <p:extLst>
      <p:ext uri="{BB962C8B-B14F-4D97-AF65-F5344CB8AC3E}">
        <p14:creationId xmlns:p14="http://schemas.microsoft.com/office/powerpoint/2010/main" val="348031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solidFill>
            <a:srgbClr val="FFFFFF"/>
          </a:solidFill>
          <a:ln/>
        </p:spPr>
      </p:sp>
      <p:sp>
        <p:nvSpPr>
          <p:cNvPr id="62467" name="Rectangle 3"/>
          <p:cNvSpPr>
            <a:spLocks noGrp="1" noChangeArrowheads="1"/>
          </p:cNvSpPr>
          <p:nvPr>
            <p:ph type="body" idx="1"/>
          </p:nvPr>
        </p:nvSpPr>
        <p:spPr>
          <a:solidFill>
            <a:srgbClr val="FFFFFF"/>
          </a:solidFill>
          <a:ln w="12700" cap="sq">
            <a:solidFill>
              <a:srgbClr val="000000"/>
            </a:solidFill>
            <a:miter lim="800000"/>
            <a:headEnd type="none" w="sm" len="sm"/>
            <a:tailEnd type="none" w="sm" len="s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906608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C6EA1D31-6C17-4434-B88C-260A1A5514EC}" type="slidenum">
              <a:rPr lang="en-US" altLang="zh-TW"/>
              <a:pPr>
                <a:defRPr/>
              </a:pPr>
              <a:t>‹#›</a:t>
            </a:fld>
            <a:endParaRPr lang="en-US" altLang="zh-TW"/>
          </a:p>
        </p:txBody>
      </p:sp>
    </p:spTree>
    <p:extLst>
      <p:ext uri="{BB962C8B-B14F-4D97-AF65-F5344CB8AC3E}">
        <p14:creationId xmlns:p14="http://schemas.microsoft.com/office/powerpoint/2010/main" val="3421639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6C8CD29A-264E-4715-95DE-F09589F69BA5}" type="slidenum">
              <a:rPr lang="en-US" altLang="zh-TW"/>
              <a:pPr>
                <a:defRPr/>
              </a:pPr>
              <a:t>‹#›</a:t>
            </a:fld>
            <a:endParaRPr lang="en-US" altLang="zh-TW"/>
          </a:p>
        </p:txBody>
      </p:sp>
    </p:spTree>
    <p:extLst>
      <p:ext uri="{BB962C8B-B14F-4D97-AF65-F5344CB8AC3E}">
        <p14:creationId xmlns:p14="http://schemas.microsoft.com/office/powerpoint/2010/main" val="599912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11E298E8-F0A6-4F68-ACC0-87089090D116}" type="slidenum">
              <a:rPr lang="en-US" altLang="zh-TW"/>
              <a:pPr>
                <a:defRPr/>
              </a:pPr>
              <a:t>‹#›</a:t>
            </a:fld>
            <a:endParaRPr lang="en-US" altLang="zh-TW"/>
          </a:p>
        </p:txBody>
      </p:sp>
    </p:spTree>
    <p:extLst>
      <p:ext uri="{BB962C8B-B14F-4D97-AF65-F5344CB8AC3E}">
        <p14:creationId xmlns:p14="http://schemas.microsoft.com/office/powerpoint/2010/main" val="10072696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標題，文字及美工圖案">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美工圖案版面配置區 3"/>
          <p:cNvSpPr>
            <a:spLocks noGrp="1"/>
          </p:cNvSpPr>
          <p:nvPr>
            <p:ph type="clipArt" sz="half" idx="2"/>
          </p:nvPr>
        </p:nvSpPr>
        <p:spPr>
          <a:xfrm>
            <a:off x="4648200" y="1600200"/>
            <a:ext cx="4038600" cy="4525963"/>
          </a:xfrm>
        </p:spPr>
        <p:txBody>
          <a:bodyPr/>
          <a:lstStyle/>
          <a:p>
            <a:pPr lvl="0"/>
            <a:endParaRPr lang="zh-TW" alt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F375BBF2-9EFD-4369-A63F-203551160CE1}" type="slidenum">
              <a:rPr lang="en-US" altLang="zh-TW"/>
              <a:pPr>
                <a:defRPr/>
              </a:pPr>
              <a:t>‹#›</a:t>
            </a:fld>
            <a:endParaRPr lang="en-US" altLang="zh-TW"/>
          </a:p>
        </p:txBody>
      </p:sp>
    </p:spTree>
    <p:extLst>
      <p:ext uri="{BB962C8B-B14F-4D97-AF65-F5344CB8AC3E}">
        <p14:creationId xmlns:p14="http://schemas.microsoft.com/office/powerpoint/2010/main" val="3605137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A29478C0-3B89-41BC-8EF2-1B40606B6400}" type="slidenum">
              <a:rPr lang="en-US" altLang="zh-TW"/>
              <a:pPr>
                <a:defRPr/>
              </a:pPr>
              <a:t>‹#›</a:t>
            </a:fld>
            <a:endParaRPr lang="en-US" altLang="zh-TW"/>
          </a:p>
        </p:txBody>
      </p:sp>
    </p:spTree>
    <p:extLst>
      <p:ext uri="{BB962C8B-B14F-4D97-AF65-F5344CB8AC3E}">
        <p14:creationId xmlns:p14="http://schemas.microsoft.com/office/powerpoint/2010/main" val="2606639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850DE3EB-F659-45E4-B451-3D85B074898B}" type="slidenum">
              <a:rPr lang="en-US" altLang="zh-TW"/>
              <a:pPr>
                <a:defRPr/>
              </a:pPr>
              <a:t>‹#›</a:t>
            </a:fld>
            <a:endParaRPr lang="en-US" altLang="zh-TW"/>
          </a:p>
        </p:txBody>
      </p:sp>
    </p:spTree>
    <p:extLst>
      <p:ext uri="{BB962C8B-B14F-4D97-AF65-F5344CB8AC3E}">
        <p14:creationId xmlns:p14="http://schemas.microsoft.com/office/powerpoint/2010/main" val="2403785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BFFEB560-046D-4CDF-B6F8-BB87DE9DD257}" type="slidenum">
              <a:rPr lang="en-US" altLang="zh-TW"/>
              <a:pPr>
                <a:defRPr/>
              </a:pPr>
              <a:t>‹#›</a:t>
            </a:fld>
            <a:endParaRPr lang="en-US" altLang="zh-TW"/>
          </a:p>
        </p:txBody>
      </p:sp>
    </p:spTree>
    <p:extLst>
      <p:ext uri="{BB962C8B-B14F-4D97-AF65-F5344CB8AC3E}">
        <p14:creationId xmlns:p14="http://schemas.microsoft.com/office/powerpoint/2010/main" val="3892613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97178186-3EB9-4DF5-902F-4F1E521F6A3D}" type="slidenum">
              <a:rPr lang="en-US" altLang="zh-TW"/>
              <a:pPr>
                <a:defRPr/>
              </a:pPr>
              <a:t>‹#›</a:t>
            </a:fld>
            <a:endParaRPr lang="en-US" altLang="zh-TW"/>
          </a:p>
        </p:txBody>
      </p:sp>
    </p:spTree>
    <p:extLst>
      <p:ext uri="{BB962C8B-B14F-4D97-AF65-F5344CB8AC3E}">
        <p14:creationId xmlns:p14="http://schemas.microsoft.com/office/powerpoint/2010/main" val="1637696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E17F6B59-8528-4CDD-A231-C6BD82C9F3DD}" type="slidenum">
              <a:rPr lang="en-US" altLang="zh-TW"/>
              <a:pPr>
                <a:defRPr/>
              </a:pPr>
              <a:t>‹#›</a:t>
            </a:fld>
            <a:endParaRPr lang="en-US" altLang="zh-TW"/>
          </a:p>
        </p:txBody>
      </p:sp>
    </p:spTree>
    <p:extLst>
      <p:ext uri="{BB962C8B-B14F-4D97-AF65-F5344CB8AC3E}">
        <p14:creationId xmlns:p14="http://schemas.microsoft.com/office/powerpoint/2010/main" val="4174567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D4DD0FC7-BD6C-4472-9653-1663D03BDB53}" type="slidenum">
              <a:rPr lang="en-US" altLang="zh-TW"/>
              <a:pPr>
                <a:defRPr/>
              </a:pPr>
              <a:t>‹#›</a:t>
            </a:fld>
            <a:endParaRPr lang="en-US" altLang="zh-TW"/>
          </a:p>
        </p:txBody>
      </p:sp>
    </p:spTree>
    <p:extLst>
      <p:ext uri="{BB962C8B-B14F-4D97-AF65-F5344CB8AC3E}">
        <p14:creationId xmlns:p14="http://schemas.microsoft.com/office/powerpoint/2010/main" val="1467972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9C178166-7D19-42F2-B26D-C27F5F069DE3}" type="slidenum">
              <a:rPr lang="en-US" altLang="zh-TW"/>
              <a:pPr>
                <a:defRPr/>
              </a:pPr>
              <a:t>‹#›</a:t>
            </a:fld>
            <a:endParaRPr lang="en-US" altLang="zh-TW"/>
          </a:p>
        </p:txBody>
      </p:sp>
    </p:spTree>
    <p:extLst>
      <p:ext uri="{BB962C8B-B14F-4D97-AF65-F5344CB8AC3E}">
        <p14:creationId xmlns:p14="http://schemas.microsoft.com/office/powerpoint/2010/main" val="2022831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BB6014DB-6432-43E5-B838-5ED9FECD585A}" type="slidenum">
              <a:rPr lang="en-US" altLang="zh-TW"/>
              <a:pPr>
                <a:defRPr/>
              </a:pPr>
              <a:t>‹#›</a:t>
            </a:fld>
            <a:endParaRPr lang="en-US" altLang="zh-TW"/>
          </a:p>
        </p:txBody>
      </p:sp>
    </p:spTree>
    <p:extLst>
      <p:ext uri="{BB962C8B-B14F-4D97-AF65-F5344CB8AC3E}">
        <p14:creationId xmlns:p14="http://schemas.microsoft.com/office/powerpoint/2010/main" val="4045608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a:lvl1pPr>
          </a:lstStyle>
          <a:p>
            <a:pPr>
              <a:defRPr/>
            </a:pPr>
            <a:fld id="{99228EB5-2DCD-44E2-86A4-AECDC7A20556}"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tiff"/></Relationships>
</file>

<file path=ppt/slides/_rels/slide2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53.tiff"/><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54.tiff"/><Relationship Id="rId1" Type="http://schemas.openxmlformats.org/officeDocument/2006/relationships/slideLayout" Target="../slideLayouts/slideLayout7.xml"/><Relationship Id="rId5" Type="http://schemas.openxmlformats.org/officeDocument/2006/relationships/image" Target="../media/image57.tiff"/><Relationship Id="rId4" Type="http://schemas.openxmlformats.org/officeDocument/2006/relationships/image" Target="../media/image56.tiff"/></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610.pn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640.png"/><Relationship Id="rId3" Type="http://schemas.openxmlformats.org/officeDocument/2006/relationships/image" Target="../media/image71.png"/><Relationship Id="rId2" Type="http://schemas.openxmlformats.org/officeDocument/2006/relationships/image" Target="../media/image630.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12" Type="http://schemas.openxmlformats.org/officeDocument/2006/relationships/image" Target="../media/image78.png"/><Relationship Id="rId2" Type="http://schemas.openxmlformats.org/officeDocument/2006/relationships/image" Target="../media/image74.png"/><Relationship Id="rId1" Type="http://schemas.openxmlformats.org/officeDocument/2006/relationships/slideLayout" Target="../slideLayouts/slideLayout7.xml"/><Relationship Id="rId11"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650.png"/><Relationship Id="rId4" Type="http://schemas.openxmlformats.org/officeDocument/2006/relationships/image" Target="../media/image75.png"/><Relationship Id="rId9" Type="http://schemas.openxmlformats.org/officeDocument/2006/relationships/image" Target="../media/image670.png"/></Relationships>
</file>

<file path=ppt/slides/_rels/slide3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60.pn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691.png"/><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721.png"/></Relationships>
</file>

<file path=ppt/slides/_rels/slide38.xml.rels><?xml version="1.0" encoding="UTF-8" standalone="yes"?>
<Relationships xmlns="http://schemas.openxmlformats.org/package/2006/relationships"><Relationship Id="rId3" Type="http://schemas.openxmlformats.org/officeDocument/2006/relationships/image" Target="../media/image690.png"/><Relationship Id="rId2" Type="http://schemas.openxmlformats.org/officeDocument/2006/relationships/image" Target="../media/image85.jpeg"/><Relationship Id="rId1" Type="http://schemas.openxmlformats.org/officeDocument/2006/relationships/slideLayout" Target="../slideLayouts/slideLayout7.xml"/><Relationship Id="rId5" Type="http://schemas.openxmlformats.org/officeDocument/2006/relationships/image" Target="../media/image711.png"/><Relationship Id="rId4" Type="http://schemas.openxmlformats.org/officeDocument/2006/relationships/image" Target="../media/image700.png"/></Relationships>
</file>

<file path=ppt/slides/_rels/slide39.xml.rels><?xml version="1.0" encoding="UTF-8" standalone="yes"?>
<Relationships xmlns="http://schemas.openxmlformats.org/package/2006/relationships"><Relationship Id="rId13" Type="http://schemas.openxmlformats.org/officeDocument/2006/relationships/image" Target="../media/image85.png"/><Relationship Id="rId3" Type="http://schemas.openxmlformats.org/officeDocument/2006/relationships/image" Target="../media/image82.png"/><Relationship Id="rId12" Type="http://schemas.openxmlformats.org/officeDocument/2006/relationships/image" Target="../media/image84.png"/><Relationship Id="rId2" Type="http://schemas.openxmlformats.org/officeDocument/2006/relationships/image" Target="../media/image86.jpeg"/><Relationship Id="rId1" Type="http://schemas.openxmlformats.org/officeDocument/2006/relationships/slideLayout" Target="../slideLayouts/slideLayout7.xml"/><Relationship Id="rId11" Type="http://schemas.openxmlformats.org/officeDocument/2006/relationships/image" Target="../media/image83.png"/><Relationship Id="rId10" Type="http://schemas.openxmlformats.org/officeDocument/2006/relationships/image" Target="../media/image770.png"/><Relationship Id="rId9" Type="http://schemas.openxmlformats.org/officeDocument/2006/relationships/image" Target="../media/image760.png"/><Relationship Id="rId14"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41.xml.rels><?xml version="1.0" encoding="UTF-8" standalone="yes"?>
<Relationships xmlns="http://schemas.openxmlformats.org/package/2006/relationships"><Relationship Id="rId3" Type="http://schemas.openxmlformats.org/officeDocument/2006/relationships/image" Target="../media/image820.png"/><Relationship Id="rId7" Type="http://schemas.openxmlformats.org/officeDocument/2006/relationships/image" Target="../media/image860.png"/><Relationship Id="rId2" Type="http://schemas.openxmlformats.org/officeDocument/2006/relationships/image" Target="../media/image90.jpeg"/><Relationship Id="rId1" Type="http://schemas.openxmlformats.org/officeDocument/2006/relationships/slideLayout" Target="../slideLayouts/slideLayout7.xml"/><Relationship Id="rId6" Type="http://schemas.openxmlformats.org/officeDocument/2006/relationships/image" Target="../media/image850.png"/><Relationship Id="rId5" Type="http://schemas.openxmlformats.org/officeDocument/2006/relationships/image" Target="../media/image840.png"/><Relationship Id="rId4" Type="http://schemas.openxmlformats.org/officeDocument/2006/relationships/image" Target="../media/image830.png"/></Relationships>
</file>

<file path=ppt/slides/_rels/slide42.xml.rels><?xml version="1.0" encoding="UTF-8" standalone="yes"?>
<Relationships xmlns="http://schemas.openxmlformats.org/package/2006/relationships"><Relationship Id="rId8" Type="http://schemas.openxmlformats.org/officeDocument/2006/relationships/image" Target="../media/image91.jpeg"/><Relationship Id="rId26" Type="http://schemas.openxmlformats.org/officeDocument/2006/relationships/image" Target="../media/image900.png"/><Relationship Id="rId21" Type="http://schemas.openxmlformats.org/officeDocument/2006/relationships/image" Target="../media/image99.png"/><Relationship Id="rId7" Type="http://schemas.openxmlformats.org/officeDocument/2006/relationships/image" Target="../media/image96.png"/><Relationship Id="rId25" Type="http://schemas.openxmlformats.org/officeDocument/2006/relationships/image" Target="../media/image95.png"/><Relationship Id="rId33" Type="http://schemas.openxmlformats.org/officeDocument/2006/relationships/image" Target="../media/image951.png"/><Relationship Id="rId2" Type="http://schemas.openxmlformats.org/officeDocument/2006/relationships/image" Target="../media/image91.png"/><Relationship Id="rId20" Type="http://schemas.openxmlformats.org/officeDocument/2006/relationships/image" Target="../media/image98.png"/><Relationship Id="rId29" Type="http://schemas.openxmlformats.org/officeDocument/2006/relationships/image" Target="../media/image101.png"/><Relationship Id="rId1" Type="http://schemas.openxmlformats.org/officeDocument/2006/relationships/slideLayout" Target="../slideLayouts/slideLayout7.xml"/><Relationship Id="rId24" Type="http://schemas.openxmlformats.org/officeDocument/2006/relationships/image" Target="../media/image94.png"/><Relationship Id="rId32" Type="http://schemas.openxmlformats.org/officeDocument/2006/relationships/image" Target="../media/image1010.png"/><Relationship Id="rId23" Type="http://schemas.openxmlformats.org/officeDocument/2006/relationships/image" Target="../media/image93.png"/><Relationship Id="rId28" Type="http://schemas.openxmlformats.org/officeDocument/2006/relationships/image" Target="../media/image97.png"/><Relationship Id="rId31" Type="http://schemas.openxmlformats.org/officeDocument/2006/relationships/image" Target="../media/image940.png"/><Relationship Id="rId9" Type="http://schemas.openxmlformats.org/officeDocument/2006/relationships/image" Target="../media/image92.jpeg"/><Relationship Id="rId22" Type="http://schemas.openxmlformats.org/officeDocument/2006/relationships/image" Target="../media/image100.png"/><Relationship Id="rId27" Type="http://schemas.openxmlformats.org/officeDocument/2006/relationships/image" Target="../media/image930.png"/><Relationship Id="rId30" Type="http://schemas.openxmlformats.org/officeDocument/2006/relationships/image" Target="../media/image950.png"/></Relationships>
</file>

<file path=ppt/slides/_rels/slide4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4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3.jpeg"/><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image" Target="../media/image108.png"/></Relationships>
</file>

<file path=ppt/slides/_rels/slide4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14.gif"/><Relationship Id="rId2" Type="http://schemas.openxmlformats.org/officeDocument/2006/relationships/hyperlink" Target="http://upload.wikimedia.org/wikipedia/commons/a/aa/VFPt_dipole_animation_electric.gif" TargetMode="External"/><Relationship Id="rId1" Type="http://schemas.openxmlformats.org/officeDocument/2006/relationships/slideLayout" Target="../slideLayouts/slideLayout7.xml"/><Relationship Id="rId4" Type="http://schemas.openxmlformats.org/officeDocument/2006/relationships/image" Target="../media/image1060.png"/></Relationships>
</file>

<file path=ppt/slides/_rels/slide49.xml.rels><?xml version="1.0" encoding="UTF-8" standalone="yes"?>
<Relationships xmlns="http://schemas.openxmlformats.org/package/2006/relationships"><Relationship Id="rId3" Type="http://schemas.openxmlformats.org/officeDocument/2006/relationships/image" Target="../media/image1100.png"/><Relationship Id="rId2" Type="http://schemas.openxmlformats.org/officeDocument/2006/relationships/image" Target="../media/image115.jpeg"/><Relationship Id="rId1" Type="http://schemas.openxmlformats.org/officeDocument/2006/relationships/slideLayout" Target="../slideLayouts/slideLayout7.xml"/><Relationship Id="rId4" Type="http://schemas.openxmlformats.org/officeDocument/2006/relationships/image" Target="../media/image1110.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7.jpeg"/><Relationship Id="rId7"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2.png"/></Relationships>
</file>

<file path=ppt/slides/_rels/slide5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6.jpeg"/><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5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22.jpeg"/><Relationship Id="rId17" Type="http://schemas.openxmlformats.org/officeDocument/2006/relationships/image" Target="../media/image740.png"/><Relationship Id="rId2" Type="http://schemas.openxmlformats.org/officeDocument/2006/relationships/image" Target="../media/image121.jpeg"/><Relationship Id="rId16" Type="http://schemas.openxmlformats.org/officeDocument/2006/relationships/image" Target="../media/image730.png"/><Relationship Id="rId1" Type="http://schemas.openxmlformats.org/officeDocument/2006/relationships/slideLayout" Target="../slideLayouts/slideLayout7.xml"/><Relationship Id="rId15" Type="http://schemas.openxmlformats.org/officeDocument/2006/relationships/image" Target="../media/image720.png"/><Relationship Id="rId9" Type="http://schemas.openxmlformats.org/officeDocument/2006/relationships/image" Target="../media/image710.png"/><Relationship Id="rId14" Type="http://schemas.openxmlformats.org/officeDocument/2006/relationships/image" Target="../media/image920.png"/></Relationships>
</file>

<file path=ppt/slides/_rels/slide55.xml.rels><?xml version="1.0" encoding="UTF-8" standalone="yes"?>
<Relationships xmlns="http://schemas.openxmlformats.org/package/2006/relationships"><Relationship Id="rId8" Type="http://schemas.openxmlformats.org/officeDocument/2006/relationships/image" Target="../media/image1020.png"/><Relationship Id="rId7"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7.xml"/><Relationship Id="rId6" Type="http://schemas.openxmlformats.org/officeDocument/2006/relationships/image" Target="../media/image901.png"/><Relationship Id="rId5" Type="http://schemas.openxmlformats.org/officeDocument/2006/relationships/image" Target="../media/image891.png"/><Relationship Id="rId4" Type="http://schemas.openxmlformats.org/officeDocument/2006/relationships/image" Target="../media/image881.png"/><Relationship Id="rId9" Type="http://schemas.openxmlformats.org/officeDocument/2006/relationships/image" Target="../media/image1120.png"/></Relationships>
</file>

<file path=ppt/slides/_rels/slide5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22.jpeg"/><Relationship Id="rId1" Type="http://schemas.openxmlformats.org/officeDocument/2006/relationships/slideLayout" Target="../slideLayouts/slideLayout7.xml"/><Relationship Id="rId5" Type="http://schemas.openxmlformats.org/officeDocument/2006/relationships/image" Target="../media/image125.jpg"/><Relationship Id="rId4" Type="http://schemas.openxmlformats.org/officeDocument/2006/relationships/image" Target="../media/image1160.png"/></Relationships>
</file>

<file path=ppt/slides/_rels/slide5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27.wmf"/><Relationship Id="rId4" Type="http://schemas.openxmlformats.org/officeDocument/2006/relationships/oleObject" Target="../embeddings/oleObject1.bin"/></Relationships>
</file>

<file path=ppt/slides/_rels/slide5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image" Target="../media/image1270.png"/><Relationship Id="rId3" Type="http://schemas.openxmlformats.org/officeDocument/2006/relationships/image" Target="../media/image58.jpeg"/><Relationship Id="rId7" Type="http://schemas.openxmlformats.org/officeDocument/2006/relationships/image" Target="../media/image133.jpe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hyperlink" Target="http://www.sinyi.com.tw/living/livingMain.aspx?class=2&amp;id=73" TargetMode="External"/><Relationship Id="rId5" Type="http://schemas.openxmlformats.org/officeDocument/2006/relationships/image" Target="../media/image132.wmf"/><Relationship Id="rId4" Type="http://schemas.openxmlformats.org/officeDocument/2006/relationships/oleObject" Target="../embeddings/oleObject2.bin"/></Relationships>
</file>

<file path=ppt/slides/_rels/slide62.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image" Target="../media/image136.wmf"/><Relationship Id="rId13" Type="http://schemas.openxmlformats.org/officeDocument/2006/relationships/oleObject" Target="../embeddings/oleObject6.bin"/><Relationship Id="rId18" Type="http://schemas.openxmlformats.org/officeDocument/2006/relationships/image" Target="../media/image124.png"/><Relationship Id="rId3" Type="http://schemas.openxmlformats.org/officeDocument/2006/relationships/image" Target="../media/image86.jpeg"/><Relationship Id="rId7" Type="http://schemas.openxmlformats.org/officeDocument/2006/relationships/oleObject" Target="../embeddings/oleObject4.bin"/><Relationship Id="rId12" Type="http://schemas.openxmlformats.org/officeDocument/2006/relationships/image" Target="../media/image141.jpeg"/><Relationship Id="rId17" Type="http://schemas.openxmlformats.org/officeDocument/2006/relationships/image" Target="../media/image139.wmf"/><Relationship Id="rId2" Type="http://schemas.openxmlformats.org/officeDocument/2006/relationships/slideLayout" Target="../slideLayouts/slideLayout7.xml"/><Relationship Id="rId16" Type="http://schemas.openxmlformats.org/officeDocument/2006/relationships/oleObject" Target="../embeddings/oleObject8.bin"/><Relationship Id="rId1" Type="http://schemas.openxmlformats.org/officeDocument/2006/relationships/vmlDrawing" Target="../drawings/vmlDrawing3.vml"/><Relationship Id="rId6" Type="http://schemas.openxmlformats.org/officeDocument/2006/relationships/image" Target="../media/image1230.png"/><Relationship Id="rId11" Type="http://schemas.openxmlformats.org/officeDocument/2006/relationships/image" Target="../media/image140.jpeg"/><Relationship Id="rId5" Type="http://schemas.openxmlformats.org/officeDocument/2006/relationships/image" Target="../media/image135.wmf"/><Relationship Id="rId15" Type="http://schemas.openxmlformats.org/officeDocument/2006/relationships/oleObject" Target="../embeddings/oleObject7.bin"/><Relationship Id="rId10" Type="http://schemas.openxmlformats.org/officeDocument/2006/relationships/image" Target="../media/image137.wmf"/><Relationship Id="rId4" Type="http://schemas.openxmlformats.org/officeDocument/2006/relationships/oleObject" Target="../embeddings/oleObject3.bin"/><Relationship Id="rId9" Type="http://schemas.openxmlformats.org/officeDocument/2006/relationships/oleObject" Target="../embeddings/oleObject5.bin"/><Relationship Id="rId14" Type="http://schemas.openxmlformats.org/officeDocument/2006/relationships/image" Target="../media/image138.wmf"/></Relationships>
</file>

<file path=ppt/slides/_rels/slide64.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jpeg"/><Relationship Id="rId7" Type="http://schemas.openxmlformats.org/officeDocument/2006/relationships/image" Target="../media/image144.jpeg"/><Relationship Id="rId12" Type="http://schemas.openxmlformats.org/officeDocument/2006/relationships/image" Target="../media/image139.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hyperlink" Target="http://upload.wikimedia.org/wikipedia/commons/8/8d/Jean_baptiste_biot.jpg" TargetMode="External"/><Relationship Id="rId11" Type="http://schemas.openxmlformats.org/officeDocument/2006/relationships/oleObject" Target="../embeddings/oleObject9.bin"/><Relationship Id="rId5" Type="http://schemas.openxmlformats.org/officeDocument/2006/relationships/image" Target="../media/image143.png"/><Relationship Id="rId10" Type="http://schemas.openxmlformats.org/officeDocument/2006/relationships/image" Target="../media/image147.jpeg"/><Relationship Id="rId4" Type="http://schemas.openxmlformats.org/officeDocument/2006/relationships/image" Target="../media/image142.jpeg"/><Relationship Id="rId9" Type="http://schemas.openxmlformats.org/officeDocument/2006/relationships/image" Target="../media/image146.jpeg"/></Relationships>
</file>

<file path=ppt/slides/_rels/slide65.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8.jpeg"/><Relationship Id="rId7" Type="http://schemas.openxmlformats.org/officeDocument/2006/relationships/image" Target="../media/image150.jpeg"/><Relationship Id="rId2" Type="http://schemas.openxmlformats.org/officeDocument/2006/relationships/hyperlink" Target="http://upload.wikimedia.org/wikipedia/en/5/58/Faraday-signature.jpg" TargetMode="External"/><Relationship Id="rId1" Type="http://schemas.openxmlformats.org/officeDocument/2006/relationships/slideLayout" Target="../slideLayouts/slideLayout7.xml"/><Relationship Id="rId6" Type="http://schemas.openxmlformats.org/officeDocument/2006/relationships/hyperlink" Target="http://upload.wikimedia.org/wikipedia/commons/8/88/M_Faraday_Th_Phillips_oil_1842.jpg" TargetMode="External"/><Relationship Id="rId5" Type="http://schemas.openxmlformats.org/officeDocument/2006/relationships/image" Target="../media/image149.jpeg"/><Relationship Id="rId4" Type="http://schemas.openxmlformats.org/officeDocument/2006/relationships/hyperlink" Target="http://upload.wikimedia.org/wikipedia/commons/5/5b/Faraday-Millikan-Gale-1913.jpg" TargetMode="External"/></Relationships>
</file>

<file path=ppt/slides/_rels/slide66.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154.jpeg"/></Relationships>
</file>

<file path=ppt/slides/_rels/slide69.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upload.wikimedia.org/wikipedia/commons/3/33/JamesClerkMaxwell-KatherineMaxwell-1869.jpg" TargetMode="External"/><Relationship Id="rId1" Type="http://schemas.openxmlformats.org/officeDocument/2006/relationships/slideLayout" Target="../slideLayouts/slideLayout7.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06_02"/>
          <p:cNvPicPr>
            <a:picLocks noChangeAspect="1" noChangeArrowheads="1"/>
          </p:cNvPicPr>
          <p:nvPr/>
        </p:nvPicPr>
        <p:blipFill>
          <a:blip r:embed="rId2">
            <a:extLst>
              <a:ext uri="{28A0092B-C50C-407E-A947-70E740481C1C}">
                <a14:useLocalDpi xmlns:a14="http://schemas.microsoft.com/office/drawing/2010/main" val="0"/>
              </a:ext>
            </a:extLst>
          </a:blip>
          <a:srcRect l="13853" t="15701" r="14574" b="17009"/>
          <a:stretch>
            <a:fillRect/>
          </a:stretch>
        </p:blipFill>
        <p:spPr bwMode="auto">
          <a:xfrm>
            <a:off x="3619500" y="946150"/>
            <a:ext cx="1905000"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0818"/>
          <p:cNvPicPr>
            <a:picLocks noChangeAspect="1" noChangeArrowheads="1"/>
          </p:cNvPicPr>
          <p:nvPr/>
        </p:nvPicPr>
        <p:blipFill>
          <a:blip r:embed="rId3">
            <a:extLst>
              <a:ext uri="{28A0092B-C50C-407E-A947-70E740481C1C}">
                <a14:useLocalDpi xmlns:a14="http://schemas.microsoft.com/office/drawing/2010/main" val="0"/>
              </a:ext>
            </a:extLst>
          </a:blip>
          <a:srcRect t="47020"/>
          <a:stretch>
            <a:fillRect/>
          </a:stretch>
        </p:blipFill>
        <p:spPr bwMode="auto">
          <a:xfrm>
            <a:off x="3695700" y="3839604"/>
            <a:ext cx="3048000"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5"/>
          <p:cNvSpPr txBox="1">
            <a:spLocks noChangeArrowheads="1"/>
          </p:cNvSpPr>
          <p:nvPr/>
        </p:nvSpPr>
        <p:spPr bwMode="auto">
          <a:xfrm>
            <a:off x="1104900" y="412750"/>
            <a:ext cx="792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a:t>從微觀的角度來看，摩擦力分解開來後，和巨觀的摩擦力圖像非常不一樣！</a:t>
            </a:r>
          </a:p>
        </p:txBody>
      </p:sp>
      <p:sp>
        <p:nvSpPr>
          <p:cNvPr id="6149" name="AutoShape 6"/>
          <p:cNvSpPr>
            <a:spLocks noChangeArrowheads="1"/>
          </p:cNvSpPr>
          <p:nvPr/>
        </p:nvSpPr>
        <p:spPr bwMode="auto">
          <a:xfrm>
            <a:off x="4679950" y="2965450"/>
            <a:ext cx="228600" cy="762000"/>
          </a:xfrm>
          <a:prstGeom prst="downArrow">
            <a:avLst>
              <a:gd name="adj1" fmla="val 50000"/>
              <a:gd name="adj2" fmla="val 83333"/>
            </a:avLst>
          </a:prstGeom>
          <a:solidFill>
            <a:schemeClr val="accent1"/>
          </a:solidFill>
          <a:ln w="9525">
            <a:solidFill>
              <a:schemeClr val="tx1"/>
            </a:solidFill>
            <a:miter lim="800000"/>
            <a:headEnd/>
            <a:tailEnd/>
          </a:ln>
        </p:spPr>
        <p:txBody>
          <a:bodyPr vert="eaVert"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a:p>
        </p:txBody>
      </p:sp>
      <p:sp>
        <p:nvSpPr>
          <p:cNvPr id="6150" name="Text Box 7"/>
          <p:cNvSpPr txBox="1">
            <a:spLocks noChangeArrowheads="1"/>
          </p:cNvSpPr>
          <p:nvPr/>
        </p:nvSpPr>
        <p:spPr bwMode="auto">
          <a:xfrm>
            <a:off x="4914900" y="3384550"/>
            <a:ext cx="205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a:t>原子力</a:t>
            </a:r>
          </a:p>
        </p:txBody>
      </p:sp>
      <p:sp>
        <p:nvSpPr>
          <p:cNvPr id="6151" name="AutoShape 8"/>
          <p:cNvSpPr>
            <a:spLocks noChangeArrowheads="1"/>
          </p:cNvSpPr>
          <p:nvPr/>
        </p:nvSpPr>
        <p:spPr bwMode="auto">
          <a:xfrm>
            <a:off x="4779836" y="5289550"/>
            <a:ext cx="228600" cy="533400"/>
          </a:xfrm>
          <a:prstGeom prst="downArrow">
            <a:avLst>
              <a:gd name="adj1" fmla="val 50000"/>
              <a:gd name="adj2" fmla="val 58333"/>
            </a:avLst>
          </a:prstGeom>
          <a:solidFill>
            <a:schemeClr val="accent1"/>
          </a:solidFill>
          <a:ln w="9525">
            <a:solidFill>
              <a:schemeClr val="tx1"/>
            </a:solidFill>
            <a:miter lim="800000"/>
            <a:headEnd/>
            <a:tailEnd/>
          </a:ln>
        </p:spPr>
        <p:txBody>
          <a:bodyPr vert="eaVert"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a:p>
        </p:txBody>
      </p:sp>
      <p:sp>
        <p:nvSpPr>
          <p:cNvPr id="6152" name="Text Box 9"/>
          <p:cNvSpPr txBox="1">
            <a:spLocks noChangeArrowheads="1"/>
          </p:cNvSpPr>
          <p:nvPr/>
        </p:nvSpPr>
        <p:spPr bwMode="auto">
          <a:xfrm>
            <a:off x="4517136" y="5921933"/>
            <a:ext cx="1066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電磁力</a:t>
            </a:r>
            <a:endParaRPr lang="en-US" altLang="zh-TW" dirty="0"/>
          </a:p>
        </p:txBody>
      </p:sp>
      <p:pic>
        <p:nvPicPr>
          <p:cNvPr id="6153" name="Picture 10" descr="fig6"/>
          <p:cNvPicPr>
            <a:picLocks noChangeAspect="1" noChangeArrowheads="1"/>
          </p:cNvPicPr>
          <p:nvPr/>
        </p:nvPicPr>
        <p:blipFill>
          <a:blip r:embed="rId4">
            <a:extLst>
              <a:ext uri="{28A0092B-C50C-407E-A947-70E740481C1C}">
                <a14:useLocalDpi xmlns:a14="http://schemas.microsoft.com/office/drawing/2010/main" val="0"/>
              </a:ext>
            </a:extLst>
          </a:blip>
          <a:srcRect r="34421" b="38419"/>
          <a:stretch>
            <a:fillRect/>
          </a:stretch>
        </p:blipFill>
        <p:spPr bwMode="auto">
          <a:xfrm>
            <a:off x="6057900" y="1784350"/>
            <a:ext cx="2438400"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4" name="Text Box 11"/>
          <p:cNvSpPr txBox="1">
            <a:spLocks noChangeArrowheads="1"/>
          </p:cNvSpPr>
          <p:nvPr/>
        </p:nvSpPr>
        <p:spPr bwMode="auto">
          <a:xfrm>
            <a:off x="184150" y="3189268"/>
            <a:ext cx="46101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CN" altLang="en-US" dirty="0"/>
              <a:t>摩</a:t>
            </a:r>
            <a:r>
              <a:rPr lang="zh-TW" altLang="en-US" dirty="0"/>
              <a:t>擦力可以分解為較基本的原子力的組合！</a:t>
            </a:r>
          </a:p>
        </p:txBody>
      </p:sp>
      <p:sp>
        <p:nvSpPr>
          <p:cNvPr id="6155" name="Text Box 11"/>
          <p:cNvSpPr txBox="1">
            <a:spLocks noChangeArrowheads="1"/>
          </p:cNvSpPr>
          <p:nvPr/>
        </p:nvSpPr>
        <p:spPr bwMode="auto">
          <a:xfrm>
            <a:off x="3267869" y="6329362"/>
            <a:ext cx="45132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原子力又可以分解為基本的電磁力的組合！</a:t>
            </a:r>
          </a:p>
        </p:txBody>
      </p:sp>
      <p:sp>
        <p:nvSpPr>
          <p:cNvPr id="4" name="文字方塊 3"/>
          <p:cNvSpPr txBox="1"/>
          <p:nvPr/>
        </p:nvSpPr>
        <p:spPr>
          <a:xfrm>
            <a:off x="171958" y="4867174"/>
            <a:ext cx="2971800" cy="369332"/>
          </a:xfrm>
          <a:prstGeom prst="rect">
            <a:avLst/>
          </a:prstGeom>
          <a:noFill/>
        </p:spPr>
        <p:txBody>
          <a:bodyPr wrap="square" rtlCol="0">
            <a:spAutoFit/>
          </a:bodyPr>
          <a:lstStyle/>
          <a:p>
            <a:r>
              <a:rPr lang="zh-TW" altLang="en-US" dirty="0"/>
              <a:t>這兩個力的公式都只是近似！</a:t>
            </a:r>
            <a:endParaRPr lang="zh-CN" altLang="en-US" dirty="0"/>
          </a:p>
        </p:txBody>
      </p:sp>
      <mc:AlternateContent xmlns:mc="http://schemas.openxmlformats.org/markup-compatibility/2006" xmlns:a14="http://schemas.microsoft.com/office/drawing/2010/main">
        <mc:Choice Requires="a14">
          <p:sp>
            <p:nvSpPr>
              <p:cNvPr id="15" name="文字方塊 14">
                <a:extLst>
                  <a:ext uri="{FF2B5EF4-FFF2-40B4-BE49-F238E27FC236}">
                    <a16:creationId xmlns:a16="http://schemas.microsoft.com/office/drawing/2014/main" id="{692A60A0-4760-6541-91A8-150EFB459AA6}"/>
                  </a:ext>
                </a:extLst>
              </p:cNvPr>
              <p:cNvSpPr txBox="1"/>
              <p:nvPr/>
            </p:nvSpPr>
            <p:spPr>
              <a:xfrm>
                <a:off x="304800" y="4130236"/>
                <a:ext cx="3136179" cy="534634"/>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latin typeface="Cambria Math" panose="02040503050406030204" pitchFamily="18" charset="0"/>
                        </a:rPr>
                        <m:t>𝐹</m:t>
                      </m:r>
                      <m:d>
                        <m:dPr>
                          <m:ctrlPr>
                            <a:rPr kumimoji="1" lang="en-US" altLang="zh-TW" b="0" i="1" smtClean="0">
                              <a:latin typeface="Cambria Math" panose="02040503050406030204" pitchFamily="18" charset="0"/>
                            </a:rPr>
                          </m:ctrlPr>
                        </m:dPr>
                        <m:e>
                          <m:r>
                            <a:rPr kumimoji="1" lang="en-US" altLang="zh-TW" b="0" i="1" smtClean="0">
                              <a:latin typeface="Cambria Math" panose="02040503050406030204" pitchFamily="18" charset="0"/>
                            </a:rPr>
                            <m:t>𝑥</m:t>
                          </m:r>
                        </m:e>
                      </m:d>
                      <m:r>
                        <a:rPr kumimoji="1" lang="en-US" altLang="zh-TW" b="0" i="1" smtClean="0">
                          <a:latin typeface="Cambria Math" panose="02040503050406030204" pitchFamily="18" charset="0"/>
                        </a:rPr>
                        <m:t>=4</m:t>
                      </m:r>
                      <m:f>
                        <m:fPr>
                          <m:ctrlPr>
                            <a:rPr kumimoji="1" lang="en-US" altLang="zh-TW" b="0" i="1" smtClean="0">
                              <a:latin typeface="Cambria Math" panose="02040503050406030204" pitchFamily="18" charset="0"/>
                            </a:rPr>
                          </m:ctrlPr>
                        </m:fPr>
                        <m:num>
                          <m:r>
                            <a:rPr kumimoji="1" lang="en-US" altLang="zh-TW" b="0" i="1" smtClean="0">
                              <a:latin typeface="Cambria Math" panose="02040503050406030204" pitchFamily="18" charset="0"/>
                              <a:ea typeface="Cambria Math" panose="02040503050406030204" pitchFamily="18" charset="0"/>
                            </a:rPr>
                            <m:t>𝜀</m:t>
                          </m:r>
                        </m:num>
                        <m:den>
                          <m:r>
                            <a:rPr kumimoji="1" lang="en-US" altLang="zh-TW" b="0" i="1" smtClean="0">
                              <a:latin typeface="Cambria Math" panose="02040503050406030204" pitchFamily="18" charset="0"/>
                              <a:ea typeface="Cambria Math" panose="02040503050406030204" pitchFamily="18" charset="0"/>
                            </a:rPr>
                            <m:t>𝜎</m:t>
                          </m:r>
                        </m:den>
                      </m:f>
                      <m:d>
                        <m:dPr>
                          <m:begChr m:val="["/>
                          <m:endChr m:val="]"/>
                          <m:ctrlPr>
                            <a:rPr kumimoji="1" lang="en-US" altLang="zh-TW" b="0" i="1" smtClean="0">
                              <a:latin typeface="Cambria Math" panose="02040503050406030204" pitchFamily="18" charset="0"/>
                            </a:rPr>
                          </m:ctrlPr>
                        </m:dPr>
                        <m:e>
                          <m:r>
                            <a:rPr kumimoji="1" lang="en-US" altLang="zh-TW" b="0" i="1" smtClean="0">
                              <a:latin typeface="Cambria Math" panose="02040503050406030204" pitchFamily="18" charset="0"/>
                            </a:rPr>
                            <m:t>12</m:t>
                          </m:r>
                          <m:sSup>
                            <m:sSupPr>
                              <m:ctrlPr>
                                <a:rPr kumimoji="1" lang="en-US" altLang="zh-TW" b="0" i="1" smtClean="0">
                                  <a:latin typeface="Cambria Math" panose="02040503050406030204" pitchFamily="18" charset="0"/>
                                </a:rPr>
                              </m:ctrlPr>
                            </m:sSupPr>
                            <m:e>
                              <m:d>
                                <m:dPr>
                                  <m:ctrlPr>
                                    <a:rPr kumimoji="1" lang="en-US" altLang="zh-TW" b="0" i="1" smtClean="0">
                                      <a:latin typeface="Cambria Math" panose="02040503050406030204" pitchFamily="18" charset="0"/>
                                    </a:rPr>
                                  </m:ctrlPr>
                                </m:dPr>
                                <m:e>
                                  <m:f>
                                    <m:fPr>
                                      <m:ctrlPr>
                                        <a:rPr kumimoji="1" lang="en-US" altLang="zh-TW" b="0" i="1" smtClean="0">
                                          <a:latin typeface="Cambria Math" panose="02040503050406030204" pitchFamily="18" charset="0"/>
                                        </a:rPr>
                                      </m:ctrlPr>
                                    </m:fPr>
                                    <m:num>
                                      <m:r>
                                        <a:rPr kumimoji="1" lang="en-US" altLang="zh-TW" b="0" i="1" smtClean="0">
                                          <a:latin typeface="Cambria Math" panose="02040503050406030204" pitchFamily="18" charset="0"/>
                                          <a:ea typeface="Cambria Math" panose="02040503050406030204" pitchFamily="18" charset="0"/>
                                        </a:rPr>
                                        <m:t>𝜎</m:t>
                                      </m:r>
                                    </m:num>
                                    <m:den>
                                      <m:r>
                                        <a:rPr kumimoji="1" lang="en-US" altLang="zh-TW" b="0" i="1" smtClean="0">
                                          <a:latin typeface="Cambria Math" panose="02040503050406030204" pitchFamily="18" charset="0"/>
                                        </a:rPr>
                                        <m:t>𝑥</m:t>
                                      </m:r>
                                    </m:den>
                                  </m:f>
                                </m:e>
                              </m:d>
                            </m:e>
                            <m:sup>
                              <m:r>
                                <a:rPr kumimoji="1" lang="en-US" altLang="zh-TW" b="0" i="1" smtClean="0">
                                  <a:latin typeface="Cambria Math" panose="02040503050406030204" pitchFamily="18" charset="0"/>
                                </a:rPr>
                                <m:t>13</m:t>
                              </m:r>
                            </m:sup>
                          </m:sSup>
                          <m:r>
                            <a:rPr kumimoji="1" lang="en-US" altLang="zh-TW" b="0" i="1" smtClean="0">
                              <a:latin typeface="Cambria Math" panose="02040503050406030204" pitchFamily="18" charset="0"/>
                            </a:rPr>
                            <m:t>−6</m:t>
                          </m:r>
                          <m:sSup>
                            <m:sSupPr>
                              <m:ctrlPr>
                                <a:rPr lang="en-US" altLang="zh-TW" i="1">
                                  <a:latin typeface="Cambria Math" panose="02040503050406030204" pitchFamily="18" charset="0"/>
                                </a:rPr>
                              </m:ctrlPr>
                            </m:sSupPr>
                            <m:e>
                              <m:d>
                                <m:dPr>
                                  <m:ctrlPr>
                                    <a:rPr lang="en-US" altLang="zh-TW" i="1">
                                      <a:latin typeface="Cambria Math" panose="02040503050406030204" pitchFamily="18" charset="0"/>
                                    </a:rPr>
                                  </m:ctrlPr>
                                </m:dPr>
                                <m:e>
                                  <m:f>
                                    <m:fPr>
                                      <m:ctrlPr>
                                        <a:rPr lang="en-US" altLang="zh-TW" i="1">
                                          <a:latin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𝜎</m:t>
                                      </m:r>
                                    </m:num>
                                    <m:den>
                                      <m:r>
                                        <a:rPr lang="en-US" altLang="zh-TW" i="1">
                                          <a:latin typeface="Cambria Math" panose="02040503050406030204" pitchFamily="18" charset="0"/>
                                        </a:rPr>
                                        <m:t>𝑥</m:t>
                                      </m:r>
                                    </m:den>
                                  </m:f>
                                </m:e>
                              </m:d>
                            </m:e>
                            <m:sup>
                              <m:r>
                                <a:rPr lang="en-US" altLang="zh-TW" b="0" i="1" smtClean="0">
                                  <a:latin typeface="Cambria Math" panose="02040503050406030204" pitchFamily="18" charset="0"/>
                                </a:rPr>
                                <m:t>7</m:t>
                              </m:r>
                            </m:sup>
                          </m:sSup>
                        </m:e>
                      </m:d>
                    </m:oMath>
                  </m:oMathPara>
                </a14:m>
                <a:endParaRPr kumimoji="1" lang="zh-TW" altLang="en-US" dirty="0"/>
              </a:p>
            </p:txBody>
          </p:sp>
        </mc:Choice>
        <mc:Fallback xmlns="">
          <p:sp>
            <p:nvSpPr>
              <p:cNvPr id="15" name="文字方塊 14">
                <a:extLst>
                  <a:ext uri="{FF2B5EF4-FFF2-40B4-BE49-F238E27FC236}">
                    <a16:creationId xmlns:a16="http://schemas.microsoft.com/office/drawing/2014/main" id="{692A60A0-4760-6541-91A8-150EFB459AA6}"/>
                  </a:ext>
                </a:extLst>
              </p:cNvPr>
              <p:cNvSpPr txBox="1">
                <a:spLocks noRot="1" noChangeAspect="1" noMove="1" noResize="1" noEditPoints="1" noAdjustHandles="1" noChangeArrowheads="1" noChangeShapeType="1" noTextEdit="1"/>
              </p:cNvSpPr>
              <p:nvPr/>
            </p:nvSpPr>
            <p:spPr>
              <a:xfrm>
                <a:off x="304800" y="4130236"/>
                <a:ext cx="3136179" cy="534634"/>
              </a:xfrm>
              <a:prstGeom prst="rect">
                <a:avLst/>
              </a:prstGeom>
              <a:blipFill>
                <a:blip r:embed="rId5"/>
                <a:stretch>
                  <a:fillRect l="-1215" b="-9302"/>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a:extLst>
                  <a:ext uri="{FF2B5EF4-FFF2-40B4-BE49-F238E27FC236}">
                    <a16:creationId xmlns:a16="http://schemas.microsoft.com/office/drawing/2014/main" id="{8AB06FF9-F495-CB45-8261-F2C1443717FE}"/>
                  </a:ext>
                </a:extLst>
              </p:cNvPr>
              <p:cNvSpPr txBox="1"/>
              <p:nvPr/>
            </p:nvSpPr>
            <p:spPr>
              <a:xfrm>
                <a:off x="1377464" y="1685230"/>
                <a:ext cx="990849"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TW" b="0" i="1" smtClean="0">
                              <a:latin typeface="Cambria Math" panose="02040503050406030204" pitchFamily="18" charset="0"/>
                            </a:rPr>
                          </m:ctrlPr>
                        </m:sSubPr>
                        <m:e>
                          <m:r>
                            <a:rPr kumimoji="1" lang="en-US" altLang="zh-TW" b="0" i="1" smtClean="0">
                              <a:latin typeface="Cambria Math" panose="02040503050406030204" pitchFamily="18" charset="0"/>
                            </a:rPr>
                            <m:t>𝑓</m:t>
                          </m:r>
                        </m:e>
                        <m:sub>
                          <m:r>
                            <a:rPr kumimoji="1" lang="en-US" altLang="zh-TW" b="0" i="1" smtClean="0">
                              <a:latin typeface="Cambria Math" panose="02040503050406030204" pitchFamily="18" charset="0"/>
                            </a:rPr>
                            <m:t>𝑘</m:t>
                          </m:r>
                        </m:sub>
                      </m:sSub>
                      <m:r>
                        <a:rPr kumimoji="1" lang="en-US" altLang="zh-TW" b="0" i="1" smtClean="0">
                          <a:latin typeface="Cambria Math" panose="02040503050406030204" pitchFamily="18" charset="0"/>
                        </a:rPr>
                        <m:t>=</m:t>
                      </m:r>
                      <m:r>
                        <a:rPr kumimoji="1" lang="en-US" altLang="zh-TW" b="0" i="1" smtClean="0">
                          <a:latin typeface="Cambria Math" panose="02040503050406030204" pitchFamily="18" charset="0"/>
                        </a:rPr>
                        <m:t>𝑁</m:t>
                      </m:r>
                      <m:sSub>
                        <m:sSubPr>
                          <m:ctrlPr>
                            <a:rPr kumimoji="1" lang="en-US" altLang="zh-TW" b="0" i="1" smtClean="0">
                              <a:latin typeface="Cambria Math" panose="02040503050406030204" pitchFamily="18" charset="0"/>
                            </a:rPr>
                          </m:ctrlPr>
                        </m:sSubPr>
                        <m:e>
                          <m:r>
                            <a:rPr kumimoji="1" lang="en-US" altLang="zh-TW" b="0" i="1" smtClean="0">
                              <a:latin typeface="Cambria Math" panose="02040503050406030204" pitchFamily="18" charset="0"/>
                              <a:ea typeface="Cambria Math" panose="02040503050406030204" pitchFamily="18" charset="0"/>
                            </a:rPr>
                            <m:t>𝜇</m:t>
                          </m:r>
                        </m:e>
                        <m:sub>
                          <m:r>
                            <a:rPr kumimoji="1" lang="en-US" altLang="zh-TW" b="0" i="1" smtClean="0">
                              <a:latin typeface="Cambria Math" panose="02040503050406030204" pitchFamily="18" charset="0"/>
                            </a:rPr>
                            <m:t>𝑘</m:t>
                          </m:r>
                        </m:sub>
                      </m:sSub>
                    </m:oMath>
                  </m:oMathPara>
                </a14:m>
                <a:endParaRPr kumimoji="1" lang="zh-TW" altLang="en-US" dirty="0"/>
              </a:p>
            </p:txBody>
          </p:sp>
        </mc:Choice>
        <mc:Fallback xmlns="">
          <p:sp>
            <p:nvSpPr>
              <p:cNvPr id="16" name="文字方塊 15">
                <a:extLst>
                  <a:ext uri="{FF2B5EF4-FFF2-40B4-BE49-F238E27FC236}">
                    <a16:creationId xmlns:a16="http://schemas.microsoft.com/office/drawing/2014/main" id="{8AB06FF9-F495-CB45-8261-F2C1443717FE}"/>
                  </a:ext>
                </a:extLst>
              </p:cNvPr>
              <p:cNvSpPr txBox="1">
                <a:spLocks noRot="1" noChangeAspect="1" noMove="1" noResize="1" noEditPoints="1" noAdjustHandles="1" noChangeArrowheads="1" noChangeShapeType="1" noTextEdit="1"/>
              </p:cNvSpPr>
              <p:nvPr/>
            </p:nvSpPr>
            <p:spPr>
              <a:xfrm>
                <a:off x="1377464" y="1685230"/>
                <a:ext cx="990849" cy="276999"/>
              </a:xfrm>
              <a:prstGeom prst="rect">
                <a:avLst/>
              </a:prstGeom>
              <a:blipFill>
                <a:blip r:embed="rId6"/>
                <a:stretch>
                  <a:fillRect l="-7692" b="-34783"/>
                </a:stretch>
              </a:blipFill>
            </p:spPr>
            <p:txBody>
              <a:bodyPr/>
              <a:lstStyle/>
              <a:p>
                <a:r>
                  <a:rPr lang="zh-TW" altLang="en-US">
                    <a:noFill/>
                  </a:rPr>
                  <a:t> </a:t>
                </a:r>
              </a:p>
            </p:txBody>
          </p:sp>
        </mc:Fallback>
      </mc:AlternateContent>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fig23"/>
          <p:cNvPicPr>
            <a:picLocks noChangeAspect="1" noChangeArrowheads="1"/>
          </p:cNvPicPr>
          <p:nvPr/>
        </p:nvPicPr>
        <p:blipFill>
          <a:blip r:embed="rId2">
            <a:extLst>
              <a:ext uri="{28A0092B-C50C-407E-A947-70E740481C1C}">
                <a14:useLocalDpi xmlns:a14="http://schemas.microsoft.com/office/drawing/2010/main" val="0"/>
              </a:ext>
            </a:extLst>
          </a:blip>
          <a:srcRect b="27045"/>
          <a:stretch>
            <a:fillRect/>
          </a:stretch>
        </p:blipFill>
        <p:spPr bwMode="auto">
          <a:xfrm>
            <a:off x="990600" y="1066800"/>
            <a:ext cx="703897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文字方塊 2"/>
          <p:cNvSpPr txBox="1">
            <a:spLocks noChangeArrowheads="1"/>
          </p:cNvSpPr>
          <p:nvPr/>
        </p:nvSpPr>
        <p:spPr bwMode="auto">
          <a:xfrm>
            <a:off x="3200400" y="605883"/>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靜電學 </a:t>
            </a:r>
            <a:r>
              <a:rPr lang="en-US" altLang="zh-TW" dirty="0">
                <a:latin typeface="Times New Roman" panose="02020603050405020304" pitchFamily="18" charset="0"/>
                <a:cs typeface="Times New Roman" panose="02020603050405020304" pitchFamily="18" charset="0"/>
              </a:rPr>
              <a:t>Electrostatics</a:t>
            </a:r>
            <a:endParaRPr lang="zh-TW" altLang="en-US" dirty="0">
              <a:latin typeface="Times New Roman" panose="02020603050405020304" pitchFamily="18" charset="0"/>
              <a:cs typeface="Times New Roman" panose="02020603050405020304" pitchFamily="18" charset="0"/>
            </a:endParaRPr>
          </a:p>
        </p:txBody>
      </p:sp>
      <p:sp>
        <p:nvSpPr>
          <p:cNvPr id="6" name="向右箭號 5"/>
          <p:cNvSpPr/>
          <p:nvPr/>
        </p:nvSpPr>
        <p:spPr>
          <a:xfrm>
            <a:off x="4495800" y="4038600"/>
            <a:ext cx="457200" cy="2286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079" name="文字方塊 6"/>
          <p:cNvSpPr txBox="1">
            <a:spLocks noChangeArrowheads="1"/>
          </p:cNvSpPr>
          <p:nvPr/>
        </p:nvSpPr>
        <p:spPr bwMode="auto">
          <a:xfrm>
            <a:off x="2590800" y="441960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先討論與時間無關的場。</a:t>
            </a:r>
          </a:p>
        </p:txBody>
      </p:sp>
      <p:sp>
        <p:nvSpPr>
          <p:cNvPr id="3080" name="文字方塊 7"/>
          <p:cNvSpPr txBox="1">
            <a:spLocks noChangeArrowheads="1"/>
          </p:cNvSpPr>
          <p:nvPr/>
        </p:nvSpPr>
        <p:spPr bwMode="auto">
          <a:xfrm>
            <a:off x="2590800" y="4800600"/>
            <a:ext cx="3657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電荷與電流都是穩定而與時間無關。</a:t>
            </a:r>
          </a:p>
        </p:txBody>
      </p:sp>
      <p:sp>
        <p:nvSpPr>
          <p:cNvPr id="3081" name="文字方塊 8"/>
          <p:cNvSpPr txBox="1">
            <a:spLocks noChangeArrowheads="1"/>
          </p:cNvSpPr>
          <p:nvPr/>
        </p:nvSpPr>
        <p:spPr bwMode="auto">
          <a:xfrm>
            <a:off x="2590800" y="5908366"/>
            <a:ext cx="495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但與時間無關的場的花樣卻已經非常特別</a:t>
            </a:r>
          </a:p>
        </p:txBody>
      </p:sp>
      <p:sp>
        <p:nvSpPr>
          <p:cNvPr id="3082" name="文字方塊 9"/>
          <p:cNvSpPr txBox="1">
            <a:spLocks noChangeArrowheads="1"/>
          </p:cNvSpPr>
          <p:nvPr/>
        </p:nvSpPr>
        <p:spPr bwMode="auto">
          <a:xfrm>
            <a:off x="2590800" y="5527366"/>
            <a:ext cx="358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a:t>靜止的粒子幾乎沒什麼可以研究！</a:t>
            </a:r>
          </a:p>
        </p:txBody>
      </p:sp>
      <mc:AlternateContent xmlns:mc="http://schemas.openxmlformats.org/markup-compatibility/2006" xmlns:a14="http://schemas.microsoft.com/office/drawing/2010/main">
        <mc:Choice Requires="a14">
          <p:sp>
            <p:nvSpPr>
              <p:cNvPr id="11" name="文字方塊 10">
                <a:extLst>
                  <a:ext uri="{FF2B5EF4-FFF2-40B4-BE49-F238E27FC236}">
                    <a16:creationId xmlns:a16="http://schemas.microsoft.com/office/drawing/2014/main" id="{78E0D394-C672-B94B-AFA1-75F51094A935}"/>
                  </a:ext>
                </a:extLst>
              </p:cNvPr>
              <p:cNvSpPr txBox="1"/>
              <p:nvPr/>
            </p:nvSpPr>
            <p:spPr>
              <a:xfrm>
                <a:off x="5222423" y="3978569"/>
                <a:ext cx="1258486" cy="40293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rPr>
                          </m:ctrlPr>
                        </m:accPr>
                        <m:e>
                          <m:r>
                            <m:rPr>
                              <m:brk/>
                            </m:rPr>
                            <a:rPr lang="en-US" altLang="zh-TW" i="1">
                              <a:latin typeface="Cambria Math"/>
                            </a:rPr>
                            <m:t>𝐸</m:t>
                          </m:r>
                        </m:e>
                      </m:acc>
                      <m:d>
                        <m:dPr>
                          <m:ctrlPr>
                            <a:rPr lang="en-US" altLang="zh-TW" i="1" smtClean="0">
                              <a:latin typeface="Cambria Math" panose="02040503050406030204" pitchFamily="18" charset="0"/>
                            </a:rPr>
                          </m:ctrlPr>
                        </m:dPr>
                        <m:e>
                          <m:acc>
                            <m:accPr>
                              <m:chr m:val="⃗"/>
                              <m:ctrlPr>
                                <a:rPr lang="en-US" altLang="zh-TW" i="1">
                                  <a:latin typeface="Cambria Math" panose="02040503050406030204" pitchFamily="18" charset="0"/>
                                </a:rPr>
                              </m:ctrlPr>
                            </m:accPr>
                            <m:e>
                              <m:r>
                                <a:rPr lang="en-US" altLang="zh-TW" b="0" i="1" smtClean="0">
                                  <a:latin typeface="Cambria Math" panose="02040503050406030204" pitchFamily="18" charset="0"/>
                                </a:rPr>
                                <m:t>𝑟</m:t>
                              </m:r>
                            </m:e>
                          </m:acc>
                        </m:e>
                      </m:d>
                      <m:r>
                        <a:rPr lang="en-US" altLang="zh-TW" b="0" i="1" smtClean="0">
                          <a:latin typeface="Cambria Math" panose="02040503050406030204" pitchFamily="18" charset="0"/>
                        </a:rPr>
                        <m:t>,</m:t>
                      </m:r>
                      <m:acc>
                        <m:accPr>
                          <m:chr m:val="⃗"/>
                          <m:ctrlPr>
                            <a:rPr lang="en-US" altLang="zh-TW" i="1">
                              <a:latin typeface="Cambria Math" panose="02040503050406030204" pitchFamily="18" charset="0"/>
                            </a:rPr>
                          </m:ctrlPr>
                        </m:accPr>
                        <m:e>
                          <m:r>
                            <a:rPr lang="en-US" altLang="zh-TW" b="0" i="1" smtClean="0">
                              <a:latin typeface="Cambria Math" panose="02040503050406030204" pitchFamily="18" charset="0"/>
                            </a:rPr>
                            <m:t>𝐵</m:t>
                          </m:r>
                        </m:e>
                      </m:acc>
                      <m:d>
                        <m:dPr>
                          <m:ctrlPr>
                            <a:rPr lang="en-US" altLang="zh-TW" i="1">
                              <a:latin typeface="Cambria Math" panose="02040503050406030204" pitchFamily="18" charset="0"/>
                            </a:rPr>
                          </m:ctrlPr>
                        </m:d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𝑟</m:t>
                              </m:r>
                            </m:e>
                          </m:acc>
                        </m:e>
                      </m:d>
                    </m:oMath>
                  </m:oMathPara>
                </a14:m>
                <a:endParaRPr lang="zh-TW" altLang="en-US" sz="1800" dirty="0"/>
              </a:p>
            </p:txBody>
          </p:sp>
        </mc:Choice>
        <mc:Fallback xmlns="">
          <p:sp>
            <p:nvSpPr>
              <p:cNvPr id="11" name="文字方塊 10">
                <a:extLst>
                  <a:ext uri="{FF2B5EF4-FFF2-40B4-BE49-F238E27FC236}">
                    <a16:creationId xmlns:a16="http://schemas.microsoft.com/office/drawing/2014/main" id="{78E0D394-C672-B94B-AFA1-75F51094A935}"/>
                  </a:ext>
                </a:extLst>
              </p:cNvPr>
              <p:cNvSpPr txBox="1">
                <a:spLocks noRot="1" noChangeAspect="1" noMove="1" noResize="1" noEditPoints="1" noAdjustHandles="1" noChangeArrowheads="1" noChangeShapeType="1" noTextEdit="1"/>
              </p:cNvSpPr>
              <p:nvPr/>
            </p:nvSpPr>
            <p:spPr>
              <a:xfrm>
                <a:off x="5222423" y="3978569"/>
                <a:ext cx="1258486" cy="402931"/>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A889AAE1-4F0C-AC4B-9428-B8E16C2D7E0C}"/>
                  </a:ext>
                </a:extLst>
              </p:cNvPr>
              <p:cNvSpPr txBox="1"/>
              <p:nvPr/>
            </p:nvSpPr>
            <p:spPr>
              <a:xfrm>
                <a:off x="2600739" y="3978569"/>
                <a:ext cx="1625638" cy="40293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rPr>
                          </m:ctrlPr>
                        </m:accPr>
                        <m:e>
                          <m:r>
                            <m:rPr>
                              <m:brk/>
                            </m:rPr>
                            <a:rPr lang="en-US" altLang="zh-TW" i="1">
                              <a:latin typeface="Cambria Math"/>
                            </a:rPr>
                            <m:t>𝐸</m:t>
                          </m:r>
                        </m:e>
                      </m:acc>
                      <m:d>
                        <m:dPr>
                          <m:ctrlPr>
                            <a:rPr lang="en-US" altLang="zh-TW" i="1" smtClean="0">
                              <a:latin typeface="Cambria Math" panose="02040503050406030204" pitchFamily="18" charset="0"/>
                            </a:rPr>
                          </m:ctrlPr>
                        </m:dPr>
                        <m:e>
                          <m:acc>
                            <m:accPr>
                              <m:chr m:val="⃗"/>
                              <m:ctrlPr>
                                <a:rPr lang="en-US" altLang="zh-TW" i="1">
                                  <a:latin typeface="Cambria Math" panose="02040503050406030204" pitchFamily="18" charset="0"/>
                                </a:rPr>
                              </m:ctrlPr>
                            </m:accPr>
                            <m:e>
                              <m:r>
                                <a:rPr lang="en-US" altLang="zh-TW" b="0" i="1" smtClean="0">
                                  <a:latin typeface="Cambria Math" panose="02040503050406030204" pitchFamily="18" charset="0"/>
                                </a:rPr>
                                <m:t>𝑟</m:t>
                              </m:r>
                            </m:e>
                          </m:acc>
                          <m:r>
                            <a:rPr lang="en-US" altLang="zh-TW" b="0" i="1" smtClean="0">
                              <a:latin typeface="Cambria Math" panose="02040503050406030204" pitchFamily="18" charset="0"/>
                            </a:rPr>
                            <m:t>,</m:t>
                          </m:r>
                          <m:r>
                            <a:rPr lang="en-US" altLang="zh-TW" b="0" i="1" smtClean="0">
                              <a:latin typeface="Cambria Math" panose="02040503050406030204" pitchFamily="18" charset="0"/>
                            </a:rPr>
                            <m:t>𝑡</m:t>
                          </m:r>
                        </m:e>
                      </m:d>
                      <m:r>
                        <a:rPr lang="en-US" altLang="zh-TW" b="0" i="1" smtClean="0">
                          <a:latin typeface="Cambria Math" panose="02040503050406030204" pitchFamily="18" charset="0"/>
                        </a:rPr>
                        <m:t>,</m:t>
                      </m:r>
                      <m:acc>
                        <m:accPr>
                          <m:chr m:val="⃗"/>
                          <m:ctrlPr>
                            <a:rPr lang="en-US" altLang="zh-TW" i="1">
                              <a:latin typeface="Cambria Math" panose="02040503050406030204" pitchFamily="18" charset="0"/>
                            </a:rPr>
                          </m:ctrlPr>
                        </m:accPr>
                        <m:e>
                          <m:r>
                            <a:rPr lang="en-US" altLang="zh-TW" b="0" i="1" smtClean="0">
                              <a:latin typeface="Cambria Math" panose="02040503050406030204" pitchFamily="18" charset="0"/>
                            </a:rPr>
                            <m:t>𝐵</m:t>
                          </m:r>
                        </m:e>
                      </m:acc>
                      <m:d>
                        <m:dPr>
                          <m:ctrlPr>
                            <a:rPr lang="en-US" altLang="zh-TW" i="1">
                              <a:latin typeface="Cambria Math" panose="02040503050406030204" pitchFamily="18" charset="0"/>
                            </a:rPr>
                          </m:ctrlPr>
                        </m:d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𝑟</m:t>
                              </m:r>
                            </m:e>
                          </m:acc>
                          <m:r>
                            <a:rPr lang="en-US" altLang="zh-TW" i="1">
                              <a:latin typeface="Cambria Math" panose="02040503050406030204" pitchFamily="18" charset="0"/>
                            </a:rPr>
                            <m:t>,</m:t>
                          </m:r>
                          <m:r>
                            <a:rPr lang="en-US" altLang="zh-TW" i="1">
                              <a:latin typeface="Cambria Math" panose="02040503050406030204" pitchFamily="18" charset="0"/>
                            </a:rPr>
                            <m:t>𝑡</m:t>
                          </m:r>
                        </m:e>
                      </m:d>
                    </m:oMath>
                  </m:oMathPara>
                </a14:m>
                <a:endParaRPr lang="zh-TW" altLang="en-US" sz="1800" dirty="0"/>
              </a:p>
            </p:txBody>
          </p:sp>
        </mc:Choice>
        <mc:Fallback xmlns="">
          <p:sp>
            <p:nvSpPr>
              <p:cNvPr id="12" name="文字方塊 11">
                <a:extLst>
                  <a:ext uri="{FF2B5EF4-FFF2-40B4-BE49-F238E27FC236}">
                    <a16:creationId xmlns:a16="http://schemas.microsoft.com/office/drawing/2014/main" id="{A889AAE1-4F0C-AC4B-9428-B8E16C2D7E0C}"/>
                  </a:ext>
                </a:extLst>
              </p:cNvPr>
              <p:cNvSpPr txBox="1">
                <a:spLocks noRot="1" noChangeAspect="1" noMove="1" noResize="1" noEditPoints="1" noAdjustHandles="1" noChangeArrowheads="1" noChangeShapeType="1" noTextEdit="1"/>
              </p:cNvSpPr>
              <p:nvPr/>
            </p:nvSpPr>
            <p:spPr>
              <a:xfrm>
                <a:off x="2600739" y="3978569"/>
                <a:ext cx="1625638" cy="402931"/>
              </a:xfrm>
              <a:prstGeom prst="rect">
                <a:avLst/>
              </a:prstGeom>
              <a:blipFill>
                <a:blip r:embed="rId4"/>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243060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2305b"/>
          <p:cNvPicPr>
            <a:picLocks noChangeAspect="1" noChangeArrowheads="1"/>
          </p:cNvPicPr>
          <p:nvPr/>
        </p:nvPicPr>
        <p:blipFill>
          <a:blip r:embed="rId2">
            <a:extLst>
              <a:ext uri="{28A0092B-C50C-407E-A947-70E740481C1C}">
                <a14:useLocalDpi xmlns:a14="http://schemas.microsoft.com/office/drawing/2010/main" val="0"/>
              </a:ext>
            </a:extLst>
          </a:blip>
          <a:srcRect l="9512" t="11401" r="7588" b="14490"/>
          <a:stretch>
            <a:fillRect/>
          </a:stretch>
        </p:blipFill>
        <p:spPr bwMode="auto">
          <a:xfrm>
            <a:off x="2209800" y="1676400"/>
            <a:ext cx="4648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文字方塊 2"/>
          <p:cNvSpPr txBox="1">
            <a:spLocks noChangeArrowheads="1"/>
          </p:cNvSpPr>
          <p:nvPr/>
        </p:nvSpPr>
        <p:spPr bwMode="auto">
          <a:xfrm>
            <a:off x="3581400" y="1219200"/>
            <a:ext cx="1905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en-US" altLang="zh-TW">
                <a:latin typeface="Times New Roman" pitchFamily="18" charset="0"/>
                <a:cs typeface="Times New Roman" pitchFamily="18" charset="0"/>
              </a:rPr>
              <a:t>Electricity</a:t>
            </a:r>
            <a:r>
              <a:rPr lang="zh-TW" altLang="en-US">
                <a:latin typeface="Times New Roman" pitchFamily="18" charset="0"/>
                <a:cs typeface="Times New Roman" pitchFamily="18" charset="0"/>
              </a:rPr>
              <a:t>  </a:t>
            </a:r>
            <a:r>
              <a:rPr lang="zh-TW" altLang="en-US"/>
              <a:t> 電力</a:t>
            </a:r>
          </a:p>
        </p:txBody>
      </p:sp>
      <p:sp>
        <p:nvSpPr>
          <p:cNvPr id="12292" name="Text Box 5"/>
          <p:cNvSpPr txBox="1">
            <a:spLocks noChangeArrowheads="1"/>
          </p:cNvSpPr>
          <p:nvPr/>
        </p:nvSpPr>
        <p:spPr bwMode="auto">
          <a:xfrm>
            <a:off x="2057400" y="762000"/>
            <a:ext cx="541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靜電交互作用在巨觀世界就可以很容易觀察的到！</a:t>
            </a:r>
          </a:p>
        </p:txBody>
      </p:sp>
      <p:sp>
        <p:nvSpPr>
          <p:cNvPr id="2" name="文字方塊 1">
            <a:extLst>
              <a:ext uri="{FF2B5EF4-FFF2-40B4-BE49-F238E27FC236}">
                <a16:creationId xmlns:a16="http://schemas.microsoft.com/office/drawing/2014/main" id="{4CB30F1C-E85E-FF44-98D4-9F8666744E70}"/>
              </a:ext>
            </a:extLst>
          </p:cNvPr>
          <p:cNvSpPr txBox="1"/>
          <p:nvPr/>
        </p:nvSpPr>
        <p:spPr>
          <a:xfrm>
            <a:off x="2362200" y="5867400"/>
            <a:ext cx="4648200" cy="369332"/>
          </a:xfrm>
          <a:prstGeom prst="rect">
            <a:avLst/>
          </a:prstGeom>
          <a:noFill/>
        </p:spPr>
        <p:txBody>
          <a:bodyPr wrap="square" rtlCol="0">
            <a:spAutoFit/>
          </a:bodyPr>
          <a:lstStyle/>
          <a:p>
            <a:r>
              <a:rPr lang="zh-CN" altLang="en-US" dirty="0"/>
              <a:t>摩擦後的物體可以吸引其他較輕的物體。</a:t>
            </a:r>
            <a:endParaRPr kumimoji="1" lang="zh-TW" alt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descr="fig22"/>
          <p:cNvPicPr>
            <a:picLocks noChangeAspect="1" noChangeArrowheads="1"/>
          </p:cNvPicPr>
          <p:nvPr/>
        </p:nvPicPr>
        <p:blipFill rotWithShape="1">
          <a:blip r:embed="rId2">
            <a:extLst>
              <a:ext uri="{28A0092B-C50C-407E-A947-70E740481C1C}">
                <a14:useLocalDpi xmlns:a14="http://schemas.microsoft.com/office/drawing/2010/main" val="0"/>
              </a:ext>
            </a:extLst>
          </a:blip>
          <a:srcRect t="81558"/>
          <a:stretch/>
        </p:blipFill>
        <p:spPr bwMode="auto">
          <a:xfrm>
            <a:off x="1371600" y="5410200"/>
            <a:ext cx="60198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a:extLst>
              <a:ext uri="{FF2B5EF4-FFF2-40B4-BE49-F238E27FC236}">
                <a16:creationId xmlns:a16="http://schemas.microsoft.com/office/drawing/2014/main" id="{03811B49-9575-AB4D-91B3-C0C3C0E0C407}"/>
              </a:ext>
            </a:extLst>
          </p:cNvPr>
          <p:cNvPicPr>
            <a:picLocks noChangeAspect="1"/>
          </p:cNvPicPr>
          <p:nvPr/>
        </p:nvPicPr>
        <p:blipFill>
          <a:blip r:embed="rId3"/>
          <a:stretch>
            <a:fillRect/>
          </a:stretch>
        </p:blipFill>
        <p:spPr>
          <a:xfrm>
            <a:off x="508000" y="741362"/>
            <a:ext cx="8128000" cy="4533900"/>
          </a:xfrm>
          <a:prstGeom prst="rect">
            <a:avLst/>
          </a:prstGeom>
        </p:spPr>
      </p:pic>
    </p:spTree>
    <p:extLst>
      <p:ext uri="{BB962C8B-B14F-4D97-AF65-F5344CB8AC3E}">
        <p14:creationId xmlns:p14="http://schemas.microsoft.com/office/powerpoint/2010/main" val="132128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02C85845-0701-3C4A-9BA8-DAD5562B9910}"/>
              </a:ext>
            </a:extLst>
          </p:cNvPr>
          <p:cNvPicPr>
            <a:picLocks noChangeAspect="1"/>
          </p:cNvPicPr>
          <p:nvPr/>
        </p:nvPicPr>
        <p:blipFill>
          <a:blip r:embed="rId2"/>
          <a:stretch>
            <a:fillRect/>
          </a:stretch>
        </p:blipFill>
        <p:spPr>
          <a:xfrm>
            <a:off x="2032000" y="1492250"/>
            <a:ext cx="5080000" cy="3873500"/>
          </a:xfrm>
          <a:prstGeom prst="rect">
            <a:avLst/>
          </a:prstGeom>
        </p:spPr>
      </p:pic>
    </p:spTree>
    <p:extLst>
      <p:ext uri="{BB962C8B-B14F-4D97-AF65-F5344CB8AC3E}">
        <p14:creationId xmlns:p14="http://schemas.microsoft.com/office/powerpoint/2010/main" val="5808724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59E7FAB6-3AC4-4E48-9F8A-1031AF93F9CE}"/>
              </a:ext>
            </a:extLst>
          </p:cNvPr>
          <p:cNvPicPr>
            <a:picLocks noChangeAspect="1"/>
          </p:cNvPicPr>
          <p:nvPr/>
        </p:nvPicPr>
        <p:blipFill>
          <a:blip r:embed="rId2"/>
          <a:stretch>
            <a:fillRect/>
          </a:stretch>
        </p:blipFill>
        <p:spPr>
          <a:xfrm>
            <a:off x="801435" y="762000"/>
            <a:ext cx="7038075" cy="4476750"/>
          </a:xfrm>
          <a:prstGeom prst="rect">
            <a:avLst/>
          </a:prstGeom>
        </p:spPr>
      </p:pic>
      <p:sp>
        <p:nvSpPr>
          <p:cNvPr id="3" name="矩形 2">
            <a:extLst>
              <a:ext uri="{FF2B5EF4-FFF2-40B4-BE49-F238E27FC236}">
                <a16:creationId xmlns:a16="http://schemas.microsoft.com/office/drawing/2014/main" id="{57C2731A-C357-BA44-A93F-CB48BDA473C4}"/>
              </a:ext>
            </a:extLst>
          </p:cNvPr>
          <p:cNvSpPr/>
          <p:nvPr/>
        </p:nvSpPr>
        <p:spPr>
          <a:xfrm>
            <a:off x="801435" y="5334000"/>
            <a:ext cx="7541129" cy="954107"/>
          </a:xfrm>
          <a:prstGeom prst="rect">
            <a:avLst/>
          </a:prstGeom>
        </p:spPr>
        <p:txBody>
          <a:bodyPr wrap="square">
            <a:spAutoFit/>
          </a:bodyPr>
          <a:lstStyle/>
          <a:p>
            <a:r>
              <a:rPr lang="zh-TW" altLang="en-US" sz="1400" dirty="0">
                <a:latin typeface="Times New Roman" panose="02020603050405020304" pitchFamily="18" charset="0"/>
                <a:cs typeface="Times New Roman" panose="02020603050405020304" pitchFamily="18" charset="0"/>
              </a:rPr>
              <a:t>This engraving is taken from William Watson's 1748 work. A rotating crank generates electricity which is transferred to the shoes of a boy suspended on silk ropes. The boy in turn transmits a genteel shock to the girl who is standing on a tar-covered barrel. Her other hand is probably extended to attract feathers or small pieces of paper.</a:t>
            </a:r>
          </a:p>
        </p:txBody>
      </p:sp>
    </p:spTree>
    <p:extLst>
      <p:ext uri="{BB962C8B-B14F-4D97-AF65-F5344CB8AC3E}">
        <p14:creationId xmlns:p14="http://schemas.microsoft.com/office/powerpoint/2010/main" val="825259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349D467-C960-3843-B9C2-57C99D87BF7F}"/>
              </a:ext>
            </a:extLst>
          </p:cNvPr>
          <p:cNvSpPr/>
          <p:nvPr/>
        </p:nvSpPr>
        <p:spPr>
          <a:xfrm>
            <a:off x="1758682" y="4885884"/>
            <a:ext cx="6019800" cy="1569660"/>
          </a:xfrm>
          <a:prstGeom prst="rect">
            <a:avLst/>
          </a:prstGeom>
        </p:spPr>
        <p:txBody>
          <a:bodyPr wrap="square">
            <a:spAutoFit/>
          </a:bodyPr>
          <a:lstStyle/>
          <a:p>
            <a:r>
              <a:rPr lang="zh-TW" altLang="en-US" sz="1600" dirty="0">
                <a:latin typeface="Times New Roman" panose="02020603050405020304" pitchFamily="18" charset="0"/>
                <a:cs typeface="Times New Roman" panose="02020603050405020304" pitchFamily="18" charset="0"/>
              </a:rPr>
              <a:t>Electric party</a:t>
            </a:r>
          </a:p>
          <a:p>
            <a:r>
              <a:rPr lang="zh-TW" altLang="en-US" sz="1600" dirty="0">
                <a:latin typeface="Times New Roman" panose="02020603050405020304" pitchFamily="18" charset="0"/>
                <a:cs typeface="Times New Roman" panose="02020603050405020304" pitchFamily="18" charset="0"/>
              </a:rPr>
              <a:t>A turkey is to be killed for dinner by the electric</a:t>
            </a:r>
            <a:r>
              <a:rPr lang="en-US" altLang="zh-TW" sz="1600" dirty="0">
                <a:latin typeface="Times New Roman" panose="02020603050405020304" pitchFamily="18" charset="0"/>
                <a:cs typeface="Times New Roman" panose="02020603050405020304" pitchFamily="18" charset="0"/>
              </a:rPr>
              <a:t> </a:t>
            </a:r>
            <a:r>
              <a:rPr lang="zh-TW" altLang="en-US" sz="1600" dirty="0">
                <a:latin typeface="Times New Roman" panose="02020603050405020304" pitchFamily="18" charset="0"/>
                <a:cs typeface="Times New Roman" panose="02020603050405020304" pitchFamily="18" charset="0"/>
              </a:rPr>
              <a:t>shock, and roasted</a:t>
            </a:r>
            <a:r>
              <a:rPr lang="en-US" altLang="zh-TW" sz="1600" dirty="0">
                <a:latin typeface="Times New Roman" panose="02020603050405020304" pitchFamily="18" charset="0"/>
                <a:cs typeface="Times New Roman" panose="02020603050405020304" pitchFamily="18" charset="0"/>
              </a:rPr>
              <a:t> </a:t>
            </a:r>
            <a:r>
              <a:rPr lang="zh-TW" altLang="en-US" sz="1600" dirty="0">
                <a:latin typeface="Times New Roman" panose="02020603050405020304" pitchFamily="18" charset="0"/>
                <a:cs typeface="Times New Roman" panose="02020603050405020304" pitchFamily="18" charset="0"/>
              </a:rPr>
              <a:t>by the electric jack, before a fire</a:t>
            </a:r>
            <a:r>
              <a:rPr lang="en-US" altLang="zh-TW" sz="1600" dirty="0">
                <a:latin typeface="Times New Roman" panose="02020603050405020304" pitchFamily="18" charset="0"/>
                <a:cs typeface="Times New Roman" panose="02020603050405020304" pitchFamily="18" charset="0"/>
              </a:rPr>
              <a:t> </a:t>
            </a:r>
            <a:r>
              <a:rPr lang="zh-TW" altLang="en-US" sz="1600" dirty="0">
                <a:latin typeface="Times New Roman" panose="02020603050405020304" pitchFamily="18" charset="0"/>
                <a:cs typeface="Times New Roman" panose="02020603050405020304" pitchFamily="18" charset="0"/>
              </a:rPr>
              <a:t>kindled by the electrified bottle; when the healths of</a:t>
            </a:r>
            <a:r>
              <a:rPr lang="en-US" altLang="zh-TW" sz="1600" dirty="0">
                <a:latin typeface="Times New Roman" panose="02020603050405020304" pitchFamily="18" charset="0"/>
                <a:cs typeface="Times New Roman" panose="02020603050405020304" pitchFamily="18" charset="0"/>
              </a:rPr>
              <a:t> </a:t>
            </a:r>
            <a:r>
              <a:rPr lang="zh-TW" altLang="en-US" sz="1600" dirty="0">
                <a:latin typeface="Times New Roman" panose="02020603050405020304" pitchFamily="18" charset="0"/>
                <a:cs typeface="Times New Roman" panose="02020603050405020304" pitchFamily="18" charset="0"/>
              </a:rPr>
              <a:t>all the famous electricians of England, France, Holland,</a:t>
            </a:r>
          </a:p>
          <a:p>
            <a:r>
              <a:rPr lang="zh-TW" altLang="en-US" sz="1600" dirty="0">
                <a:latin typeface="Times New Roman" panose="02020603050405020304" pitchFamily="18" charset="0"/>
                <a:cs typeface="Times New Roman" panose="02020603050405020304" pitchFamily="18" charset="0"/>
              </a:rPr>
              <a:t>and Germany, are to be drunk in electrified</a:t>
            </a:r>
            <a:r>
              <a:rPr lang="en-US" altLang="zh-TW" sz="1600" dirty="0">
                <a:latin typeface="Times New Roman" panose="02020603050405020304" pitchFamily="18" charset="0"/>
                <a:cs typeface="Times New Roman" panose="02020603050405020304" pitchFamily="18" charset="0"/>
              </a:rPr>
              <a:t> </a:t>
            </a:r>
            <a:r>
              <a:rPr lang="zh-TW" altLang="en-US" sz="1600" dirty="0">
                <a:latin typeface="Times New Roman" panose="02020603050405020304" pitchFamily="18" charset="0"/>
                <a:cs typeface="Times New Roman" panose="02020603050405020304" pitchFamily="18" charset="0"/>
              </a:rPr>
              <a:t>bumpers, under the discharge of guns from the electrical</a:t>
            </a:r>
            <a:r>
              <a:rPr lang="en-US" altLang="zh-TW" sz="1600" dirty="0">
                <a:latin typeface="Times New Roman" panose="02020603050405020304" pitchFamily="18" charset="0"/>
                <a:cs typeface="Times New Roman" panose="02020603050405020304" pitchFamily="18" charset="0"/>
              </a:rPr>
              <a:t> </a:t>
            </a:r>
            <a:r>
              <a:rPr lang="en-GB" altLang="zh-TW" sz="1600" dirty="0">
                <a:latin typeface="Times New Roman" panose="02020603050405020304" pitchFamily="18" charset="0"/>
                <a:cs typeface="Times New Roman" panose="02020603050405020304" pitchFamily="18" charset="0"/>
              </a:rPr>
              <a:t>B</a:t>
            </a:r>
            <a:r>
              <a:rPr lang="zh-TW" altLang="en-US" sz="1600" dirty="0">
                <a:latin typeface="Times New Roman" panose="02020603050405020304" pitchFamily="18" charset="0"/>
                <a:cs typeface="Times New Roman" panose="02020603050405020304" pitchFamily="18" charset="0"/>
              </a:rPr>
              <a:t>attery</a:t>
            </a:r>
            <a:r>
              <a:rPr lang="en-US" altLang="zh-TW" sz="1600" dirty="0">
                <a:latin typeface="Times New Roman" panose="02020603050405020304" pitchFamily="18" charset="0"/>
                <a:cs typeface="Times New Roman" panose="02020603050405020304" pitchFamily="18" charset="0"/>
              </a:rPr>
              <a:t>.</a:t>
            </a:r>
            <a:endParaRPr lang="zh-TW" altLang="en-US" sz="1600" dirty="0">
              <a:latin typeface="Times New Roman" panose="02020603050405020304" pitchFamily="18" charset="0"/>
              <a:cs typeface="Times New Roman" panose="02020603050405020304" pitchFamily="18" charset="0"/>
            </a:endParaRPr>
          </a:p>
        </p:txBody>
      </p:sp>
      <p:pic>
        <p:nvPicPr>
          <p:cNvPr id="3" name="圖片 2">
            <a:extLst>
              <a:ext uri="{FF2B5EF4-FFF2-40B4-BE49-F238E27FC236}">
                <a16:creationId xmlns:a16="http://schemas.microsoft.com/office/drawing/2014/main" id="{728C4BA2-E5A4-524B-8650-5157AEA242B1}"/>
              </a:ext>
            </a:extLst>
          </p:cNvPr>
          <p:cNvPicPr>
            <a:picLocks noChangeAspect="1"/>
          </p:cNvPicPr>
          <p:nvPr/>
        </p:nvPicPr>
        <p:blipFill rotWithShape="1">
          <a:blip r:embed="rId2"/>
          <a:srcRect b="8814"/>
          <a:stretch/>
        </p:blipFill>
        <p:spPr>
          <a:xfrm>
            <a:off x="1758682" y="1075884"/>
            <a:ext cx="5163298" cy="3810000"/>
          </a:xfrm>
          <a:prstGeom prst="rect">
            <a:avLst/>
          </a:prstGeom>
        </p:spPr>
      </p:pic>
    </p:spTree>
    <p:extLst>
      <p:ext uri="{BB962C8B-B14F-4D97-AF65-F5344CB8AC3E}">
        <p14:creationId xmlns:p14="http://schemas.microsoft.com/office/powerpoint/2010/main" val="3709923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個人, 室內, 年輕, 小 的圖片&#10;&#10;自動產生的描述">
            <a:extLst>
              <a:ext uri="{FF2B5EF4-FFF2-40B4-BE49-F238E27FC236}">
                <a16:creationId xmlns:a16="http://schemas.microsoft.com/office/drawing/2014/main" id="{9E08CD4A-42C5-1B48-84CA-71981617D4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996950"/>
            <a:ext cx="8534400" cy="4864100"/>
          </a:xfrm>
          <a:prstGeom prst="rect">
            <a:avLst/>
          </a:prstGeom>
        </p:spPr>
      </p:pic>
    </p:spTree>
    <p:extLst>
      <p:ext uri="{BB962C8B-B14F-4D97-AF65-F5344CB8AC3E}">
        <p14:creationId xmlns:p14="http://schemas.microsoft.com/office/powerpoint/2010/main" val="252290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2" descr="http://www.jetaerospace.org/Images/ignition_system_spark.jpg"/>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a:p>
        </p:txBody>
      </p:sp>
      <p:pic>
        <p:nvPicPr>
          <p:cNvPr id="18435" name="圖片 2" descr="ignition_system_spar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4714875"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descr="http://www.coe.ufrj.br/~acmq/spark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25" y="2209800"/>
            <a:ext cx="4143375"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文字方塊 4"/>
          <p:cNvSpPr txBox="1">
            <a:spLocks noChangeArrowheads="1"/>
          </p:cNvSpPr>
          <p:nvPr/>
        </p:nvSpPr>
        <p:spPr bwMode="auto">
          <a:xfrm>
            <a:off x="3810000" y="5638800"/>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en-US" altLang="zh-TW" dirty="0">
                <a:latin typeface="Times New Roman" panose="02020603050405020304" pitchFamily="18" charset="0"/>
                <a:cs typeface="Times New Roman" panose="02020603050405020304" pitchFamily="18" charset="0"/>
              </a:rPr>
              <a:t>Spark</a:t>
            </a:r>
            <a:r>
              <a:rPr lang="en-US" altLang="zh-TW" dirty="0"/>
              <a:t> </a:t>
            </a:r>
            <a:r>
              <a:rPr lang="zh-TW" altLang="en-US" dirty="0"/>
              <a:t>電火花</a:t>
            </a:r>
          </a:p>
        </p:txBody>
      </p:sp>
    </p:spTree>
    <p:extLst>
      <p:ext uri="{BB962C8B-B14F-4D97-AF65-F5344CB8AC3E}">
        <p14:creationId xmlns:p14="http://schemas.microsoft.com/office/powerpoint/2010/main" val="1157864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23p7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143000"/>
            <a:ext cx="2836863"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5" descr="BenFrankl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143000"/>
            <a:ext cx="225742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6"/>
          <p:cNvSpPr txBox="1">
            <a:spLocks noChangeArrowheads="1"/>
          </p:cNvSpPr>
          <p:nvPr/>
        </p:nvSpPr>
        <p:spPr bwMode="auto">
          <a:xfrm>
            <a:off x="1216152" y="4953000"/>
            <a:ext cx="3352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dirty="0">
                <a:latin typeface="Times New Roman" pitchFamily="18" charset="0"/>
                <a:cs typeface="Times New Roman" pitchFamily="18" charset="0"/>
              </a:rPr>
              <a:t>Franklin</a:t>
            </a:r>
            <a:r>
              <a:rPr lang="zh-TW" altLang="en-US" dirty="0"/>
              <a:t>發現電有正負兩種。</a:t>
            </a:r>
          </a:p>
        </p:txBody>
      </p:sp>
      <p:sp>
        <p:nvSpPr>
          <p:cNvPr id="5" name="Text Box 6">
            <a:extLst>
              <a:ext uri="{FF2B5EF4-FFF2-40B4-BE49-F238E27FC236}">
                <a16:creationId xmlns:a16="http://schemas.microsoft.com/office/drawing/2014/main" id="{D0FCEFC9-65E2-EC49-92E9-C3EABF3417CC}"/>
              </a:ext>
            </a:extLst>
          </p:cNvPr>
          <p:cNvSpPr txBox="1">
            <a:spLocks noChangeArrowheads="1"/>
          </p:cNvSpPr>
          <p:nvPr/>
        </p:nvSpPr>
        <p:spPr bwMode="auto">
          <a:xfrm>
            <a:off x="1216152" y="5345668"/>
            <a:ext cx="3352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正負電會中和，並發出火光。</a:t>
            </a:r>
          </a:p>
        </p:txBody>
      </p:sp>
    </p:spTree>
    <p:extLst>
      <p:ext uri="{BB962C8B-B14F-4D97-AF65-F5344CB8AC3E}">
        <p14:creationId xmlns:p14="http://schemas.microsoft.com/office/powerpoint/2010/main" val="27952826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Dropbox\Documents\課程\YoungTextBook\Images\Chapter21\A_Images\A_Figures_and_Photos\21_01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b="4000"/>
          <a:stretch/>
        </p:blipFill>
        <p:spPr bwMode="auto">
          <a:xfrm>
            <a:off x="381000" y="1447800"/>
            <a:ext cx="8547100" cy="438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a:spLocks noChangeArrowheads="1"/>
          </p:cNvSpPr>
          <p:nvPr/>
        </p:nvSpPr>
        <p:spPr bwMode="auto">
          <a:xfrm>
            <a:off x="1988820" y="685800"/>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電有吸力，也有斥力</a:t>
            </a:r>
          </a:p>
        </p:txBody>
      </p:sp>
      <p:sp>
        <p:nvSpPr>
          <p:cNvPr id="4" name="文字方塊 3"/>
          <p:cNvSpPr txBox="1">
            <a:spLocks noChangeArrowheads="1"/>
          </p:cNvSpPr>
          <p:nvPr/>
        </p:nvSpPr>
        <p:spPr bwMode="auto">
          <a:xfrm>
            <a:off x="4953000" y="685800"/>
            <a:ext cx="2819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同性相斥，異性相吸。</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7" descr="1302"/>
          <p:cNvPicPr>
            <a:picLocks noChangeAspect="1" noChangeArrowheads="1"/>
          </p:cNvPicPr>
          <p:nvPr/>
        </p:nvPicPr>
        <p:blipFill>
          <a:blip r:embed="rId2">
            <a:extLst>
              <a:ext uri="{28A0092B-C50C-407E-A947-70E740481C1C}">
                <a14:useLocalDpi xmlns:a14="http://schemas.microsoft.com/office/drawing/2010/main" val="0"/>
              </a:ext>
            </a:extLst>
          </a:blip>
          <a:srcRect b="2818"/>
          <a:stretch>
            <a:fillRect/>
          </a:stretch>
        </p:blipFill>
        <p:spPr bwMode="auto">
          <a:xfrm>
            <a:off x="4622294" y="1377672"/>
            <a:ext cx="4038600" cy="355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4"/>
          <p:cNvSpPr txBox="1">
            <a:spLocks noChangeArrowheads="1"/>
          </p:cNvSpPr>
          <p:nvPr/>
        </p:nvSpPr>
        <p:spPr bwMode="auto">
          <a:xfrm>
            <a:off x="1219200" y="944563"/>
            <a:ext cx="6629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a:t>萬有引力就不一樣！它無法再分解為其他作用力的組合！</a:t>
            </a:r>
          </a:p>
        </p:txBody>
      </p:sp>
      <p:sp>
        <p:nvSpPr>
          <p:cNvPr id="7172" name="Text Box 5"/>
          <p:cNvSpPr txBox="1">
            <a:spLocks noChangeArrowheads="1"/>
          </p:cNvSpPr>
          <p:nvPr/>
        </p:nvSpPr>
        <p:spPr bwMode="auto">
          <a:xfrm>
            <a:off x="3467100" y="5113615"/>
            <a:ext cx="213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solidFill>
                  <a:srgbClr val="FF0000"/>
                </a:solidFill>
              </a:rPr>
              <a:t>基本交互作用力</a:t>
            </a:r>
            <a:r>
              <a:rPr lang="zh-TW" altLang="en-US" dirty="0"/>
              <a:t>！</a:t>
            </a:r>
          </a:p>
        </p:txBody>
      </p:sp>
      <p:sp>
        <p:nvSpPr>
          <p:cNvPr id="3" name="文字方塊 2"/>
          <p:cNvSpPr txBox="1"/>
          <p:nvPr/>
        </p:nvSpPr>
        <p:spPr>
          <a:xfrm>
            <a:off x="312313" y="2971800"/>
            <a:ext cx="2667000" cy="369332"/>
          </a:xfrm>
          <a:prstGeom prst="rect">
            <a:avLst/>
          </a:prstGeom>
          <a:noFill/>
        </p:spPr>
        <p:txBody>
          <a:bodyPr wrap="square" rtlCol="0">
            <a:spAutoFit/>
          </a:bodyPr>
          <a:lstStyle/>
          <a:p>
            <a:r>
              <a:rPr lang="zh-TW" altLang="en-US" dirty="0"/>
              <a:t>萬有引力定律卻極精確！</a:t>
            </a:r>
            <a:endParaRPr lang="zh-CN" altLang="en-US" dirty="0"/>
          </a:p>
        </p:txBody>
      </p:sp>
      <p:sp>
        <p:nvSpPr>
          <p:cNvPr id="4" name="文字方塊 3"/>
          <p:cNvSpPr txBox="1"/>
          <p:nvPr/>
        </p:nvSpPr>
        <p:spPr>
          <a:xfrm>
            <a:off x="312312" y="3429000"/>
            <a:ext cx="3878687" cy="369332"/>
          </a:xfrm>
          <a:prstGeom prst="rect">
            <a:avLst/>
          </a:prstGeom>
          <a:noFill/>
        </p:spPr>
        <p:txBody>
          <a:bodyPr wrap="square" rtlCol="0">
            <a:spAutoFit/>
          </a:bodyPr>
          <a:lstStyle/>
          <a:p>
            <a:r>
              <a:rPr lang="zh-TW" altLang="en-US" dirty="0"/>
              <a:t>直到質量很大時才由廣義相對論取代。</a:t>
            </a:r>
            <a:endParaRPr lang="zh-CN" altLang="en-US" dirty="0"/>
          </a:p>
        </p:txBody>
      </p:sp>
      <p:sp>
        <p:nvSpPr>
          <p:cNvPr id="5" name="文字方塊 4"/>
          <p:cNvSpPr txBox="1"/>
          <p:nvPr/>
        </p:nvSpPr>
        <p:spPr>
          <a:xfrm>
            <a:off x="312313" y="3945228"/>
            <a:ext cx="4221587" cy="369332"/>
          </a:xfrm>
          <a:prstGeom prst="rect">
            <a:avLst/>
          </a:prstGeom>
          <a:noFill/>
        </p:spPr>
        <p:txBody>
          <a:bodyPr wrap="square" rtlCol="0">
            <a:spAutoFit/>
          </a:bodyPr>
          <a:lstStyle/>
          <a:p>
            <a:r>
              <a:rPr lang="zh-TW" altLang="en-US" dirty="0"/>
              <a:t>到現在為止，廣義相對論幾乎沒有修正。</a:t>
            </a:r>
            <a:endParaRPr lang="zh-CN" altLang="en-US" dirty="0"/>
          </a:p>
        </p:txBody>
      </p:sp>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C75B1A8B-CDF4-3F48-A19F-2443B3CF0BEE}"/>
                  </a:ext>
                </a:extLst>
              </p:cNvPr>
              <p:cNvSpPr txBox="1"/>
              <p:nvPr/>
            </p:nvSpPr>
            <p:spPr>
              <a:xfrm>
                <a:off x="1351295" y="1500696"/>
                <a:ext cx="1056571" cy="518604"/>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latin typeface="Cambria Math" panose="02040503050406030204" pitchFamily="18" charset="0"/>
                        </a:rPr>
                        <m:t>𝐹</m:t>
                      </m:r>
                      <m:r>
                        <a:rPr kumimoji="1" lang="en-US" altLang="zh-TW" b="0" i="1" smtClean="0">
                          <a:latin typeface="Cambria Math" panose="02040503050406030204" pitchFamily="18" charset="0"/>
                        </a:rPr>
                        <m:t>=</m:t>
                      </m:r>
                      <m:f>
                        <m:fPr>
                          <m:ctrlPr>
                            <a:rPr kumimoji="1" lang="en-US" altLang="zh-TW" b="0" i="1" smtClean="0">
                              <a:latin typeface="Cambria Math" panose="02040503050406030204" pitchFamily="18" charset="0"/>
                            </a:rPr>
                          </m:ctrlPr>
                        </m:fPr>
                        <m:num>
                          <m:r>
                            <a:rPr kumimoji="1" lang="en-US" altLang="zh-TW" b="0" i="1" smtClean="0">
                              <a:latin typeface="Cambria Math" panose="02040503050406030204" pitchFamily="18" charset="0"/>
                            </a:rPr>
                            <m:t>𝐺𝑀𝑚</m:t>
                          </m:r>
                        </m:num>
                        <m:den>
                          <m:sSup>
                            <m:sSupPr>
                              <m:ctrlPr>
                                <a:rPr kumimoji="1" lang="en-US" altLang="zh-TW" b="0" i="1" smtClean="0">
                                  <a:latin typeface="Cambria Math" panose="02040503050406030204" pitchFamily="18" charset="0"/>
                                </a:rPr>
                              </m:ctrlPr>
                            </m:sSupPr>
                            <m:e>
                              <m:r>
                                <a:rPr kumimoji="1" lang="en-US" altLang="zh-TW" b="0" i="1" smtClean="0">
                                  <a:latin typeface="Cambria Math" panose="02040503050406030204" pitchFamily="18" charset="0"/>
                                </a:rPr>
                                <m:t>𝑟</m:t>
                              </m:r>
                            </m:e>
                            <m:sup>
                              <m:r>
                                <a:rPr kumimoji="1" lang="en-US" altLang="zh-TW" b="0" i="1" smtClean="0">
                                  <a:latin typeface="Cambria Math" panose="02040503050406030204" pitchFamily="18" charset="0"/>
                                </a:rPr>
                                <m:t>2</m:t>
                              </m:r>
                            </m:sup>
                          </m:sSup>
                        </m:den>
                      </m:f>
                    </m:oMath>
                  </m:oMathPara>
                </a14:m>
                <a:endParaRPr kumimoji="1" lang="zh-TW" altLang="en-US" dirty="0"/>
              </a:p>
            </p:txBody>
          </p:sp>
        </mc:Choice>
        <mc:Fallback xmlns="">
          <p:sp>
            <p:nvSpPr>
              <p:cNvPr id="9" name="文字方塊 8">
                <a:extLst>
                  <a:ext uri="{FF2B5EF4-FFF2-40B4-BE49-F238E27FC236}">
                    <a16:creationId xmlns:a16="http://schemas.microsoft.com/office/drawing/2014/main" id="{C75B1A8B-CDF4-3F48-A19F-2443B3CF0BEE}"/>
                  </a:ext>
                </a:extLst>
              </p:cNvPr>
              <p:cNvSpPr txBox="1">
                <a:spLocks noRot="1" noChangeAspect="1" noMove="1" noResize="1" noEditPoints="1" noAdjustHandles="1" noChangeArrowheads="1" noChangeShapeType="1" noTextEdit="1"/>
              </p:cNvSpPr>
              <p:nvPr/>
            </p:nvSpPr>
            <p:spPr>
              <a:xfrm>
                <a:off x="1351295" y="1500696"/>
                <a:ext cx="1056571" cy="518604"/>
              </a:xfrm>
              <a:prstGeom prst="rect">
                <a:avLst/>
              </a:prstGeom>
              <a:blipFill>
                <a:blip r:embed="rId3"/>
                <a:stretch>
                  <a:fillRect l="-2353" t="-2381" r="-2353" b="-7143"/>
                </a:stretch>
              </a:blipFill>
            </p:spPr>
            <p:txBody>
              <a:bodyPr/>
              <a:lstStyle/>
              <a:p>
                <a:r>
                  <a:rPr lang="zh-TW" altLang="en-US">
                    <a:noFill/>
                  </a:rPr>
                  <a:t> </a:t>
                </a:r>
              </a:p>
            </p:txBody>
          </p:sp>
        </mc:Fallback>
      </mc:AlternateContent>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Dropbox\Documents\課程\YoungTextBook\Images\Chapter21\A_Images\A_Figures_and_Photos\21_08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76400"/>
            <a:ext cx="8547100" cy="301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a:extLst>
              <a:ext uri="{FF2B5EF4-FFF2-40B4-BE49-F238E27FC236}">
                <a16:creationId xmlns:a16="http://schemas.microsoft.com/office/drawing/2014/main" id="{8D192E44-2724-0E44-BFC0-99EE817F0395}"/>
              </a:ext>
            </a:extLst>
          </p:cNvPr>
          <p:cNvSpPr txBox="1"/>
          <p:nvPr/>
        </p:nvSpPr>
        <p:spPr>
          <a:xfrm>
            <a:off x="838200" y="5181600"/>
            <a:ext cx="7315200" cy="369332"/>
          </a:xfrm>
          <a:prstGeom prst="rect">
            <a:avLst/>
          </a:prstGeom>
          <a:noFill/>
        </p:spPr>
        <p:txBody>
          <a:bodyPr wrap="square" rtlCol="0">
            <a:spAutoFit/>
          </a:bodyPr>
          <a:lstStyle/>
          <a:p>
            <a:r>
              <a:rPr kumimoji="1" lang="zh-TW" altLang="en-US" dirty="0"/>
              <a:t>帶電的物體可以感應不帶電的物體，使此物體內異性電靠近而被吸引。</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圖片 1" descr="afg01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49551" y="762000"/>
            <a:ext cx="39681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文字方塊 2"/>
          <p:cNvSpPr txBox="1">
            <a:spLocks noChangeArrowheads="1"/>
          </p:cNvSpPr>
          <p:nvPr/>
        </p:nvSpPr>
        <p:spPr bwMode="auto">
          <a:xfrm>
            <a:off x="1447800" y="5568176"/>
            <a:ext cx="6553200" cy="87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lnSpc>
                <a:spcPct val="150000"/>
              </a:lnSpc>
            </a:pPr>
            <a:r>
              <a:rPr lang="zh-TW" altLang="en-US" dirty="0"/>
              <a:t>當電場超越一臨界值後，空氣中原子會被游離，離開原子的電子撞擊其他原子時便會發光，因此光是沿電子導電的路徑！</a:t>
            </a:r>
          </a:p>
        </p:txBody>
      </p:sp>
    </p:spTree>
    <p:extLst>
      <p:ext uri="{BB962C8B-B14F-4D97-AF65-F5344CB8AC3E}">
        <p14:creationId xmlns:p14="http://schemas.microsoft.com/office/powerpoint/2010/main" val="2062885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earthobservatory.nasa.gov/Study/Bees/Images/bee_pollen_mac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785813"/>
            <a:ext cx="4762500"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圖片 2" descr="afg01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038600"/>
            <a:ext cx="87630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http://www.texasdrone.com/images/pollenbe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447800"/>
            <a:ext cx="203041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 Box 6"/>
          <p:cNvSpPr txBox="1">
            <a:spLocks noChangeArrowheads="1"/>
          </p:cNvSpPr>
          <p:nvPr/>
        </p:nvSpPr>
        <p:spPr bwMode="auto">
          <a:xfrm>
            <a:off x="2971800" y="381000"/>
            <a:ext cx="388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a:t>靜電力在自然現象扮演重要角色！</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0" y="1930400"/>
            <a:ext cx="9144000" cy="2993649"/>
          </a:xfrm>
          <a:prstGeom prst="rect">
            <a:avLst/>
          </a:prstGeom>
        </p:spPr>
      </p:pic>
    </p:spTree>
    <p:extLst>
      <p:ext uri="{BB962C8B-B14F-4D97-AF65-F5344CB8AC3E}">
        <p14:creationId xmlns:p14="http://schemas.microsoft.com/office/powerpoint/2010/main" val="3099071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600200"/>
            <a:ext cx="5326088" cy="4413199"/>
          </a:xfrm>
          <a:prstGeom prst="rect">
            <a:avLst/>
          </a:prstGeom>
        </p:spPr>
      </p:pic>
      <p:sp>
        <p:nvSpPr>
          <p:cNvPr id="22530" name="Rectangle 2"/>
          <p:cNvSpPr>
            <a:spLocks noGrp="1" noChangeArrowheads="1"/>
          </p:cNvSpPr>
          <p:nvPr>
            <p:ph type="title"/>
          </p:nvPr>
        </p:nvSpPr>
        <p:spPr>
          <a:xfrm>
            <a:off x="228600" y="256706"/>
            <a:ext cx="8229600" cy="1143000"/>
          </a:xfrm>
        </p:spPr>
        <p:txBody>
          <a:bodyPr/>
          <a:lstStyle/>
          <a:p>
            <a:r>
              <a:rPr lang="en-US" sz="2400" dirty="0">
                <a:latin typeface="Times New Roman" panose="02020603050405020304" pitchFamily="18" charset="0"/>
                <a:cs typeface="Times New Roman" panose="02020603050405020304" pitchFamily="18" charset="0"/>
              </a:rPr>
              <a:t>Electrostatic painting</a:t>
            </a:r>
          </a:p>
        </p:txBody>
      </p:sp>
      <p:sp>
        <p:nvSpPr>
          <p:cNvPr id="2" name="矩形 1">
            <a:extLst>
              <a:ext uri="{FF2B5EF4-FFF2-40B4-BE49-F238E27FC236}">
                <a16:creationId xmlns:a16="http://schemas.microsoft.com/office/drawing/2014/main" id="{336DF250-C549-714F-83E9-F67F1B114D88}"/>
              </a:ext>
            </a:extLst>
          </p:cNvPr>
          <p:cNvSpPr/>
          <p:nvPr/>
        </p:nvSpPr>
        <p:spPr>
          <a:xfrm>
            <a:off x="457200" y="1051710"/>
            <a:ext cx="8534400" cy="369332"/>
          </a:xfrm>
          <a:prstGeom prst="rect">
            <a:avLst/>
          </a:prstGeom>
        </p:spPr>
        <p:txBody>
          <a:bodyPr wrap="square">
            <a:spAutoFit/>
          </a:bodyPr>
          <a:lstStyle/>
          <a:p>
            <a:pPr marL="0" indent="0">
              <a:buNone/>
            </a:pPr>
            <a:r>
              <a:rPr lang="en-US" altLang="zh-TW" dirty="0">
                <a:latin typeface="Times New Roman" panose="02020603050405020304" pitchFamily="18" charset="0"/>
                <a:cs typeface="Times New Roman" panose="02020603050405020304" pitchFamily="18" charset="0"/>
              </a:rPr>
              <a:t>Induced positive charge on the metal object attracts the negatively charged paint droplets.</a:t>
            </a:r>
          </a:p>
        </p:txBody>
      </p:sp>
    </p:spTree>
    <p:extLst>
      <p:ext uri="{BB962C8B-B14F-4D97-AF65-F5344CB8AC3E}">
        <p14:creationId xmlns:p14="http://schemas.microsoft.com/office/powerpoint/2010/main" val="27970517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圖片 1" descr="afg003.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6077" y="2703195"/>
            <a:ext cx="2717759"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2" descr="http://www.supplierlist.com/photo_images/40120/HP_compatible_toner_cartridge_HP_Q5949A.jpg"/>
          <p:cNvPicPr>
            <a:picLocks noChangeAspect="1" noChangeArrowheads="1"/>
          </p:cNvPicPr>
          <p:nvPr/>
        </p:nvPicPr>
        <p:blipFill>
          <a:blip r:embed="rId3">
            <a:extLst>
              <a:ext uri="{28A0092B-C50C-407E-A947-70E740481C1C}">
                <a14:useLocalDpi xmlns:a14="http://schemas.microsoft.com/office/drawing/2010/main" val="0"/>
              </a:ext>
            </a:extLst>
          </a:blip>
          <a:srcRect t="16000" b="23199"/>
          <a:stretch>
            <a:fillRect/>
          </a:stretch>
        </p:blipFill>
        <p:spPr bwMode="auto">
          <a:xfrm>
            <a:off x="1457789" y="810006"/>
            <a:ext cx="2747837" cy="1670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3352800" y="5943600"/>
            <a:ext cx="3313113" cy="369332"/>
          </a:xfrm>
          <a:prstGeom prst="rect">
            <a:avLst/>
          </a:prstGeom>
          <a:noFill/>
        </p:spPr>
        <p:txBody>
          <a:bodyPr wrap="square" rtlCol="0">
            <a:spAutoFit/>
          </a:bodyPr>
          <a:lstStyle/>
          <a:p>
            <a:r>
              <a:rPr lang="zh-TW" altLang="en-US" dirty="0"/>
              <a:t>影印機印表機就是利用靜電！</a:t>
            </a:r>
          </a:p>
        </p:txBody>
      </p:sp>
      <p:pic>
        <p:nvPicPr>
          <p:cNvPr id="3" name="圖片 2">
            <a:extLst>
              <a:ext uri="{FF2B5EF4-FFF2-40B4-BE49-F238E27FC236}">
                <a16:creationId xmlns:a16="http://schemas.microsoft.com/office/drawing/2014/main" id="{47D5FFA0-4B86-4D4F-B397-CA26ED1E5702}"/>
              </a:ext>
            </a:extLst>
          </p:cNvPr>
          <p:cNvPicPr>
            <a:picLocks noChangeAspect="1"/>
          </p:cNvPicPr>
          <p:nvPr/>
        </p:nvPicPr>
        <p:blipFill>
          <a:blip r:embed="rId4"/>
          <a:stretch>
            <a:fillRect/>
          </a:stretch>
        </p:blipFill>
        <p:spPr>
          <a:xfrm>
            <a:off x="4419600" y="2792529"/>
            <a:ext cx="3778250" cy="2839233"/>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D:\Dropbox\Documents\課程\YoungTextBook\Images\Chapter21\A_Images\A_Figures_and_Photos\21_02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8547100" cy="332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electr2"/>
          <p:cNvPicPr>
            <a:picLocks noChangeAspect="1" noChangeArrowheads="1"/>
          </p:cNvPicPr>
          <p:nvPr/>
        </p:nvPicPr>
        <p:blipFill rotWithShape="1">
          <a:blip r:embed="rId2">
            <a:extLst>
              <a:ext uri="{28A0092B-C50C-407E-A947-70E740481C1C}">
                <a14:useLocalDpi xmlns:a14="http://schemas.microsoft.com/office/drawing/2010/main" val="0"/>
              </a:ext>
            </a:extLst>
          </a:blip>
          <a:srcRect l="31325" t="11833" r="4256" b="3515"/>
          <a:stretch/>
        </p:blipFill>
        <p:spPr bwMode="auto">
          <a:xfrm>
            <a:off x="2808263" y="1520952"/>
            <a:ext cx="3750568" cy="506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6" descr="fig2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934" b="21950"/>
          <a:stretch/>
        </p:blipFill>
        <p:spPr bwMode="auto">
          <a:xfrm>
            <a:off x="6737075" y="236164"/>
            <a:ext cx="1828800" cy="27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 Box 7"/>
          <p:cNvSpPr txBox="1">
            <a:spLocks noChangeArrowheads="1"/>
          </p:cNvSpPr>
          <p:nvPr/>
        </p:nvSpPr>
        <p:spPr bwMode="auto">
          <a:xfrm>
            <a:off x="2808263" y="990600"/>
            <a:ext cx="3810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dirty="0">
                <a:latin typeface="Times New Roman" pitchFamily="18" charset="0"/>
                <a:cs typeface="Times New Roman" pitchFamily="18" charset="0"/>
              </a:rPr>
              <a:t>Coulomb</a:t>
            </a:r>
            <a:r>
              <a:rPr lang="zh-TW" altLang="en-US" dirty="0"/>
              <a:t> 將電學研究量化</a:t>
            </a:r>
          </a:p>
        </p:txBody>
      </p:sp>
      <p:pic>
        <p:nvPicPr>
          <p:cNvPr id="7" name="Picture 2" descr="\\Mac\Dropbox\Documents\課程\Young\Chapter21\A_Images\A_Figures_and_Photos\21_10_Figure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5425" y="3055758"/>
            <a:ext cx="2448575" cy="3535598"/>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a16="http://schemas.microsoft.com/office/drawing/2014/main" id="{621C6AED-9E87-0143-8017-2ACE3C5A257E}"/>
              </a:ext>
            </a:extLst>
          </p:cNvPr>
          <p:cNvSpPr/>
          <p:nvPr/>
        </p:nvSpPr>
        <p:spPr>
          <a:xfrm>
            <a:off x="-4475" y="1690562"/>
            <a:ext cx="2753306" cy="338554"/>
          </a:xfrm>
          <a:prstGeom prst="rect">
            <a:avLst/>
          </a:prstGeom>
        </p:spPr>
        <p:txBody>
          <a:bodyPr wrap="square">
            <a:spAutoFit/>
          </a:bodyPr>
          <a:lstStyle/>
          <a:p>
            <a:r>
              <a:rPr lang="zh-TW" altLang="en-US" sz="1600" dirty="0">
                <a:latin typeface="Times New Roman" panose="02020603050405020304" pitchFamily="18" charset="0"/>
                <a:cs typeface="Times New Roman" panose="02020603050405020304" pitchFamily="18" charset="0"/>
              </a:rPr>
              <a:t>Charles-Augustin de Coulomb</a:t>
            </a:r>
          </a:p>
        </p:txBody>
      </p:sp>
      <p:pic>
        <p:nvPicPr>
          <p:cNvPr id="3" name="圖片 2">
            <a:extLst>
              <a:ext uri="{FF2B5EF4-FFF2-40B4-BE49-F238E27FC236}">
                <a16:creationId xmlns:a16="http://schemas.microsoft.com/office/drawing/2014/main" id="{5CE0E32B-142A-4541-9185-AC1CA6312584}"/>
              </a:ext>
            </a:extLst>
          </p:cNvPr>
          <p:cNvPicPr>
            <a:picLocks noChangeAspect="1"/>
          </p:cNvPicPr>
          <p:nvPr/>
        </p:nvPicPr>
        <p:blipFill>
          <a:blip r:embed="rId5"/>
          <a:stretch>
            <a:fillRect/>
          </a:stretch>
        </p:blipFill>
        <p:spPr>
          <a:xfrm>
            <a:off x="69567" y="3311708"/>
            <a:ext cx="2536068" cy="3276600"/>
          </a:xfrm>
          <a:prstGeom prst="rect">
            <a:avLst/>
          </a:prstGeom>
        </p:spPr>
      </p:pic>
      <p:sp>
        <p:nvSpPr>
          <p:cNvPr id="4" name="矩形 3">
            <a:extLst>
              <a:ext uri="{FF2B5EF4-FFF2-40B4-BE49-F238E27FC236}">
                <a16:creationId xmlns:a16="http://schemas.microsoft.com/office/drawing/2014/main" id="{11688CAA-C638-F14B-AE8D-8415A7A31E36}"/>
              </a:ext>
            </a:extLst>
          </p:cNvPr>
          <p:cNvSpPr/>
          <p:nvPr/>
        </p:nvSpPr>
        <p:spPr>
          <a:xfrm>
            <a:off x="757955" y="2029116"/>
            <a:ext cx="1159292" cy="338554"/>
          </a:xfrm>
          <a:prstGeom prst="rect">
            <a:avLst/>
          </a:prstGeom>
        </p:spPr>
        <p:txBody>
          <a:bodyPr wrap="none">
            <a:spAutoFit/>
          </a:bodyPr>
          <a:lstStyle/>
          <a:p>
            <a:r>
              <a:rPr lang="zh-TW" altLang="en-US" sz="1600" dirty="0">
                <a:latin typeface="Times New Roman" panose="02020603050405020304" pitchFamily="18" charset="0"/>
                <a:cs typeface="Times New Roman" panose="02020603050405020304" pitchFamily="18" charset="0"/>
              </a:rPr>
              <a:t>1736 –1806</a:t>
            </a:r>
          </a:p>
        </p:txBody>
      </p:sp>
      <p:sp>
        <p:nvSpPr>
          <p:cNvPr id="5" name="文字方塊 4">
            <a:extLst>
              <a:ext uri="{FF2B5EF4-FFF2-40B4-BE49-F238E27FC236}">
                <a16:creationId xmlns:a16="http://schemas.microsoft.com/office/drawing/2014/main" id="{C36FBFA0-4702-A94A-A8EA-19BE261EDC72}"/>
              </a:ext>
            </a:extLst>
          </p:cNvPr>
          <p:cNvSpPr txBox="1"/>
          <p:nvPr/>
        </p:nvSpPr>
        <p:spPr>
          <a:xfrm>
            <a:off x="642154" y="2367670"/>
            <a:ext cx="1460047" cy="369332"/>
          </a:xfrm>
          <a:prstGeom prst="rect">
            <a:avLst/>
          </a:prstGeom>
          <a:noFill/>
        </p:spPr>
        <p:txBody>
          <a:bodyPr wrap="square" rtlCol="0">
            <a:spAutoFit/>
          </a:bodyPr>
          <a:lstStyle/>
          <a:p>
            <a:r>
              <a:rPr lang="zh-CN" altLang="en-US" dirty="0"/>
              <a:t>陸軍工程師</a:t>
            </a:r>
            <a:endParaRPr kumimoji="1" lang="zh-TW" alt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1B1DF0E2-BD1F-E04B-8DE4-DE182BA7D814}"/>
              </a:ext>
            </a:extLst>
          </p:cNvPr>
          <p:cNvPicPr>
            <a:picLocks noChangeAspect="1"/>
          </p:cNvPicPr>
          <p:nvPr/>
        </p:nvPicPr>
        <p:blipFill>
          <a:blip r:embed="rId2"/>
          <a:stretch>
            <a:fillRect/>
          </a:stretch>
        </p:blipFill>
        <p:spPr>
          <a:xfrm>
            <a:off x="2667000" y="609600"/>
            <a:ext cx="3568700" cy="3200400"/>
          </a:xfrm>
          <a:prstGeom prst="rect">
            <a:avLst/>
          </a:prstGeom>
        </p:spPr>
      </p:pic>
      <p:sp>
        <p:nvSpPr>
          <p:cNvPr id="3" name="矩形 2">
            <a:extLst>
              <a:ext uri="{FF2B5EF4-FFF2-40B4-BE49-F238E27FC236}">
                <a16:creationId xmlns:a16="http://schemas.microsoft.com/office/drawing/2014/main" id="{48D43DAB-9940-8940-92DC-C3158B1201AC}"/>
              </a:ext>
            </a:extLst>
          </p:cNvPr>
          <p:cNvSpPr/>
          <p:nvPr/>
        </p:nvSpPr>
        <p:spPr>
          <a:xfrm>
            <a:off x="3613150" y="2667000"/>
            <a:ext cx="1676400" cy="3048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pic>
        <p:nvPicPr>
          <p:cNvPr id="4" name="圖片 3">
            <a:extLst>
              <a:ext uri="{FF2B5EF4-FFF2-40B4-BE49-F238E27FC236}">
                <a16:creationId xmlns:a16="http://schemas.microsoft.com/office/drawing/2014/main" id="{C1581878-6820-6749-87F5-AEA40D8F0F68}"/>
              </a:ext>
            </a:extLst>
          </p:cNvPr>
          <p:cNvPicPr>
            <a:picLocks noChangeAspect="1"/>
          </p:cNvPicPr>
          <p:nvPr/>
        </p:nvPicPr>
        <p:blipFill>
          <a:blip r:embed="rId3"/>
          <a:stretch>
            <a:fillRect/>
          </a:stretch>
        </p:blipFill>
        <p:spPr>
          <a:xfrm>
            <a:off x="0" y="4343400"/>
            <a:ext cx="9144000" cy="486901"/>
          </a:xfrm>
          <a:prstGeom prst="rect">
            <a:avLst/>
          </a:prstGeom>
        </p:spPr>
      </p:pic>
      <p:cxnSp>
        <p:nvCxnSpPr>
          <p:cNvPr id="6" name="直線箭頭接點 5">
            <a:extLst>
              <a:ext uri="{FF2B5EF4-FFF2-40B4-BE49-F238E27FC236}">
                <a16:creationId xmlns:a16="http://schemas.microsoft.com/office/drawing/2014/main" id="{6C50DB73-A239-8647-98F7-9FA43C97C157}"/>
              </a:ext>
            </a:extLst>
          </p:cNvPr>
          <p:cNvCxnSpPr/>
          <p:nvPr/>
        </p:nvCxnSpPr>
        <p:spPr>
          <a:xfrm flipV="1">
            <a:off x="3810000" y="4724400"/>
            <a:ext cx="0" cy="381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D016961D-30FD-224F-BA5E-CEE347A57547}"/>
              </a:ext>
            </a:extLst>
          </p:cNvPr>
          <p:cNvSpPr/>
          <p:nvPr/>
        </p:nvSpPr>
        <p:spPr>
          <a:xfrm>
            <a:off x="3822192" y="4876021"/>
            <a:ext cx="5302250" cy="338554"/>
          </a:xfrm>
          <a:prstGeom prst="rect">
            <a:avLst/>
          </a:prstGeom>
        </p:spPr>
        <p:txBody>
          <a:bodyPr wrap="square">
            <a:spAutoFit/>
          </a:bodyPr>
          <a:lstStyle/>
          <a:p>
            <a:r>
              <a:rPr lang="zh-TW" altLang="en-US" sz="1600" dirty="0">
                <a:latin typeface="Times New Roman" panose="02020603050405020304" pitchFamily="18" charset="0"/>
                <a:cs typeface="Times New Roman" panose="02020603050405020304" pitchFamily="18" charset="0"/>
              </a:rPr>
              <a:t>The South-East side (also known as the Military School side)</a:t>
            </a:r>
          </a:p>
        </p:txBody>
      </p:sp>
      <p:pic>
        <p:nvPicPr>
          <p:cNvPr id="8" name="圖片 7">
            <a:extLst>
              <a:ext uri="{FF2B5EF4-FFF2-40B4-BE49-F238E27FC236}">
                <a16:creationId xmlns:a16="http://schemas.microsoft.com/office/drawing/2014/main" id="{BDB7854C-53BF-DD4D-B1BD-2892D7D7A75D}"/>
              </a:ext>
            </a:extLst>
          </p:cNvPr>
          <p:cNvPicPr>
            <a:picLocks noChangeAspect="1"/>
          </p:cNvPicPr>
          <p:nvPr/>
        </p:nvPicPr>
        <p:blipFill>
          <a:blip r:embed="rId4"/>
          <a:stretch>
            <a:fillRect/>
          </a:stretch>
        </p:blipFill>
        <p:spPr>
          <a:xfrm>
            <a:off x="0" y="5874589"/>
            <a:ext cx="9144000" cy="373811"/>
          </a:xfrm>
          <a:prstGeom prst="rect">
            <a:avLst/>
          </a:prstGeom>
        </p:spPr>
      </p:pic>
      <p:pic>
        <p:nvPicPr>
          <p:cNvPr id="9" name="圖片 8">
            <a:extLst>
              <a:ext uri="{FF2B5EF4-FFF2-40B4-BE49-F238E27FC236}">
                <a16:creationId xmlns:a16="http://schemas.microsoft.com/office/drawing/2014/main" id="{C82A6DA2-2676-6A40-B9C5-9A33A6413B55}"/>
              </a:ext>
            </a:extLst>
          </p:cNvPr>
          <p:cNvPicPr>
            <a:picLocks noChangeAspect="1"/>
          </p:cNvPicPr>
          <p:nvPr/>
        </p:nvPicPr>
        <p:blipFill>
          <a:blip r:embed="rId5"/>
          <a:stretch>
            <a:fillRect/>
          </a:stretch>
        </p:blipFill>
        <p:spPr>
          <a:xfrm>
            <a:off x="-19558" y="5479664"/>
            <a:ext cx="9144000" cy="285750"/>
          </a:xfrm>
          <a:prstGeom prst="rect">
            <a:avLst/>
          </a:prstGeom>
        </p:spPr>
      </p:pic>
    </p:spTree>
    <p:extLst>
      <p:ext uri="{BB962C8B-B14F-4D97-AF65-F5344CB8AC3E}">
        <p14:creationId xmlns:p14="http://schemas.microsoft.com/office/powerpoint/2010/main" val="32253908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fig22"/>
          <p:cNvPicPr>
            <a:picLocks noChangeAspect="1" noChangeArrowheads="1"/>
          </p:cNvPicPr>
          <p:nvPr/>
        </p:nvPicPr>
        <p:blipFill>
          <a:blip r:embed="rId2">
            <a:extLst>
              <a:ext uri="{28A0092B-C50C-407E-A947-70E740481C1C}">
                <a14:useLocalDpi xmlns:a14="http://schemas.microsoft.com/office/drawing/2010/main" val="0"/>
              </a:ext>
            </a:extLst>
          </a:blip>
          <a:srcRect b="65871"/>
          <a:stretch>
            <a:fillRect/>
          </a:stretch>
        </p:blipFill>
        <p:spPr bwMode="auto">
          <a:xfrm>
            <a:off x="1899444" y="2209800"/>
            <a:ext cx="4501356" cy="887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文字方塊 3"/>
          <p:cNvSpPr txBox="1">
            <a:spLocks noChangeArrowheads="1"/>
          </p:cNvSpPr>
          <p:nvPr/>
        </p:nvSpPr>
        <p:spPr bwMode="auto">
          <a:xfrm>
            <a:off x="6070027" y="1578768"/>
            <a:ext cx="1219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庫倫定律</a:t>
            </a:r>
          </a:p>
        </p:txBody>
      </p:sp>
      <p:pic>
        <p:nvPicPr>
          <p:cNvPr id="25657" name="Picture 57" descr="\\Mac\Dropbox\Documents\課程\Young\Chapter21\A_Images\A_Figures_and_Photos\21_10_Figure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3249791"/>
            <a:ext cx="1984398" cy="28956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文字方塊 1"/>
              <p:cNvSpPr txBox="1"/>
              <p:nvPr/>
            </p:nvSpPr>
            <p:spPr>
              <a:xfrm>
                <a:off x="2821119" y="1397604"/>
                <a:ext cx="1657312" cy="65979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TW" b="0" i="1" smtClean="0">
                              <a:latin typeface="Cambria Math"/>
                            </a:rPr>
                            <m:t>𝐹</m:t>
                          </m:r>
                        </m:e>
                      </m:acc>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1</m:t>
                          </m:r>
                        </m:num>
                        <m:den>
                          <m:r>
                            <a:rPr lang="en-US" altLang="zh-TW" b="0" i="1" smtClean="0">
                              <a:latin typeface="Cambria Math"/>
                            </a:rPr>
                            <m:t>4</m:t>
                          </m:r>
                          <m:r>
                            <a:rPr lang="zh-TW" altLang="en-US" b="0" i="1" smtClean="0">
                              <a:latin typeface="Cambria Math"/>
                            </a:rPr>
                            <m:t>𝜋</m:t>
                          </m:r>
                          <m:sSub>
                            <m:sSubPr>
                              <m:ctrlPr>
                                <a:rPr lang="en-US" altLang="zh-TW" b="0" i="1" smtClean="0">
                                  <a:latin typeface="Cambria Math" panose="02040503050406030204" pitchFamily="18" charset="0"/>
                                </a:rPr>
                              </m:ctrlPr>
                            </m:sSubPr>
                            <m:e>
                              <m:r>
                                <a:rPr lang="zh-TW" altLang="en-US" i="1">
                                  <a:latin typeface="Cambria Math"/>
                                </a:rPr>
                                <m:t>𝜀</m:t>
                              </m:r>
                            </m:e>
                            <m:sub>
                              <m:r>
                                <a:rPr lang="en-US" altLang="zh-TW" b="0" i="1" smtClean="0">
                                  <a:latin typeface="Cambria Math"/>
                                </a:rPr>
                                <m:t>0</m:t>
                              </m:r>
                            </m:sub>
                          </m:sSub>
                        </m:den>
                      </m:f>
                      <m:f>
                        <m:fPr>
                          <m:ctrlPr>
                            <a:rPr lang="en-US" altLang="zh-TW" b="0" i="1" smtClean="0">
                              <a:latin typeface="Cambria Math" panose="02040503050406030204" pitchFamily="18" charset="0"/>
                            </a:rPr>
                          </m:ctrlPr>
                        </m:fPr>
                        <m:num>
                          <m:r>
                            <a:rPr lang="en-US" altLang="zh-TW" b="0" i="1" smtClean="0">
                              <a:latin typeface="Cambria Math"/>
                            </a:rPr>
                            <m:t>𝑄𝑞</m:t>
                          </m:r>
                        </m:num>
                        <m:den>
                          <m:sSup>
                            <m:sSupPr>
                              <m:ctrlPr>
                                <a:rPr lang="en-US" altLang="zh-TW" b="0" i="1" smtClean="0">
                                  <a:latin typeface="Cambria Math" panose="02040503050406030204" pitchFamily="18" charset="0"/>
                                </a:rPr>
                              </m:ctrlPr>
                            </m:sSupPr>
                            <m:e>
                              <m:r>
                                <a:rPr lang="en-US" altLang="zh-TW" b="0" i="1" smtClean="0">
                                  <a:latin typeface="Cambria Math"/>
                                </a:rPr>
                                <m:t>𝑟</m:t>
                              </m:r>
                            </m:e>
                            <m:sup>
                              <m:r>
                                <a:rPr lang="en-US" altLang="zh-TW" b="0" i="1" smtClean="0">
                                  <a:latin typeface="Cambria Math"/>
                                </a:rPr>
                                <m:t>2</m:t>
                              </m:r>
                            </m:sup>
                          </m:sSup>
                        </m:den>
                      </m:f>
                      <m:acc>
                        <m:accPr>
                          <m:chr m:val="̂"/>
                          <m:ctrlPr>
                            <a:rPr lang="en-US" altLang="zh-TW" b="0" i="1" smtClean="0">
                              <a:latin typeface="Cambria Math" panose="02040503050406030204" pitchFamily="18" charset="0"/>
                            </a:rPr>
                          </m:ctrlPr>
                        </m:accPr>
                        <m:e>
                          <m:r>
                            <a:rPr lang="en-US" altLang="zh-TW" b="0" i="1" smtClean="0">
                              <a:latin typeface="Cambria Math"/>
                            </a:rPr>
                            <m:t>𝑟</m:t>
                          </m:r>
                        </m:e>
                      </m:acc>
                    </m:oMath>
                  </m:oMathPara>
                </a14:m>
                <a:endParaRPr lang="zh-CN"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2821119" y="1397604"/>
                <a:ext cx="1657312" cy="659796"/>
              </a:xfrm>
              <a:prstGeom prst="rect">
                <a:avLst/>
              </a:prstGeom>
              <a:blipFill>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a:xfrm>
                <a:off x="2971800" y="1397604"/>
                <a:ext cx="3013261" cy="65979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TW" b="0" i="1" smtClean="0">
                              <a:latin typeface="Cambria Math"/>
                            </a:rPr>
                            <m:t>𝐹</m:t>
                          </m:r>
                        </m:e>
                      </m:acc>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1</m:t>
                          </m:r>
                        </m:num>
                        <m:den>
                          <m:r>
                            <a:rPr lang="en-US" altLang="zh-TW" b="0" i="1" smtClean="0">
                              <a:latin typeface="Cambria Math"/>
                            </a:rPr>
                            <m:t>4</m:t>
                          </m:r>
                          <m:r>
                            <a:rPr lang="zh-TW" altLang="en-US" b="0" i="1" smtClean="0">
                              <a:latin typeface="Cambria Math"/>
                            </a:rPr>
                            <m:t>𝜋</m:t>
                          </m:r>
                          <m:sSub>
                            <m:sSubPr>
                              <m:ctrlPr>
                                <a:rPr lang="en-US" altLang="zh-TW" b="0" i="1" smtClean="0">
                                  <a:latin typeface="Cambria Math" panose="02040503050406030204" pitchFamily="18" charset="0"/>
                                </a:rPr>
                              </m:ctrlPr>
                            </m:sSubPr>
                            <m:e>
                              <m:r>
                                <a:rPr lang="zh-TW" altLang="en-US" i="1">
                                  <a:latin typeface="Cambria Math"/>
                                </a:rPr>
                                <m:t>𝜀</m:t>
                              </m:r>
                            </m:e>
                            <m:sub>
                              <m:r>
                                <a:rPr lang="en-US" altLang="zh-TW" b="0" i="1" smtClean="0">
                                  <a:latin typeface="Cambria Math"/>
                                </a:rPr>
                                <m:t>0</m:t>
                              </m:r>
                            </m:sub>
                          </m:sSub>
                        </m:den>
                      </m:f>
                      <m:f>
                        <m:fPr>
                          <m:ctrlPr>
                            <a:rPr lang="en-US" altLang="zh-TW" b="0" i="1" smtClean="0">
                              <a:latin typeface="Cambria Math" panose="02040503050406030204" pitchFamily="18" charset="0"/>
                            </a:rPr>
                          </m:ctrlPr>
                        </m:fPr>
                        <m:num>
                          <m:r>
                            <a:rPr lang="en-US" altLang="zh-TW" b="0" i="1" smtClean="0">
                              <a:latin typeface="Cambria Math"/>
                            </a:rPr>
                            <m:t>𝑄𝑞</m:t>
                          </m:r>
                        </m:num>
                        <m:den>
                          <m:sSup>
                            <m:sSupPr>
                              <m:ctrlPr>
                                <a:rPr lang="en-US" altLang="zh-TW" b="0" i="1" smtClean="0">
                                  <a:latin typeface="Cambria Math" panose="02040503050406030204" pitchFamily="18" charset="0"/>
                                </a:rPr>
                              </m:ctrlPr>
                            </m:sSupPr>
                            <m:e>
                              <m:r>
                                <a:rPr lang="en-US" altLang="zh-TW" b="0" i="1" smtClean="0">
                                  <a:latin typeface="Cambria Math"/>
                                </a:rPr>
                                <m:t>𝑟</m:t>
                              </m:r>
                            </m:e>
                            <m:sup>
                              <m:r>
                                <a:rPr lang="en-US" altLang="zh-TW" b="0" i="1" smtClean="0">
                                  <a:latin typeface="Cambria Math"/>
                                </a:rPr>
                                <m:t>2</m:t>
                              </m:r>
                            </m:sup>
                          </m:sSup>
                        </m:den>
                      </m:f>
                      <m:acc>
                        <m:accPr>
                          <m:chr m:val="̂"/>
                          <m:ctrlPr>
                            <a:rPr lang="en-US" altLang="zh-TW" b="0" i="1" smtClean="0">
                              <a:latin typeface="Cambria Math" panose="02040503050406030204" pitchFamily="18" charset="0"/>
                            </a:rPr>
                          </m:ctrlPr>
                        </m:accPr>
                        <m:e>
                          <m:r>
                            <a:rPr lang="en-US" altLang="zh-TW" b="0" i="1" smtClean="0">
                              <a:latin typeface="Cambria Math"/>
                            </a:rPr>
                            <m:t>𝑟</m:t>
                          </m:r>
                        </m:e>
                      </m:acc>
                      <m:r>
                        <a:rPr lang="en-US" altLang="zh-CN" b="0" i="1" smtClean="0">
                          <a:latin typeface="Cambria Math"/>
                        </a:rPr>
                        <m:t>=</m:t>
                      </m:r>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r>
                            <a:rPr lang="en-US" altLang="zh-TW" i="1">
                              <a:latin typeface="Cambria Math"/>
                            </a:rPr>
                            <m:t>𝑄𝑞</m:t>
                          </m:r>
                        </m:num>
                        <m:den>
                          <m:sSup>
                            <m:sSupPr>
                              <m:ctrlPr>
                                <a:rPr lang="en-US" altLang="zh-TW" i="1">
                                  <a:latin typeface="Cambria Math" panose="02040503050406030204" pitchFamily="18" charset="0"/>
                                </a:rPr>
                              </m:ctrlPr>
                            </m:sSupPr>
                            <m:e>
                              <m:r>
                                <a:rPr lang="en-US" altLang="zh-TW" i="1">
                                  <a:latin typeface="Cambria Math"/>
                                </a:rPr>
                                <m:t>𝑟</m:t>
                              </m:r>
                            </m:e>
                            <m:sup>
                              <m:r>
                                <a:rPr lang="en-US" altLang="zh-TW" b="0" i="1" smtClean="0">
                                  <a:latin typeface="Cambria Math"/>
                                </a:rPr>
                                <m:t>3</m:t>
                              </m:r>
                            </m:sup>
                          </m:sSup>
                        </m:den>
                      </m:f>
                      <m:acc>
                        <m:accPr>
                          <m:chr m:val="⃗"/>
                          <m:ctrlPr>
                            <a:rPr lang="en-US" altLang="zh-TW" i="1" smtClean="0">
                              <a:latin typeface="Cambria Math" panose="02040503050406030204" pitchFamily="18" charset="0"/>
                            </a:rPr>
                          </m:ctrlPr>
                        </m:accPr>
                        <m:e>
                          <m:r>
                            <a:rPr lang="en-US" altLang="zh-TW" b="0" i="1" smtClean="0">
                              <a:latin typeface="Cambria Math"/>
                            </a:rPr>
                            <m:t>𝑟</m:t>
                          </m:r>
                        </m:e>
                      </m:acc>
                    </m:oMath>
                  </m:oMathPara>
                </a14:m>
                <a:endParaRPr lang="zh-CN" altLang="en-US"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2971800" y="1397604"/>
                <a:ext cx="3013261" cy="659796"/>
              </a:xfrm>
              <a:prstGeom prst="rect">
                <a:avLst/>
              </a:prstGeom>
              <a:blipFill>
                <a:blip r:embed="rId5"/>
                <a:stretch>
                  <a:fillRect/>
                </a:stretch>
              </a:blipFill>
            </p:spPr>
            <p:txBody>
              <a:bodyPr/>
              <a:lstStyle/>
              <a:p>
                <a:r>
                  <a:rPr lang="zh-TW" altLang="en-US">
                    <a:noFill/>
                  </a:rPr>
                  <a:t> </a:t>
                </a:r>
              </a:p>
            </p:txBody>
          </p:sp>
        </mc:Fallback>
      </mc:AlternateContent>
      <p:sp>
        <p:nvSpPr>
          <p:cNvPr id="3" name="矩形 2">
            <a:extLst>
              <a:ext uri="{FF2B5EF4-FFF2-40B4-BE49-F238E27FC236}">
                <a16:creationId xmlns:a16="http://schemas.microsoft.com/office/drawing/2014/main" id="{00051272-797D-F744-B2F4-EE6D3882C590}"/>
              </a:ext>
            </a:extLst>
          </p:cNvPr>
          <p:cNvSpPr/>
          <p:nvPr/>
        </p:nvSpPr>
        <p:spPr>
          <a:xfrm>
            <a:off x="552847" y="366862"/>
            <a:ext cx="8038305" cy="923330"/>
          </a:xfrm>
          <a:prstGeom prst="rect">
            <a:avLst/>
          </a:prstGeom>
        </p:spPr>
        <p:txBody>
          <a:bodyPr wrap="square">
            <a:spAutoFit/>
          </a:bodyPr>
          <a:lstStyle/>
          <a:p>
            <a:r>
              <a:rPr lang="en-GB" altLang="zh-TW" dirty="0">
                <a:solidFill>
                  <a:srgbClr val="222222"/>
                </a:solidFill>
                <a:latin typeface="Times New Roman" panose="02020603050405020304" pitchFamily="18" charset="0"/>
                <a:cs typeface="Times New Roman" panose="02020603050405020304" pitchFamily="18" charset="0"/>
              </a:rPr>
              <a:t>It follows therefore from these three tests, that the repulsive force that the two balls — [which were] electrified with the same kind of electricity — exert on each other, follows the inverse proportion of the square of the distance.   Coulomb 1785</a:t>
            </a:r>
            <a:endParaRPr lang="zh-TW" altLang="en-US" dirty="0">
              <a:latin typeface="Times New Roman" panose="02020603050405020304" pitchFamily="18" charset="0"/>
              <a:cs typeface="Times New Roman" panose="02020603050405020304" pitchFamily="18" charset="0"/>
            </a:endParaRPr>
          </a:p>
        </p:txBody>
      </p:sp>
      <p:sp>
        <p:nvSpPr>
          <p:cNvPr id="4" name="矩形 3">
            <a:extLst>
              <a:ext uri="{FF2B5EF4-FFF2-40B4-BE49-F238E27FC236}">
                <a16:creationId xmlns:a16="http://schemas.microsoft.com/office/drawing/2014/main" id="{955E3DF2-161C-364B-AB59-A2D2A3147E8D}"/>
              </a:ext>
            </a:extLst>
          </p:cNvPr>
          <p:cNvSpPr/>
          <p:nvPr/>
        </p:nvSpPr>
        <p:spPr>
          <a:xfrm>
            <a:off x="552848" y="6211669"/>
            <a:ext cx="8362552" cy="369332"/>
          </a:xfrm>
          <a:prstGeom prst="rect">
            <a:avLst/>
          </a:prstGeom>
        </p:spPr>
        <p:txBody>
          <a:bodyPr wrap="square">
            <a:spAutoFit/>
          </a:bodyPr>
          <a:lstStyle/>
          <a:p>
            <a:r>
              <a:rPr lang="zh-CN" altLang="en-US" dirty="0">
                <a:solidFill>
                  <a:srgbClr val="222222"/>
                </a:solidFill>
                <a:latin typeface="Times New Roman" panose="02020603050405020304" pitchFamily="18" charset="0"/>
                <a:cs typeface="Times New Roman" panose="02020603050405020304" pitchFamily="18" charset="0"/>
              </a:rPr>
              <a:t>電荷單位：一</a:t>
            </a:r>
            <a:r>
              <a:rPr lang="zh-TW" altLang="en-US" dirty="0">
                <a:solidFill>
                  <a:srgbClr val="222222"/>
                </a:solidFill>
                <a:latin typeface="Times New Roman" panose="02020603050405020304" pitchFamily="18" charset="0"/>
                <a:cs typeface="Times New Roman" panose="02020603050405020304" pitchFamily="18" charset="0"/>
              </a:rPr>
              <a:t> </a:t>
            </a:r>
            <a:r>
              <a:rPr lang="en-GB" altLang="zh-TW" dirty="0">
                <a:solidFill>
                  <a:srgbClr val="222222"/>
                </a:solidFill>
                <a:latin typeface="Times New Roman" panose="02020603050405020304" pitchFamily="18" charset="0"/>
                <a:cs typeface="Times New Roman" panose="02020603050405020304" pitchFamily="18" charset="0"/>
              </a:rPr>
              <a:t>coulomb </a:t>
            </a:r>
            <a:r>
              <a:rPr lang="zh-CN" altLang="en-US" dirty="0">
                <a:solidFill>
                  <a:srgbClr val="222222"/>
                </a:solidFill>
                <a:latin typeface="Times New Roman" panose="02020603050405020304" pitchFamily="18" charset="0"/>
                <a:cs typeface="Times New Roman" panose="02020603050405020304" pitchFamily="18" charset="0"/>
              </a:rPr>
              <a:t>電荷</a:t>
            </a:r>
            <a:r>
              <a:rPr lang="zh-TW" altLang="en-US" dirty="0">
                <a:solidFill>
                  <a:srgbClr val="222222"/>
                </a:solidFill>
                <a:latin typeface="Times New Roman" panose="02020603050405020304" pitchFamily="18" charset="0"/>
                <a:cs typeface="Times New Roman" panose="02020603050405020304" pitchFamily="18" charset="0"/>
              </a:rPr>
              <a:t>等於</a:t>
            </a:r>
            <a:r>
              <a:rPr lang="en-GB" altLang="zh-TW" dirty="0">
                <a:solidFill>
                  <a:srgbClr val="222222"/>
                </a:solidFill>
                <a:latin typeface="Times New Roman" panose="02020603050405020304" pitchFamily="18" charset="0"/>
                <a:cs typeface="Times New Roman" panose="02020603050405020304" pitchFamily="18" charset="0"/>
              </a:rPr>
              <a:t>1/(1.602176634×10</a:t>
            </a:r>
            <a:r>
              <a:rPr lang="en-GB" altLang="zh-TW" baseline="30000" dirty="0">
                <a:solidFill>
                  <a:srgbClr val="222222"/>
                </a:solidFill>
                <a:latin typeface="Times New Roman" panose="02020603050405020304" pitchFamily="18" charset="0"/>
                <a:cs typeface="Times New Roman" panose="02020603050405020304" pitchFamily="18" charset="0"/>
              </a:rPr>
              <a:t>−19</a:t>
            </a:r>
            <a:r>
              <a:rPr lang="en-GB" altLang="zh-TW" dirty="0">
                <a:solidFill>
                  <a:srgbClr val="222222"/>
                </a:solidFill>
                <a:latin typeface="Times New Roman" panose="02020603050405020304" pitchFamily="18" charset="0"/>
                <a:cs typeface="Times New Roman" panose="02020603050405020304" pitchFamily="18" charset="0"/>
              </a:rPr>
              <a:t>) </a:t>
            </a:r>
            <a:r>
              <a:rPr lang="zh-CN" altLang="en-US" dirty="0">
                <a:solidFill>
                  <a:srgbClr val="222222"/>
                </a:solidFill>
                <a:latin typeface="Times New Roman" panose="02020603050405020304" pitchFamily="18" charset="0"/>
                <a:cs typeface="Times New Roman" panose="02020603050405020304" pitchFamily="18" charset="0"/>
              </a:rPr>
              <a:t>電子電荷！</a:t>
            </a:r>
            <a:endParaRPr lang="zh-TW" altLang="en-US"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4forc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908050"/>
            <a:ext cx="3981450"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7" descr="4in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908050"/>
            <a:ext cx="3011487" cy="321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6" descr="Illustration of gravity: a bunch of coloured balls bouncing off the flo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4975" y="4194175"/>
            <a:ext cx="2054225"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11" descr="Illustration of the weak force: a group of quarks being eroded by ray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9950" y="4194175"/>
            <a:ext cx="1987550"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8" descr="Illustration of the strong force: the atom neucleas being held together by a rubber-ban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888" y="4129088"/>
            <a:ext cx="2039937"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12" descr="Illustration of the electromagnetic force: the atom neucleas with a bolt of lightning connecting it to an orbiting electr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60638" y="4179888"/>
            <a:ext cx="1952625"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文字方塊 7"/>
          <p:cNvSpPr txBox="1">
            <a:spLocks noChangeArrowheads="1"/>
          </p:cNvSpPr>
          <p:nvPr/>
        </p:nvSpPr>
        <p:spPr bwMode="auto">
          <a:xfrm>
            <a:off x="2051050" y="404813"/>
            <a:ext cx="5111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a:t>宇宙間的所有力都可以分解為四個基本交互作用</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1752879" y="599176"/>
            <a:ext cx="3732212" cy="320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6626" name="Picture 4" descr="fig22"/>
          <p:cNvPicPr>
            <a:picLocks noChangeAspect="1" noChangeArrowheads="1"/>
          </p:cNvPicPr>
          <p:nvPr/>
        </p:nvPicPr>
        <p:blipFill>
          <a:blip r:embed="rId2">
            <a:extLst>
              <a:ext uri="{28A0092B-C50C-407E-A947-70E740481C1C}">
                <a14:useLocalDpi xmlns:a14="http://schemas.microsoft.com/office/drawing/2010/main" val="0"/>
              </a:ext>
            </a:extLst>
          </a:blip>
          <a:srcRect b="33475"/>
          <a:stretch>
            <a:fillRect/>
          </a:stretch>
        </p:blipFill>
        <p:spPr bwMode="auto">
          <a:xfrm>
            <a:off x="1781201" y="827776"/>
            <a:ext cx="359251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6627" name="Text Box 6"/>
              <p:cNvSpPr txBox="1">
                <a:spLocks noChangeArrowheads="1"/>
              </p:cNvSpPr>
              <p:nvPr/>
            </p:nvSpPr>
            <p:spPr bwMode="auto">
              <a:xfrm>
                <a:off x="2314601" y="827776"/>
                <a:ext cx="457200" cy="366713"/>
              </a:xfrm>
              <a:prstGeom prst="rect">
                <a:avLst/>
              </a:prstGeom>
              <a:solidFill>
                <a:srgbClr val="FFFFFF"/>
              </a:solidFill>
              <a:ln>
                <a:noFill/>
              </a:ln>
              <a:extLs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dirty="0" smtClean="0">
                          <a:latin typeface="Cambria Math" panose="02040503050406030204" pitchFamily="18" charset="0"/>
                        </a:rPr>
                        <m:t>𝑄</m:t>
                      </m:r>
                      <m:r>
                        <a:rPr lang="en-US" altLang="zh-TW" i="1" baseline="-25000" dirty="0">
                          <a:latin typeface="Cambria Math" panose="02040503050406030204" pitchFamily="18" charset="0"/>
                        </a:rPr>
                        <m:t>1</m:t>
                      </m:r>
                    </m:oMath>
                  </m:oMathPara>
                </a14:m>
                <a:endParaRPr lang="en-US" altLang="zh-TW" baseline="-25000" dirty="0"/>
              </a:p>
            </p:txBody>
          </p:sp>
        </mc:Choice>
        <mc:Fallback xmlns="">
          <p:sp>
            <p:nvSpPr>
              <p:cNvPr id="26627" name="Text Box 6"/>
              <p:cNvSpPr txBox="1">
                <a:spLocks noRot="1" noChangeAspect="1" noMove="1" noResize="1" noEditPoints="1" noAdjustHandles="1" noChangeArrowheads="1" noChangeShapeType="1" noTextEdit="1"/>
              </p:cNvSpPr>
              <p:nvPr/>
            </p:nvSpPr>
            <p:spPr bwMode="auto">
              <a:xfrm>
                <a:off x="2314601" y="827776"/>
                <a:ext cx="457200" cy="366713"/>
              </a:xfrm>
              <a:prstGeom prst="rect">
                <a:avLst/>
              </a:prstGeom>
              <a:blipFill>
                <a:blip r:embed="rId3"/>
                <a:stretch>
                  <a:fillRect b="-6667"/>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6628" name="Text Box 7"/>
              <p:cNvSpPr txBox="1">
                <a:spLocks noChangeArrowheads="1"/>
              </p:cNvSpPr>
              <p:nvPr/>
            </p:nvSpPr>
            <p:spPr bwMode="auto">
              <a:xfrm>
                <a:off x="4600601" y="599176"/>
                <a:ext cx="457200" cy="366713"/>
              </a:xfrm>
              <a:prstGeom prst="rect">
                <a:avLst/>
              </a:prstGeom>
              <a:solidFill>
                <a:srgbClr val="FFFFFF"/>
              </a:solidFill>
              <a:ln>
                <a:noFill/>
              </a:ln>
              <a:extLs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dirty="0" smtClean="0">
                          <a:latin typeface="Cambria Math" panose="02040503050406030204" pitchFamily="18" charset="0"/>
                        </a:rPr>
                        <m:t>𝑄</m:t>
                      </m:r>
                      <m:r>
                        <a:rPr lang="en-US" altLang="zh-TW" i="1" baseline="-25000" dirty="0">
                          <a:latin typeface="Cambria Math" panose="02040503050406030204" pitchFamily="18" charset="0"/>
                        </a:rPr>
                        <m:t>2</m:t>
                      </m:r>
                    </m:oMath>
                  </m:oMathPara>
                </a14:m>
                <a:endParaRPr lang="en-US" altLang="zh-TW" baseline="-25000" dirty="0"/>
              </a:p>
            </p:txBody>
          </p:sp>
        </mc:Choice>
        <mc:Fallback xmlns="">
          <p:sp>
            <p:nvSpPr>
              <p:cNvPr id="26628" name="Text Box 7"/>
              <p:cNvSpPr txBox="1">
                <a:spLocks noRot="1" noChangeAspect="1" noMove="1" noResize="1" noEditPoints="1" noAdjustHandles="1" noChangeArrowheads="1" noChangeShapeType="1" noTextEdit="1"/>
              </p:cNvSpPr>
              <p:nvPr/>
            </p:nvSpPr>
            <p:spPr bwMode="auto">
              <a:xfrm>
                <a:off x="4600601" y="599176"/>
                <a:ext cx="457200" cy="366713"/>
              </a:xfrm>
              <a:prstGeom prst="rect">
                <a:avLst/>
              </a:prstGeom>
              <a:blipFill>
                <a:blip r:embed="rId4"/>
                <a:stretch>
                  <a:fillRect b="-10345"/>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6629" name="Text Box 8"/>
              <p:cNvSpPr txBox="1">
                <a:spLocks noChangeArrowheads="1"/>
              </p:cNvSpPr>
              <p:nvPr/>
            </p:nvSpPr>
            <p:spPr bwMode="auto">
              <a:xfrm>
                <a:off x="2009801" y="2046976"/>
                <a:ext cx="457200" cy="366713"/>
              </a:xfrm>
              <a:prstGeom prst="rect">
                <a:avLst/>
              </a:prstGeom>
              <a:solidFill>
                <a:srgbClr val="FFFFFF"/>
              </a:solidFill>
              <a:ln>
                <a:noFill/>
              </a:ln>
              <a:extLs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dirty="0" smtClean="0">
                          <a:latin typeface="Cambria Math" panose="02040503050406030204" pitchFamily="18" charset="0"/>
                        </a:rPr>
                        <m:t>𝑄</m:t>
                      </m:r>
                      <m:r>
                        <a:rPr lang="en-US" altLang="zh-TW" i="1" baseline="-25000" dirty="0">
                          <a:latin typeface="Cambria Math" panose="02040503050406030204" pitchFamily="18" charset="0"/>
                        </a:rPr>
                        <m:t>3</m:t>
                      </m:r>
                    </m:oMath>
                  </m:oMathPara>
                </a14:m>
                <a:endParaRPr lang="en-US" altLang="zh-TW" baseline="-25000" dirty="0"/>
              </a:p>
            </p:txBody>
          </p:sp>
        </mc:Choice>
        <mc:Fallback xmlns="">
          <p:sp>
            <p:nvSpPr>
              <p:cNvPr id="26629" name="Text Box 8"/>
              <p:cNvSpPr txBox="1">
                <a:spLocks noRot="1" noChangeAspect="1" noMove="1" noResize="1" noEditPoints="1" noAdjustHandles="1" noChangeArrowheads="1" noChangeShapeType="1" noTextEdit="1"/>
              </p:cNvSpPr>
              <p:nvPr/>
            </p:nvSpPr>
            <p:spPr bwMode="auto">
              <a:xfrm>
                <a:off x="2009801" y="2046976"/>
                <a:ext cx="457200" cy="366713"/>
              </a:xfrm>
              <a:prstGeom prst="rect">
                <a:avLst/>
              </a:prstGeom>
              <a:blipFill>
                <a:blip r:embed="rId5"/>
                <a:stretch>
                  <a:fillRect b="-6667"/>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6630" name="Text Box 9"/>
              <p:cNvSpPr txBox="1">
                <a:spLocks noChangeArrowheads="1"/>
              </p:cNvSpPr>
              <p:nvPr/>
            </p:nvSpPr>
            <p:spPr bwMode="auto">
              <a:xfrm>
                <a:off x="4219601" y="3113776"/>
                <a:ext cx="396875" cy="366713"/>
              </a:xfrm>
              <a:prstGeom prst="rect">
                <a:avLst/>
              </a:prstGeom>
              <a:solidFill>
                <a:srgbClr val="FFFFFF"/>
              </a:solidFill>
              <a:ln>
                <a:noFill/>
              </a:ln>
              <a:extLs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dirty="0" smtClean="0">
                          <a:latin typeface="Cambria Math" panose="02040503050406030204" pitchFamily="18" charset="0"/>
                        </a:rPr>
                        <m:t>𝑞</m:t>
                      </m:r>
                    </m:oMath>
                  </m:oMathPara>
                </a14:m>
                <a:endParaRPr lang="en-US" altLang="zh-TW" i="1" dirty="0"/>
              </a:p>
            </p:txBody>
          </p:sp>
        </mc:Choice>
        <mc:Fallback xmlns="">
          <p:sp>
            <p:nvSpPr>
              <p:cNvPr id="26630" name="Text Box 9"/>
              <p:cNvSpPr txBox="1">
                <a:spLocks noRot="1" noChangeAspect="1" noMove="1" noResize="1" noEditPoints="1" noAdjustHandles="1" noChangeArrowheads="1" noChangeShapeType="1" noTextEdit="1"/>
              </p:cNvSpPr>
              <p:nvPr/>
            </p:nvSpPr>
            <p:spPr bwMode="auto">
              <a:xfrm>
                <a:off x="4219601" y="3113776"/>
                <a:ext cx="396875" cy="366713"/>
              </a:xfrm>
              <a:prstGeom prst="rect">
                <a:avLst/>
              </a:prstGeom>
              <a:blipFill>
                <a:blip r:embed="rId6"/>
                <a:stretch>
                  <a:fillRect b="-10000"/>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6631" name="Text Box 10"/>
              <p:cNvSpPr txBox="1">
                <a:spLocks noChangeArrowheads="1"/>
              </p:cNvSpPr>
              <p:nvPr/>
            </p:nvSpPr>
            <p:spPr bwMode="auto">
              <a:xfrm>
                <a:off x="4600601" y="2199376"/>
                <a:ext cx="457200" cy="366713"/>
              </a:xfrm>
              <a:prstGeom prst="rect">
                <a:avLst/>
              </a:prstGeom>
              <a:solidFill>
                <a:srgbClr val="FFFFFF"/>
              </a:solidFill>
              <a:ln>
                <a:noFill/>
              </a:ln>
              <a:extLs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dirty="0" smtClean="0">
                          <a:latin typeface="Cambria Math" panose="02040503050406030204" pitchFamily="18" charset="0"/>
                        </a:rPr>
                        <m:t>𝐹</m:t>
                      </m:r>
                      <m:r>
                        <a:rPr lang="en-US" altLang="zh-TW" i="1" baseline="-25000" dirty="0">
                          <a:latin typeface="Cambria Math" panose="02040503050406030204" pitchFamily="18" charset="0"/>
                        </a:rPr>
                        <m:t>2</m:t>
                      </m:r>
                    </m:oMath>
                  </m:oMathPara>
                </a14:m>
                <a:endParaRPr lang="en-US" altLang="zh-TW" i="1" baseline="-25000" dirty="0">
                  <a:latin typeface="Times New Roman" pitchFamily="18" charset="0"/>
                </a:endParaRPr>
              </a:p>
            </p:txBody>
          </p:sp>
        </mc:Choice>
        <mc:Fallback xmlns="">
          <p:sp>
            <p:nvSpPr>
              <p:cNvPr id="26631" name="Text Box 10"/>
              <p:cNvSpPr txBox="1">
                <a:spLocks noRot="1" noChangeAspect="1" noMove="1" noResize="1" noEditPoints="1" noAdjustHandles="1" noChangeArrowheads="1" noChangeShapeType="1" noTextEdit="1"/>
              </p:cNvSpPr>
              <p:nvPr/>
            </p:nvSpPr>
            <p:spPr bwMode="auto">
              <a:xfrm>
                <a:off x="4600601" y="2199376"/>
                <a:ext cx="457200" cy="366713"/>
              </a:xfrm>
              <a:prstGeom prst="rect">
                <a:avLst/>
              </a:prstGeom>
              <a:blipFill>
                <a:blip r:embed="rId7"/>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6632" name="Text Box 11"/>
              <p:cNvSpPr txBox="1">
                <a:spLocks noChangeArrowheads="1"/>
              </p:cNvSpPr>
              <p:nvPr/>
            </p:nvSpPr>
            <p:spPr bwMode="auto">
              <a:xfrm>
                <a:off x="4829201" y="3418576"/>
                <a:ext cx="457200" cy="366713"/>
              </a:xfrm>
              <a:prstGeom prst="rect">
                <a:avLst/>
              </a:prstGeom>
              <a:solidFill>
                <a:srgbClr val="FFFFFF"/>
              </a:solidFill>
              <a:ln>
                <a:noFill/>
              </a:ln>
              <a:extLs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dirty="0" smtClean="0">
                          <a:latin typeface="Cambria Math" panose="02040503050406030204" pitchFamily="18" charset="0"/>
                        </a:rPr>
                        <m:t>𝐹</m:t>
                      </m:r>
                      <m:r>
                        <a:rPr lang="en-US" altLang="zh-TW" i="1" baseline="-25000" dirty="0">
                          <a:latin typeface="Cambria Math" panose="02040503050406030204" pitchFamily="18" charset="0"/>
                        </a:rPr>
                        <m:t>1</m:t>
                      </m:r>
                    </m:oMath>
                  </m:oMathPara>
                </a14:m>
                <a:endParaRPr lang="en-US" altLang="zh-TW" i="1" baseline="-25000" dirty="0">
                  <a:latin typeface="Times New Roman" pitchFamily="18" charset="0"/>
                </a:endParaRPr>
              </a:p>
            </p:txBody>
          </p:sp>
        </mc:Choice>
        <mc:Fallback xmlns="">
          <p:sp>
            <p:nvSpPr>
              <p:cNvPr id="26632" name="Text Box 11"/>
              <p:cNvSpPr txBox="1">
                <a:spLocks noRot="1" noChangeAspect="1" noMove="1" noResize="1" noEditPoints="1" noAdjustHandles="1" noChangeArrowheads="1" noChangeShapeType="1" noTextEdit="1"/>
              </p:cNvSpPr>
              <p:nvPr/>
            </p:nvSpPr>
            <p:spPr bwMode="auto">
              <a:xfrm>
                <a:off x="4829201" y="3418576"/>
                <a:ext cx="457200" cy="366713"/>
              </a:xfrm>
              <a:prstGeom prst="rect">
                <a:avLst/>
              </a:prstGeom>
              <a:blipFill>
                <a:blip r:embed="rId8"/>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6633" name="Text Box 12"/>
              <p:cNvSpPr txBox="1">
                <a:spLocks noChangeArrowheads="1"/>
              </p:cNvSpPr>
              <p:nvPr/>
            </p:nvSpPr>
            <p:spPr bwMode="auto">
              <a:xfrm>
                <a:off x="3533801" y="2961376"/>
                <a:ext cx="457200" cy="366713"/>
              </a:xfrm>
              <a:prstGeom prst="rect">
                <a:avLst/>
              </a:prstGeom>
              <a:solidFill>
                <a:srgbClr val="FFFFFF"/>
              </a:solidFill>
              <a:ln>
                <a:noFill/>
              </a:ln>
              <a:extLs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dirty="0" smtClean="0">
                          <a:latin typeface="Cambria Math" panose="02040503050406030204" pitchFamily="18" charset="0"/>
                        </a:rPr>
                        <m:t>𝐹</m:t>
                      </m:r>
                      <m:r>
                        <a:rPr lang="en-US" altLang="zh-TW" i="1" baseline="-25000" dirty="0">
                          <a:latin typeface="Cambria Math" panose="02040503050406030204" pitchFamily="18" charset="0"/>
                        </a:rPr>
                        <m:t>3</m:t>
                      </m:r>
                    </m:oMath>
                  </m:oMathPara>
                </a14:m>
                <a:endParaRPr lang="en-US" altLang="zh-TW" i="1" baseline="-25000" dirty="0">
                  <a:latin typeface="Times New Roman" pitchFamily="18" charset="0"/>
                </a:endParaRPr>
              </a:p>
            </p:txBody>
          </p:sp>
        </mc:Choice>
        <mc:Fallback xmlns="">
          <p:sp>
            <p:nvSpPr>
              <p:cNvPr id="26633" name="Text Box 12"/>
              <p:cNvSpPr txBox="1">
                <a:spLocks noRot="1" noChangeAspect="1" noMove="1" noResize="1" noEditPoints="1" noAdjustHandles="1" noChangeArrowheads="1" noChangeShapeType="1" noTextEdit="1"/>
              </p:cNvSpPr>
              <p:nvPr/>
            </p:nvSpPr>
            <p:spPr bwMode="auto">
              <a:xfrm>
                <a:off x="3533801" y="2961376"/>
                <a:ext cx="457200" cy="366713"/>
              </a:xfrm>
              <a:prstGeom prst="rect">
                <a:avLst/>
              </a:prstGeom>
              <a:blipFill>
                <a:blip r:embed="rId9"/>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6635" name="Text Box 14"/>
              <p:cNvSpPr txBox="1">
                <a:spLocks noChangeArrowheads="1"/>
              </p:cNvSpPr>
              <p:nvPr/>
            </p:nvSpPr>
            <p:spPr bwMode="auto">
              <a:xfrm>
                <a:off x="1376019" y="4022573"/>
                <a:ext cx="653385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考慮一個可動的小電荷 </a:t>
                </a:r>
                <a14:m>
                  <m:oMath xmlns:m="http://schemas.openxmlformats.org/officeDocument/2006/math">
                    <m:r>
                      <a:rPr lang="en-US" altLang="zh-TW" i="1" dirty="0" smtClean="0">
                        <a:latin typeface="Cambria Math" panose="02040503050406030204" pitchFamily="18" charset="0"/>
                        <a:cs typeface="Times New Roman" pitchFamily="18" charset="0"/>
                      </a:rPr>
                      <m:t>𝑞</m:t>
                    </m:r>
                  </m:oMath>
                </a14:m>
                <a:r>
                  <a:rPr lang="zh-TW" altLang="en-US" dirty="0">
                    <a:latin typeface="Times New Roman" pitchFamily="18" charset="0"/>
                    <a:cs typeface="Times New Roman" pitchFamily="18" charset="0"/>
                  </a:rPr>
                  <a:t>，</a:t>
                </a:r>
                <a:r>
                  <a:rPr lang="zh-TW" altLang="en-US" dirty="0"/>
                  <a:t>周圍的</a:t>
                </a:r>
                <a:r>
                  <a:rPr lang="zh-TW" altLang="en-US" dirty="0">
                    <a:solidFill>
                      <a:srgbClr val="FF0000"/>
                    </a:solidFill>
                  </a:rPr>
                  <a:t>固定</a:t>
                </a:r>
                <a:r>
                  <a:rPr lang="zh-TW" altLang="en-US" dirty="0"/>
                  <a:t>電荷分布為 </a:t>
                </a:r>
                <a14:m>
                  <m:oMath xmlns:m="http://schemas.openxmlformats.org/officeDocument/2006/math">
                    <m:r>
                      <a:rPr lang="en-US" altLang="zh-TW" i="1" dirty="0" smtClean="0">
                        <a:latin typeface="Cambria Math" panose="02040503050406030204" pitchFamily="18" charset="0"/>
                        <a:cs typeface="Times New Roman" pitchFamily="18" charset="0"/>
                      </a:rPr>
                      <m:t>𝑄</m:t>
                    </m:r>
                    <m:r>
                      <a:rPr lang="en-US" altLang="zh-TW" i="1" baseline="-25000" dirty="0">
                        <a:latin typeface="Cambria Math" panose="02040503050406030204" pitchFamily="18" charset="0"/>
                        <a:cs typeface="Times New Roman" pitchFamily="18" charset="0"/>
                      </a:rPr>
                      <m:t>𝑖</m:t>
                    </m:r>
                  </m:oMath>
                </a14:m>
                <a:r>
                  <a:rPr lang="zh-TW" altLang="en-US" dirty="0">
                    <a:latin typeface="Times New Roman" pitchFamily="18" charset="0"/>
                    <a:cs typeface="Times New Roman" pitchFamily="18" charset="0"/>
                  </a:rPr>
                  <a:t>。</a:t>
                </a:r>
              </a:p>
            </p:txBody>
          </p:sp>
        </mc:Choice>
        <mc:Fallback xmlns="">
          <p:sp>
            <p:nvSpPr>
              <p:cNvPr id="26635" name="Text Box 14"/>
              <p:cNvSpPr txBox="1">
                <a:spLocks noRot="1" noChangeAspect="1" noMove="1" noResize="1" noEditPoints="1" noAdjustHandles="1" noChangeArrowheads="1" noChangeShapeType="1" noTextEdit="1"/>
              </p:cNvSpPr>
              <p:nvPr/>
            </p:nvSpPr>
            <p:spPr bwMode="auto">
              <a:xfrm>
                <a:off x="1376019" y="4022573"/>
                <a:ext cx="6533857" cy="369332"/>
              </a:xfrm>
              <a:prstGeom prst="rect">
                <a:avLst/>
              </a:prstGeom>
              <a:blipFill>
                <a:blip r:embed="rId10"/>
                <a:stretch>
                  <a:fillRect l="-775"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6636" name="文字方塊 11"/>
              <p:cNvSpPr txBox="1">
                <a:spLocks noChangeArrowheads="1"/>
              </p:cNvSpPr>
              <p:nvPr/>
            </p:nvSpPr>
            <p:spPr bwMode="auto">
              <a:xfrm>
                <a:off x="1376019" y="4852945"/>
                <a:ext cx="6578992"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小電荷 </a:t>
                </a:r>
                <a14:m>
                  <m:oMath xmlns:m="http://schemas.openxmlformats.org/officeDocument/2006/math">
                    <m:r>
                      <a:rPr lang="en-US" altLang="zh-TW" i="1" dirty="0" smtClean="0">
                        <a:latin typeface="Cambria Math" panose="02040503050406030204" pitchFamily="18" charset="0"/>
                        <a:cs typeface="Times New Roman" pitchFamily="18" charset="0"/>
                      </a:rPr>
                      <m:t>𝑞</m:t>
                    </m:r>
                  </m:oMath>
                </a14:m>
                <a:r>
                  <a:rPr lang="zh-TW" altLang="en-US" i="1" dirty="0">
                    <a:latin typeface="Times New Roman" pitchFamily="18" charset="0"/>
                    <a:cs typeface="Times New Roman" pitchFamily="18" charset="0"/>
                  </a:rPr>
                  <a:t> </a:t>
                </a:r>
                <a:r>
                  <a:rPr lang="zh-TW" altLang="en-US" dirty="0"/>
                  <a:t>所受的總電力為個別電荷 </a:t>
                </a:r>
                <a14:m>
                  <m:oMath xmlns:m="http://schemas.openxmlformats.org/officeDocument/2006/math">
                    <m:r>
                      <a:rPr lang="en-US" altLang="zh-TW" i="1" dirty="0" smtClean="0">
                        <a:latin typeface="Cambria Math" panose="02040503050406030204" pitchFamily="18" charset="0"/>
                        <a:cs typeface="Times New Roman" pitchFamily="18" charset="0"/>
                      </a:rPr>
                      <m:t>𝑄</m:t>
                    </m:r>
                    <m:r>
                      <a:rPr lang="en-US" altLang="zh-TW" i="1" baseline="-25000" dirty="0">
                        <a:latin typeface="Cambria Math" panose="02040503050406030204" pitchFamily="18" charset="0"/>
                        <a:cs typeface="Times New Roman" pitchFamily="18" charset="0"/>
                      </a:rPr>
                      <m:t>𝑖</m:t>
                    </m:r>
                  </m:oMath>
                </a14:m>
                <a:r>
                  <a:rPr lang="zh-TW" altLang="en-US" i="1" baseline="-25000" dirty="0">
                    <a:latin typeface="Times New Roman" pitchFamily="18" charset="0"/>
                    <a:cs typeface="Times New Roman" pitchFamily="18" charset="0"/>
                  </a:rPr>
                  <a:t> </a:t>
                </a:r>
                <a:r>
                  <a:rPr lang="zh-TW" altLang="en-US" dirty="0"/>
                  <a:t>所施電力</a:t>
                </a:r>
                <a14:m>
                  <m:oMath xmlns:m="http://schemas.openxmlformats.org/officeDocument/2006/math">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a:rPr>
                              <m:t>𝐹</m:t>
                            </m:r>
                          </m:e>
                        </m:acc>
                      </m:e>
                      <m:sub>
                        <m:r>
                          <a:rPr lang="en-US" altLang="zh-TW" i="1">
                            <a:latin typeface="Cambria Math"/>
                          </a:rPr>
                          <m:t>𝑖</m:t>
                        </m:r>
                      </m:sub>
                    </m:sSub>
                  </m:oMath>
                </a14:m>
                <a:r>
                  <a:rPr lang="zh-TW" altLang="en-US" dirty="0"/>
                  <a:t>的疊加：</a:t>
                </a:r>
              </a:p>
            </p:txBody>
          </p:sp>
        </mc:Choice>
        <mc:Fallback xmlns="">
          <p:sp>
            <p:nvSpPr>
              <p:cNvPr id="26636" name="文字方塊 11"/>
              <p:cNvSpPr txBox="1">
                <a:spLocks noRot="1" noChangeAspect="1" noMove="1" noResize="1" noEditPoints="1" noAdjustHandles="1" noChangeArrowheads="1" noChangeShapeType="1" noTextEdit="1"/>
              </p:cNvSpPr>
              <p:nvPr/>
            </p:nvSpPr>
            <p:spPr bwMode="auto">
              <a:xfrm>
                <a:off x="1376019" y="4852945"/>
                <a:ext cx="6578992" cy="402931"/>
              </a:xfrm>
              <a:prstGeom prst="rect">
                <a:avLst/>
              </a:prstGeom>
              <a:blipFill>
                <a:blip r:embed="rId11"/>
                <a:stretch>
                  <a:fillRect l="-771" t="-12500" b="-2187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26637" name="文字方塊 12"/>
          <p:cNvSpPr txBox="1">
            <a:spLocks noChangeArrowheads="1"/>
          </p:cNvSpPr>
          <p:nvPr/>
        </p:nvSpPr>
        <p:spPr bwMode="auto">
          <a:xfrm>
            <a:off x="1380002" y="4464512"/>
            <a:ext cx="65298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電力向量可以疊加，各個電荷各自的靜電力不互相干擾。</a:t>
            </a:r>
          </a:p>
        </p:txBody>
      </p:sp>
      <p:sp>
        <p:nvSpPr>
          <p:cNvPr id="14" name="笑臉 13"/>
          <p:cNvSpPr/>
          <p:nvPr/>
        </p:nvSpPr>
        <p:spPr>
          <a:xfrm>
            <a:off x="4372001" y="2885176"/>
            <a:ext cx="228600" cy="22860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6639" name="文字方塊 14"/>
          <p:cNvSpPr txBox="1">
            <a:spLocks noChangeArrowheads="1"/>
          </p:cNvSpPr>
          <p:nvPr/>
        </p:nvSpPr>
        <p:spPr bwMode="auto">
          <a:xfrm>
            <a:off x="5157557" y="5623329"/>
            <a:ext cx="297883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en-US" altLang="zh-TW" i="1" dirty="0" err="1">
                <a:latin typeface="Times New Roman" pitchFamily="18" charset="0"/>
                <a:cs typeface="Times New Roman" pitchFamily="18" charset="0"/>
              </a:rPr>
              <a:t>r</a:t>
            </a:r>
            <a:r>
              <a:rPr lang="en-US" altLang="zh-TW" i="1" baseline="-25000" dirty="0" err="1">
                <a:latin typeface="Times New Roman" pitchFamily="18" charset="0"/>
                <a:cs typeface="Times New Roman" pitchFamily="18" charset="0"/>
              </a:rPr>
              <a:t>i</a:t>
            </a:r>
            <a:r>
              <a:rPr lang="zh-TW" altLang="en-US" dirty="0"/>
              <a:t> 是第 </a:t>
            </a:r>
            <a:r>
              <a:rPr lang="en-US" altLang="zh-TW" i="1" dirty="0" err="1">
                <a:latin typeface="Times New Roman" pitchFamily="18" charset="0"/>
                <a:cs typeface="Times New Roman" pitchFamily="18" charset="0"/>
              </a:rPr>
              <a:t>i</a:t>
            </a:r>
            <a:r>
              <a:rPr lang="zh-TW" altLang="en-US" i="1" dirty="0">
                <a:latin typeface="Times New Roman" pitchFamily="18" charset="0"/>
                <a:cs typeface="Times New Roman" pitchFamily="18" charset="0"/>
              </a:rPr>
              <a:t> </a:t>
            </a:r>
            <a:r>
              <a:rPr lang="zh-TW" altLang="en-US" dirty="0"/>
              <a:t>個電荷與 </a:t>
            </a:r>
            <a:r>
              <a:rPr lang="en-US" altLang="zh-TW" i="1" dirty="0">
                <a:latin typeface="Times New Roman" pitchFamily="18" charset="0"/>
                <a:cs typeface="Times New Roman" pitchFamily="18" charset="0"/>
              </a:rPr>
              <a:t>q</a:t>
            </a:r>
            <a:r>
              <a:rPr lang="zh-TW" altLang="en-US" i="1" dirty="0">
                <a:latin typeface="Times New Roman" pitchFamily="18" charset="0"/>
                <a:cs typeface="Times New Roman" pitchFamily="18" charset="0"/>
              </a:rPr>
              <a:t> </a:t>
            </a:r>
            <a:r>
              <a:rPr lang="zh-TW" altLang="en-US" dirty="0"/>
              <a:t>的距離</a:t>
            </a:r>
          </a:p>
        </p:txBody>
      </p:sp>
      <p:sp>
        <p:nvSpPr>
          <p:cNvPr id="26640" name="文字方塊 15"/>
          <p:cNvSpPr txBox="1">
            <a:spLocks noChangeArrowheads="1"/>
          </p:cNvSpPr>
          <p:nvPr/>
        </p:nvSpPr>
        <p:spPr bwMode="auto">
          <a:xfrm>
            <a:off x="1434783" y="136373"/>
            <a:ext cx="67888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力可以疊加！</a:t>
            </a:r>
          </a:p>
        </p:txBody>
      </p:sp>
      <p:sp>
        <p:nvSpPr>
          <p:cNvPr id="2" name="矩形 1"/>
          <p:cNvSpPr/>
          <p:nvPr/>
        </p:nvSpPr>
        <p:spPr>
          <a:xfrm>
            <a:off x="1380003" y="6232373"/>
            <a:ext cx="5562600" cy="369332"/>
          </a:xfrm>
          <a:prstGeom prst="rect">
            <a:avLst/>
          </a:prstGeom>
        </p:spPr>
        <p:txBody>
          <a:bodyPr wrap="square">
            <a:spAutoFit/>
          </a:bodyPr>
          <a:lstStyle/>
          <a:p>
            <a:r>
              <a:rPr lang="zh-TW" altLang="en-US" dirty="0"/>
              <a:t>有了庫倫定律，原則上所有的靜電問題都解決了</a:t>
            </a:r>
          </a:p>
        </p:txBody>
      </p:sp>
      <mc:AlternateContent xmlns:mc="http://schemas.openxmlformats.org/markup-compatibility/2006" xmlns:a14="http://schemas.microsoft.com/office/drawing/2010/main">
        <mc:Choice Requires="a14">
          <p:sp>
            <p:nvSpPr>
              <p:cNvPr id="19" name="文字方塊 18"/>
              <p:cNvSpPr txBox="1"/>
              <p:nvPr/>
            </p:nvSpPr>
            <p:spPr>
              <a:xfrm>
                <a:off x="1398954" y="5306305"/>
                <a:ext cx="2980560" cy="764568"/>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TW" b="0" i="1" smtClean="0">
                              <a:latin typeface="Cambria Math"/>
                            </a:rPr>
                            <m:t>𝐹</m:t>
                          </m:r>
                        </m:e>
                      </m:acc>
                      <m:r>
                        <a:rPr lang="en-US" altLang="zh-TW" b="0" i="1" smtClean="0">
                          <a:latin typeface="Cambria Math"/>
                        </a:rPr>
                        <m:t>=</m:t>
                      </m:r>
                      <m:nary>
                        <m:naryPr>
                          <m:chr m:val="∑"/>
                          <m:supHide m:val="on"/>
                          <m:ctrlPr>
                            <a:rPr lang="en-US" altLang="zh-TW" b="0" i="1" smtClean="0">
                              <a:latin typeface="Cambria Math" panose="02040503050406030204" pitchFamily="18" charset="0"/>
                            </a:rPr>
                          </m:ctrlPr>
                        </m:naryPr>
                        <m:sub>
                          <m:r>
                            <m:rPr>
                              <m:brk m:alnAt="7"/>
                            </m:rPr>
                            <a:rPr lang="en-US" altLang="zh-TW" b="0" i="1" smtClean="0">
                              <a:latin typeface="Cambria Math"/>
                            </a:rPr>
                            <m:t>𝑖</m:t>
                          </m:r>
                        </m:sub>
                        <m:sup/>
                        <m:e>
                          <m:sSub>
                            <m:sSubPr>
                              <m:ctrlPr>
                                <a:rPr lang="en-US" altLang="zh-TW" b="0" i="1" smtClean="0">
                                  <a:latin typeface="Cambria Math" panose="02040503050406030204" pitchFamily="18" charset="0"/>
                                </a:rPr>
                              </m:ctrlPr>
                            </m:sSubPr>
                            <m:e>
                              <m:acc>
                                <m:accPr>
                                  <m:chr m:val="⃗"/>
                                  <m:ctrlPr>
                                    <a:rPr lang="en-US" altLang="zh-TW" b="0" i="1" smtClean="0">
                                      <a:latin typeface="Cambria Math" panose="02040503050406030204" pitchFamily="18" charset="0"/>
                                    </a:rPr>
                                  </m:ctrlPr>
                                </m:accPr>
                                <m:e>
                                  <m:r>
                                    <a:rPr lang="en-US" altLang="zh-TW" b="0" i="1" smtClean="0">
                                      <a:latin typeface="Cambria Math"/>
                                    </a:rPr>
                                    <m:t>𝐹</m:t>
                                  </m:r>
                                </m:e>
                              </m:acc>
                            </m:e>
                            <m:sub>
                              <m:r>
                                <a:rPr lang="en-US" altLang="zh-TW" b="0" i="1" smtClean="0">
                                  <a:latin typeface="Cambria Math"/>
                                </a:rPr>
                                <m:t>𝑖</m:t>
                              </m:r>
                            </m:sub>
                          </m:sSub>
                        </m:e>
                      </m:nary>
                      <m:r>
                        <a:rPr lang="en-US" altLang="zh-TW" b="0" i="1" smtClean="0">
                          <a:latin typeface="Cambria Math"/>
                        </a:rPr>
                        <m:t>=</m:t>
                      </m:r>
                      <m:nary>
                        <m:naryPr>
                          <m:chr m:val="∑"/>
                          <m:supHide m:val="on"/>
                          <m:ctrlPr>
                            <a:rPr lang="en-US" altLang="zh-TW" b="0" i="1" smtClean="0">
                              <a:latin typeface="Cambria Math" panose="02040503050406030204" pitchFamily="18" charset="0"/>
                            </a:rPr>
                          </m:ctrlPr>
                        </m:naryPr>
                        <m:sub>
                          <m:r>
                            <m:rPr>
                              <m:brk m:alnAt="7"/>
                            </m:rPr>
                            <a:rPr lang="en-US" altLang="zh-TW" b="0" i="1" smtClean="0">
                              <a:latin typeface="Cambria Math"/>
                            </a:rPr>
                            <m:t>𝑖</m:t>
                          </m:r>
                        </m:sub>
                        <m:sup/>
                        <m:e>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sSub>
                                <m:sSubPr>
                                  <m:ctrlPr>
                                    <a:rPr lang="en-US" altLang="zh-TW" i="1" smtClean="0">
                                      <a:latin typeface="Cambria Math" panose="02040503050406030204" pitchFamily="18" charset="0"/>
                                    </a:rPr>
                                  </m:ctrlPr>
                                </m:sSubPr>
                                <m:e>
                                  <m:r>
                                    <a:rPr lang="en-US" altLang="zh-TW" i="1">
                                      <a:latin typeface="Cambria Math"/>
                                    </a:rPr>
                                    <m:t>𝑄</m:t>
                                  </m:r>
                                </m:e>
                                <m:sub>
                                  <m:r>
                                    <a:rPr lang="en-US" altLang="zh-TW" b="0" i="1" smtClean="0">
                                      <a:latin typeface="Cambria Math"/>
                                    </a:rPr>
                                    <m:t>𝑖</m:t>
                                  </m:r>
                                </m:sub>
                              </m:sSub>
                              <m:r>
                                <a:rPr lang="en-US" altLang="zh-TW" i="1">
                                  <a:latin typeface="Cambria Math"/>
                                </a:rPr>
                                <m:t>𝑞</m:t>
                              </m:r>
                            </m:num>
                            <m:den>
                              <m:sSubSup>
                                <m:sSubSupPr>
                                  <m:ctrlPr>
                                    <a:rPr lang="zh-TW" altLang="en-US" i="1">
                                      <a:latin typeface="Cambria Math" panose="02040503050406030204" pitchFamily="18" charset="0"/>
                                    </a:rPr>
                                  </m:ctrlPr>
                                </m:sSubSupPr>
                                <m:e>
                                  <m:r>
                                    <a:rPr lang="en-US" altLang="zh-TW" b="0" i="1" smtClean="0">
                                      <a:latin typeface="Cambria Math"/>
                                    </a:rPr>
                                    <m:t>𝑟</m:t>
                                  </m:r>
                                </m:e>
                                <m:sub>
                                  <m:r>
                                    <a:rPr lang="en-US" altLang="zh-TW" b="0" i="1" smtClean="0">
                                      <a:latin typeface="Cambria Math"/>
                                    </a:rPr>
                                    <m:t>𝑖</m:t>
                                  </m:r>
                                </m:sub>
                                <m:sup>
                                  <m:r>
                                    <a:rPr lang="en-US" altLang="zh-TW" i="1">
                                      <a:latin typeface="Cambria Math"/>
                                    </a:rPr>
                                    <m:t>2</m:t>
                                  </m:r>
                                </m:sup>
                              </m:sSubSup>
                            </m:den>
                          </m:f>
                          <m:sSub>
                            <m:sSubPr>
                              <m:ctrlPr>
                                <a:rPr lang="en-US" altLang="zh-TW" i="1" smtClean="0">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a:rPr>
                                    <m:t>𝑟</m:t>
                                  </m:r>
                                </m:e>
                              </m:acc>
                            </m:e>
                            <m:sub>
                              <m:r>
                                <a:rPr lang="en-US" altLang="zh-TW" b="0" i="1" smtClean="0">
                                  <a:latin typeface="Cambria Math"/>
                                </a:rPr>
                                <m:t>𝑖</m:t>
                              </m:r>
                            </m:sub>
                          </m:sSub>
                        </m:e>
                      </m:nary>
                    </m:oMath>
                  </m:oMathPara>
                </a14:m>
                <a:endParaRPr lang="zh-CN" altLang="en-US" dirty="0"/>
              </a:p>
            </p:txBody>
          </p:sp>
        </mc:Choice>
        <mc:Fallback xmlns="">
          <p:sp>
            <p:nvSpPr>
              <p:cNvPr id="19" name="文字方塊 18"/>
              <p:cNvSpPr txBox="1">
                <a:spLocks noRot="1" noChangeAspect="1" noMove="1" noResize="1" noEditPoints="1" noAdjustHandles="1" noChangeArrowheads="1" noChangeShapeType="1" noTextEdit="1"/>
              </p:cNvSpPr>
              <p:nvPr/>
            </p:nvSpPr>
            <p:spPr>
              <a:xfrm>
                <a:off x="1398954" y="5306305"/>
                <a:ext cx="2980560" cy="764568"/>
              </a:xfrm>
              <a:prstGeom prst="rect">
                <a:avLst/>
              </a:prstGeom>
              <a:blipFill rotWithShape="1">
                <a:blip r:embed="rId12"/>
                <a:stretch>
                  <a:fillRect/>
                </a:stretch>
              </a:blipFill>
            </p:spPr>
            <p:txBody>
              <a:bodyPr/>
              <a:lstStyle/>
              <a:p>
                <a:r>
                  <a:rPr lang="zh-CN" altLang="en-US">
                    <a:noFill/>
                  </a:rPr>
                  <a:t> </a:t>
                </a:r>
              </a:p>
            </p:txBody>
          </p:sp>
        </mc:Fallback>
      </mc:AlternateContent>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fig23"/>
          <p:cNvPicPr>
            <a:picLocks noChangeAspect="1" noChangeArrowheads="1"/>
          </p:cNvPicPr>
          <p:nvPr/>
        </p:nvPicPr>
        <p:blipFill>
          <a:blip r:embed="rId2">
            <a:extLst>
              <a:ext uri="{28A0092B-C50C-407E-A947-70E740481C1C}">
                <a14:useLocalDpi xmlns:a14="http://schemas.microsoft.com/office/drawing/2010/main" val="0"/>
              </a:ext>
            </a:extLst>
          </a:blip>
          <a:srcRect b="27045"/>
          <a:stretch>
            <a:fillRect/>
          </a:stretch>
        </p:blipFill>
        <p:spPr bwMode="auto">
          <a:xfrm>
            <a:off x="1143000" y="1981200"/>
            <a:ext cx="703897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文字方塊 2"/>
          <p:cNvSpPr txBox="1">
            <a:spLocks noChangeArrowheads="1"/>
          </p:cNvSpPr>
          <p:nvPr/>
        </p:nvSpPr>
        <p:spPr bwMode="auto">
          <a:xfrm>
            <a:off x="3427751" y="10668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電場 </a:t>
            </a:r>
            <a:r>
              <a:rPr lang="en-US" altLang="zh-TW" dirty="0">
                <a:latin typeface="Times New Roman" panose="02020603050405020304" pitchFamily="18" charset="0"/>
                <a:cs typeface="Times New Roman" panose="02020603050405020304" pitchFamily="18" charset="0"/>
              </a:rPr>
              <a:t>Electric field</a:t>
            </a:r>
            <a:endParaRPr lang="zh-TW"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文字方塊 4">
                <a:extLst>
                  <a:ext uri="{FF2B5EF4-FFF2-40B4-BE49-F238E27FC236}">
                    <a16:creationId xmlns:a16="http://schemas.microsoft.com/office/drawing/2014/main" id="{59D3F5CE-590B-9B46-9EAD-22E399A3968B}"/>
                  </a:ext>
                </a:extLst>
              </p:cNvPr>
              <p:cNvSpPr txBox="1"/>
              <p:nvPr/>
            </p:nvSpPr>
            <p:spPr>
              <a:xfrm>
                <a:off x="4114800" y="5131752"/>
                <a:ext cx="707758" cy="40293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rPr>
                          </m:ctrlPr>
                        </m:accPr>
                        <m:e>
                          <m:r>
                            <m:rPr>
                              <m:brk/>
                            </m:rPr>
                            <a:rPr lang="en-US" altLang="zh-TW" i="1">
                              <a:latin typeface="Cambria Math"/>
                            </a:rPr>
                            <m:t>𝐸</m:t>
                          </m:r>
                        </m:e>
                      </m:acc>
                      <m:d>
                        <m:dPr>
                          <m:ctrlPr>
                            <a:rPr lang="en-US" altLang="zh-TW" i="1" smtClean="0">
                              <a:latin typeface="Cambria Math" panose="02040503050406030204" pitchFamily="18" charset="0"/>
                            </a:rPr>
                          </m:ctrlPr>
                        </m:dPr>
                        <m:e>
                          <m:acc>
                            <m:accPr>
                              <m:chr m:val="⃗"/>
                              <m:ctrlPr>
                                <a:rPr lang="en-US" altLang="zh-TW" i="1">
                                  <a:latin typeface="Cambria Math" panose="02040503050406030204" pitchFamily="18" charset="0"/>
                                </a:rPr>
                              </m:ctrlPr>
                            </m:accPr>
                            <m:e>
                              <m:r>
                                <a:rPr lang="en-US" altLang="zh-TW" b="0" i="1" smtClean="0">
                                  <a:latin typeface="Cambria Math" panose="02040503050406030204" pitchFamily="18" charset="0"/>
                                </a:rPr>
                                <m:t>𝑟</m:t>
                              </m:r>
                            </m:e>
                          </m:acc>
                        </m:e>
                      </m:d>
                    </m:oMath>
                  </m:oMathPara>
                </a14:m>
                <a:endParaRPr lang="zh-TW" altLang="en-US" sz="1800" dirty="0"/>
              </a:p>
            </p:txBody>
          </p:sp>
        </mc:Choice>
        <mc:Fallback xmlns="">
          <p:sp>
            <p:nvSpPr>
              <p:cNvPr id="5" name="文字方塊 4">
                <a:extLst>
                  <a:ext uri="{FF2B5EF4-FFF2-40B4-BE49-F238E27FC236}">
                    <a16:creationId xmlns:a16="http://schemas.microsoft.com/office/drawing/2014/main" id="{59D3F5CE-590B-9B46-9EAD-22E399A3968B}"/>
                  </a:ext>
                </a:extLst>
              </p:cNvPr>
              <p:cNvSpPr txBox="1">
                <a:spLocks noRot="1" noChangeAspect="1" noMove="1" noResize="1" noEditPoints="1" noAdjustHandles="1" noChangeArrowheads="1" noChangeShapeType="1" noTextEdit="1"/>
              </p:cNvSpPr>
              <p:nvPr/>
            </p:nvSpPr>
            <p:spPr>
              <a:xfrm>
                <a:off x="4114800" y="5131752"/>
                <a:ext cx="707758" cy="402931"/>
              </a:xfrm>
              <a:prstGeom prst="rect">
                <a:avLst/>
              </a:prstGeom>
              <a:blipFill>
                <a:blip r:embed="rId3"/>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7434189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3" name="文字方塊 22"/>
              <p:cNvSpPr txBox="1"/>
              <p:nvPr/>
            </p:nvSpPr>
            <p:spPr>
              <a:xfrm>
                <a:off x="4646065" y="2944588"/>
                <a:ext cx="3092513" cy="828881"/>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m:t>
                      </m:r>
                      <m:d>
                        <m:dPr>
                          <m:ctrlPr>
                            <a:rPr lang="en-US" altLang="zh-TW" b="0" i="1" smtClean="0">
                              <a:latin typeface="Cambria Math" panose="02040503050406030204" pitchFamily="18" charset="0"/>
                            </a:rPr>
                          </m:ctrlPr>
                        </m:dPr>
                        <m:e>
                          <m:nary>
                            <m:naryPr>
                              <m:chr m:val="∑"/>
                              <m:supHide m:val="on"/>
                              <m:ctrlPr>
                                <a:rPr lang="en-US" altLang="zh-TW" i="1">
                                  <a:latin typeface="Cambria Math" panose="02040503050406030204" pitchFamily="18" charset="0"/>
                                </a:rPr>
                              </m:ctrlPr>
                            </m:naryPr>
                            <m:sub>
                              <m:r>
                                <m:rPr>
                                  <m:brk m:alnAt="7"/>
                                </m:rPr>
                                <a:rPr lang="en-US" altLang="zh-TW" i="1">
                                  <a:latin typeface="Cambria Math"/>
                                </a:rPr>
                                <m:t>𝑖</m:t>
                              </m:r>
                            </m:sub>
                            <m:sup/>
                            <m:e>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a:rPr>
                                        <m:t>𝑄</m:t>
                                      </m:r>
                                    </m:e>
                                    <m:sub>
                                      <m:r>
                                        <a:rPr lang="en-US" altLang="zh-TW" i="1">
                                          <a:latin typeface="Cambria Math"/>
                                        </a:rPr>
                                        <m:t>𝑖</m:t>
                                      </m:r>
                                    </m:sub>
                                  </m:sSub>
                                </m:num>
                                <m:den>
                                  <m:sSubSup>
                                    <m:sSubSupPr>
                                      <m:ctrlPr>
                                        <a:rPr lang="zh-TW" altLang="en-US" i="1">
                                          <a:latin typeface="Cambria Math" panose="02040503050406030204" pitchFamily="18" charset="0"/>
                                        </a:rPr>
                                      </m:ctrlPr>
                                    </m:sSubSupPr>
                                    <m:e>
                                      <m:r>
                                        <a:rPr lang="en-US" altLang="zh-TW" i="1">
                                          <a:latin typeface="Cambria Math"/>
                                        </a:rPr>
                                        <m:t>𝑟</m:t>
                                      </m:r>
                                    </m:e>
                                    <m:sub>
                                      <m:r>
                                        <a:rPr lang="en-US" altLang="zh-TW" i="1">
                                          <a:latin typeface="Cambria Math"/>
                                        </a:rPr>
                                        <m:t>𝑖</m:t>
                                      </m:r>
                                    </m:sub>
                                    <m:sup>
                                      <m:r>
                                        <a:rPr lang="en-US" altLang="zh-TW" i="1">
                                          <a:latin typeface="Cambria Math"/>
                                        </a:rPr>
                                        <m:t>2</m:t>
                                      </m:r>
                                    </m:sup>
                                  </m:sSubSup>
                                </m:den>
                              </m:f>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a:rPr>
                                        <m:t>𝑟</m:t>
                                      </m:r>
                                    </m:e>
                                  </m:acc>
                                </m:e>
                                <m:sub>
                                  <m:r>
                                    <a:rPr lang="en-US" altLang="zh-TW" i="1">
                                      <a:latin typeface="Cambria Math"/>
                                    </a:rPr>
                                    <m:t>𝑖</m:t>
                                  </m:r>
                                </m:sub>
                              </m:sSub>
                            </m:e>
                          </m:nary>
                        </m:e>
                      </m:d>
                      <m:r>
                        <a:rPr lang="en-US" altLang="zh-TW" b="0" i="1" smtClean="0">
                          <a:latin typeface="Cambria Math"/>
                          <a:ea typeface="Cambria Math"/>
                        </a:rPr>
                        <m:t>∙</m:t>
                      </m:r>
                      <m:r>
                        <a:rPr lang="en-US" altLang="zh-TW" b="0" i="1" smtClean="0">
                          <a:latin typeface="Cambria Math"/>
                          <a:ea typeface="Cambria Math"/>
                        </a:rPr>
                        <m:t>𝑞</m:t>
                      </m:r>
                      <m:r>
                        <a:rPr lang="en-US" altLang="zh-TW" b="0" i="1" smtClean="0">
                          <a:latin typeface="Cambria Math"/>
                          <a:ea typeface="Cambria Math"/>
                        </a:rPr>
                        <m:t>=</m:t>
                      </m:r>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𝐸</m:t>
                          </m:r>
                        </m:e>
                      </m:acc>
                      <m:r>
                        <a:rPr lang="en-US" altLang="zh-TW" b="0" i="1" smtClean="0">
                          <a:latin typeface="Cambria Math"/>
                          <a:ea typeface="Cambria Math"/>
                        </a:rPr>
                        <m:t>∙</m:t>
                      </m:r>
                      <m:r>
                        <a:rPr lang="en-US" altLang="zh-TW" b="0" i="1" smtClean="0">
                          <a:latin typeface="Cambria Math"/>
                          <a:ea typeface="Cambria Math"/>
                        </a:rPr>
                        <m:t>𝑞</m:t>
                      </m:r>
                    </m:oMath>
                  </m:oMathPara>
                </a14:m>
                <a:endParaRPr lang="zh-CN" altLang="en-US" dirty="0"/>
              </a:p>
            </p:txBody>
          </p:sp>
        </mc:Choice>
        <mc:Fallback xmlns="">
          <p:sp>
            <p:nvSpPr>
              <p:cNvPr id="23" name="文字方塊 22"/>
              <p:cNvSpPr txBox="1">
                <a:spLocks noRot="1" noChangeAspect="1" noMove="1" noResize="1" noEditPoints="1" noAdjustHandles="1" noChangeArrowheads="1" noChangeShapeType="1" noTextEdit="1"/>
              </p:cNvSpPr>
              <p:nvPr/>
            </p:nvSpPr>
            <p:spPr>
              <a:xfrm>
                <a:off x="4646065" y="2944588"/>
                <a:ext cx="3092513" cy="828881"/>
              </a:xfrm>
              <a:prstGeom prst="rect">
                <a:avLst/>
              </a:prstGeom>
              <a:blipFill rotWithShape="1">
                <a:blip r:embed="rId2"/>
                <a:stretch>
                  <a:fillRect/>
                </a:stretch>
              </a:blipFill>
            </p:spPr>
            <p:txBody>
              <a:bodyPr/>
              <a:lstStyle/>
              <a:p>
                <a:r>
                  <a:rPr lang="zh-CN" altLang="en-US">
                    <a:noFill/>
                  </a:rPr>
                  <a:t> </a:t>
                </a:r>
              </a:p>
            </p:txBody>
          </p:sp>
        </mc:Fallback>
      </mc:AlternateContent>
      <p:sp>
        <p:nvSpPr>
          <p:cNvPr id="20" name="矩形 19"/>
          <p:cNvSpPr/>
          <p:nvPr/>
        </p:nvSpPr>
        <p:spPr>
          <a:xfrm>
            <a:off x="764886" y="1241364"/>
            <a:ext cx="3732212"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650" name="Text Box 4"/>
          <p:cNvSpPr txBox="1">
            <a:spLocks noChangeArrowheads="1"/>
          </p:cNvSpPr>
          <p:nvPr/>
        </p:nvSpPr>
        <p:spPr bwMode="auto">
          <a:xfrm>
            <a:off x="4660741" y="3930529"/>
            <a:ext cx="2971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solidFill>
                  <a:srgbClr val="FF0000"/>
                </a:solidFill>
                <a:latin typeface="Times New Roman" pitchFamily="18" charset="0"/>
              </a:rPr>
              <a:t>電場 </a:t>
            </a:r>
            <a:r>
              <a:rPr lang="en-US" altLang="zh-TW" dirty="0">
                <a:solidFill>
                  <a:srgbClr val="FF0000"/>
                </a:solidFill>
                <a:latin typeface="Times New Roman" pitchFamily="18" charset="0"/>
              </a:rPr>
              <a:t>Electric Field</a:t>
            </a:r>
          </a:p>
        </p:txBody>
      </p:sp>
      <mc:AlternateContent xmlns:mc="http://schemas.openxmlformats.org/markup-compatibility/2006" xmlns:a14="http://schemas.microsoft.com/office/drawing/2010/main">
        <mc:Choice Requires="a14">
          <p:sp>
            <p:nvSpPr>
              <p:cNvPr id="27652" name="Text Box 12"/>
              <p:cNvSpPr txBox="1">
                <a:spLocks noChangeArrowheads="1"/>
              </p:cNvSpPr>
              <p:nvPr/>
            </p:nvSpPr>
            <p:spPr bwMode="auto">
              <a:xfrm>
                <a:off x="2057399" y="5001623"/>
                <a:ext cx="5562431"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電場</a:t>
                </a:r>
                <a14:m>
                  <m:oMath xmlns:m="http://schemas.openxmlformats.org/officeDocument/2006/math">
                    <m:r>
                      <a:rPr lang="zh-TW" altLang="en-US" b="0" i="1" smtClean="0">
                        <a:latin typeface="Cambria Math"/>
                      </a:rPr>
                      <m:t> </m:t>
                    </m:r>
                    <m:acc>
                      <m:accPr>
                        <m:chr m:val="⃗"/>
                        <m:ctrlPr>
                          <a:rPr lang="zh-TW" altLang="en-US" i="1" smtClean="0">
                            <a:latin typeface="Cambria Math" panose="02040503050406030204" pitchFamily="18" charset="0"/>
                          </a:rPr>
                        </m:ctrlPr>
                      </m:accPr>
                      <m:e>
                        <m:r>
                          <a:rPr lang="en-US" altLang="zh-TW" b="0" i="1" smtClean="0">
                            <a:latin typeface="Cambria Math"/>
                          </a:rPr>
                          <m:t>𝐸</m:t>
                        </m:r>
                      </m:e>
                    </m:acc>
                    <m:r>
                      <a:rPr lang="zh-TW" altLang="en-US" b="0" i="1" smtClean="0">
                        <a:latin typeface="Cambria Math"/>
                      </a:rPr>
                      <m:t> </m:t>
                    </m:r>
                  </m:oMath>
                </a14:m>
                <a:r>
                  <a:rPr lang="zh-TW" altLang="en-US" dirty="0"/>
                  <a:t>只與 </a:t>
                </a:r>
                <a14:m>
                  <m:oMath xmlns:m="http://schemas.openxmlformats.org/officeDocument/2006/math">
                    <m:r>
                      <a:rPr lang="en-US" altLang="zh-TW" i="1" dirty="0" smtClean="0">
                        <a:latin typeface="Cambria Math" panose="02040503050406030204" pitchFamily="18" charset="0"/>
                        <a:cs typeface="Times New Roman" pitchFamily="18" charset="0"/>
                      </a:rPr>
                      <m:t>𝑞</m:t>
                    </m:r>
                  </m:oMath>
                </a14:m>
                <a:r>
                  <a:rPr lang="en-US" altLang="zh-TW" dirty="0"/>
                  <a:t> </a:t>
                </a:r>
                <a:r>
                  <a:rPr lang="zh-TW" altLang="en-US" dirty="0"/>
                  <a:t>的位置相關，與 </a:t>
                </a:r>
                <a14:m>
                  <m:oMath xmlns:m="http://schemas.openxmlformats.org/officeDocument/2006/math">
                    <m:r>
                      <a:rPr lang="en-US" altLang="zh-TW" i="1" dirty="0" smtClean="0">
                        <a:latin typeface="Cambria Math" panose="02040503050406030204" pitchFamily="18" charset="0"/>
                        <a:cs typeface="Times New Roman" pitchFamily="18" charset="0"/>
                      </a:rPr>
                      <m:t>𝑞</m:t>
                    </m:r>
                  </m:oMath>
                </a14:m>
                <a:r>
                  <a:rPr lang="en-US" altLang="zh-TW" dirty="0">
                    <a:latin typeface="Times New Roman" pitchFamily="18" charset="0"/>
                    <a:cs typeface="Times New Roman" pitchFamily="18" charset="0"/>
                  </a:rPr>
                  <a:t> </a:t>
                </a:r>
                <a:r>
                  <a:rPr lang="zh-TW" altLang="en-US" dirty="0"/>
                  <a:t>的電荷量無關</a:t>
                </a:r>
              </a:p>
            </p:txBody>
          </p:sp>
        </mc:Choice>
        <mc:Fallback xmlns="">
          <p:sp>
            <p:nvSpPr>
              <p:cNvPr id="27652" name="Text Box 12"/>
              <p:cNvSpPr txBox="1">
                <a:spLocks noRot="1" noChangeAspect="1" noMove="1" noResize="1" noEditPoints="1" noAdjustHandles="1" noChangeArrowheads="1" noChangeShapeType="1" noTextEdit="1"/>
              </p:cNvSpPr>
              <p:nvPr/>
            </p:nvSpPr>
            <p:spPr bwMode="auto">
              <a:xfrm>
                <a:off x="2057399" y="5001623"/>
                <a:ext cx="5562431" cy="402931"/>
              </a:xfrm>
              <a:prstGeom prst="rect">
                <a:avLst/>
              </a:prstGeom>
              <a:blipFill>
                <a:blip r:embed="rId3"/>
                <a:stretch>
                  <a:fillRect l="-911" b="-212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27653" name="Picture 13" descr="fig22"/>
          <p:cNvPicPr>
            <a:picLocks noChangeAspect="1" noChangeArrowheads="1"/>
          </p:cNvPicPr>
          <p:nvPr/>
        </p:nvPicPr>
        <p:blipFill>
          <a:blip r:embed="rId4">
            <a:extLst>
              <a:ext uri="{28A0092B-C50C-407E-A947-70E740481C1C}">
                <a14:useLocalDpi xmlns:a14="http://schemas.microsoft.com/office/drawing/2010/main" val="0"/>
              </a:ext>
            </a:extLst>
          </a:blip>
          <a:srcRect b="35181"/>
          <a:stretch>
            <a:fillRect/>
          </a:stretch>
        </p:blipFill>
        <p:spPr bwMode="auto">
          <a:xfrm>
            <a:off x="834736" y="1629508"/>
            <a:ext cx="35925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Text Box 14"/>
          <p:cNvSpPr txBox="1">
            <a:spLocks noChangeArrowheads="1"/>
          </p:cNvSpPr>
          <p:nvPr/>
        </p:nvSpPr>
        <p:spPr bwMode="auto">
          <a:xfrm>
            <a:off x="1368136" y="1629508"/>
            <a:ext cx="457200"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a:t>Q</a:t>
            </a:r>
            <a:r>
              <a:rPr lang="en-US" altLang="zh-TW" baseline="-25000"/>
              <a:t>1</a:t>
            </a:r>
          </a:p>
        </p:txBody>
      </p:sp>
      <p:sp>
        <p:nvSpPr>
          <p:cNvPr id="27655" name="Text Box 15"/>
          <p:cNvSpPr txBox="1">
            <a:spLocks noChangeArrowheads="1"/>
          </p:cNvSpPr>
          <p:nvPr/>
        </p:nvSpPr>
        <p:spPr bwMode="auto">
          <a:xfrm>
            <a:off x="3654136" y="1400908"/>
            <a:ext cx="457200"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a:t>Q</a:t>
            </a:r>
            <a:r>
              <a:rPr lang="en-US" altLang="zh-TW" baseline="-25000"/>
              <a:t>2</a:t>
            </a:r>
          </a:p>
        </p:txBody>
      </p:sp>
      <p:sp>
        <p:nvSpPr>
          <p:cNvPr id="27656" name="Text Box 16"/>
          <p:cNvSpPr txBox="1">
            <a:spLocks noChangeArrowheads="1"/>
          </p:cNvSpPr>
          <p:nvPr/>
        </p:nvSpPr>
        <p:spPr bwMode="auto">
          <a:xfrm>
            <a:off x="1063336" y="2848708"/>
            <a:ext cx="457200"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a:t>Q</a:t>
            </a:r>
            <a:r>
              <a:rPr lang="en-US" altLang="zh-TW" baseline="-25000"/>
              <a:t>3</a:t>
            </a:r>
          </a:p>
        </p:txBody>
      </p:sp>
      <p:sp>
        <p:nvSpPr>
          <p:cNvPr id="27657" name="Text Box 17"/>
          <p:cNvSpPr txBox="1">
            <a:spLocks noChangeArrowheads="1"/>
          </p:cNvSpPr>
          <p:nvPr/>
        </p:nvSpPr>
        <p:spPr bwMode="auto">
          <a:xfrm>
            <a:off x="3273136" y="3915508"/>
            <a:ext cx="396875"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i="1"/>
              <a:t>q</a:t>
            </a:r>
          </a:p>
        </p:txBody>
      </p:sp>
      <p:sp>
        <p:nvSpPr>
          <p:cNvPr id="27658" name="Text Box 18"/>
          <p:cNvSpPr txBox="1">
            <a:spLocks noChangeArrowheads="1"/>
          </p:cNvSpPr>
          <p:nvPr/>
        </p:nvSpPr>
        <p:spPr bwMode="auto">
          <a:xfrm>
            <a:off x="3654136" y="3001108"/>
            <a:ext cx="457200"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i="1">
                <a:latin typeface="Times New Roman" pitchFamily="18" charset="0"/>
              </a:rPr>
              <a:t>F</a:t>
            </a:r>
            <a:r>
              <a:rPr lang="en-US" altLang="zh-TW" i="1" baseline="-25000">
                <a:latin typeface="Times New Roman" pitchFamily="18" charset="0"/>
              </a:rPr>
              <a:t>2</a:t>
            </a:r>
          </a:p>
        </p:txBody>
      </p:sp>
      <p:sp>
        <p:nvSpPr>
          <p:cNvPr id="27659" name="Text Box 19"/>
          <p:cNvSpPr txBox="1">
            <a:spLocks noChangeArrowheads="1"/>
          </p:cNvSpPr>
          <p:nvPr/>
        </p:nvSpPr>
        <p:spPr bwMode="auto">
          <a:xfrm>
            <a:off x="3882736" y="4220308"/>
            <a:ext cx="457200"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i="1">
                <a:latin typeface="Times New Roman" pitchFamily="18" charset="0"/>
              </a:rPr>
              <a:t>F</a:t>
            </a:r>
            <a:r>
              <a:rPr lang="en-US" altLang="zh-TW" i="1" baseline="-25000">
                <a:latin typeface="Times New Roman" pitchFamily="18" charset="0"/>
              </a:rPr>
              <a:t>1</a:t>
            </a:r>
          </a:p>
        </p:txBody>
      </p:sp>
      <p:sp>
        <p:nvSpPr>
          <p:cNvPr id="27660" name="Text Box 20"/>
          <p:cNvSpPr txBox="1">
            <a:spLocks noChangeArrowheads="1"/>
          </p:cNvSpPr>
          <p:nvPr/>
        </p:nvSpPr>
        <p:spPr bwMode="auto">
          <a:xfrm>
            <a:off x="2587336" y="3763108"/>
            <a:ext cx="457200"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i="1">
                <a:latin typeface="Times New Roman" pitchFamily="18" charset="0"/>
              </a:rPr>
              <a:t>F</a:t>
            </a:r>
            <a:r>
              <a:rPr lang="en-US" altLang="zh-TW" i="1" baseline="-25000">
                <a:latin typeface="Times New Roman" pitchFamily="18" charset="0"/>
              </a:rPr>
              <a:t>3</a:t>
            </a:r>
          </a:p>
        </p:txBody>
      </p:sp>
      <p:sp>
        <p:nvSpPr>
          <p:cNvPr id="27661" name="Line 21"/>
          <p:cNvSpPr>
            <a:spLocks noChangeShapeType="1"/>
          </p:cNvSpPr>
          <p:nvPr/>
        </p:nvSpPr>
        <p:spPr bwMode="auto">
          <a:xfrm flipH="1" flipV="1">
            <a:off x="3120736" y="3001108"/>
            <a:ext cx="381000" cy="6858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7662" name="Text Box 22"/>
          <p:cNvSpPr txBox="1">
            <a:spLocks noChangeArrowheads="1"/>
          </p:cNvSpPr>
          <p:nvPr/>
        </p:nvSpPr>
        <p:spPr bwMode="auto">
          <a:xfrm>
            <a:off x="2815936" y="2772508"/>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a:t>E</a:t>
            </a:r>
          </a:p>
        </p:txBody>
      </p:sp>
      <p:sp>
        <p:nvSpPr>
          <p:cNvPr id="27663" name="Rectangle 24"/>
          <p:cNvSpPr>
            <a:spLocks noChangeArrowheads="1"/>
          </p:cNvSpPr>
          <p:nvPr/>
        </p:nvSpPr>
        <p:spPr bwMode="auto">
          <a:xfrm>
            <a:off x="5029200" y="2863729"/>
            <a:ext cx="1524000" cy="990600"/>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a:p>
        </p:txBody>
      </p:sp>
      <mc:AlternateContent xmlns:mc="http://schemas.openxmlformats.org/markup-compatibility/2006" xmlns:a14="http://schemas.microsoft.com/office/drawing/2010/main">
        <mc:Choice Requires="a14">
          <p:sp>
            <p:nvSpPr>
              <p:cNvPr id="27664" name="Text Box 25"/>
              <p:cNvSpPr txBox="1">
                <a:spLocks noChangeArrowheads="1"/>
              </p:cNvSpPr>
              <p:nvPr/>
            </p:nvSpPr>
            <p:spPr bwMode="auto">
              <a:xfrm>
                <a:off x="2057400" y="5458823"/>
                <a:ext cx="6629400"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想像 </a:t>
                </a:r>
                <a14:m>
                  <m:oMath xmlns:m="http://schemas.openxmlformats.org/officeDocument/2006/math">
                    <m:r>
                      <a:rPr lang="en-US" altLang="zh-TW" i="1" dirty="0" smtClean="0">
                        <a:latin typeface="Cambria Math" panose="02040503050406030204" pitchFamily="18" charset="0"/>
                        <a:cs typeface="Times New Roman" pitchFamily="18" charset="0"/>
                      </a:rPr>
                      <m:t>𝑞</m:t>
                    </m:r>
                  </m:oMath>
                </a14:m>
                <a:r>
                  <a:rPr lang="en-US" altLang="zh-TW" i="1" dirty="0">
                    <a:latin typeface="Times New Roman" pitchFamily="18" charset="0"/>
                    <a:cs typeface="Times New Roman" pitchFamily="18" charset="0"/>
                  </a:rPr>
                  <a:t> </a:t>
                </a:r>
                <a:r>
                  <a:rPr lang="zh-TW" altLang="en-US" dirty="0"/>
                  <a:t>漸漸趨近於零 </a:t>
                </a:r>
                <a14:m>
                  <m:oMath xmlns:m="http://schemas.openxmlformats.org/officeDocument/2006/math">
                    <m:r>
                      <a:rPr lang="en-US" altLang="zh-TW" b="0" i="1" smtClean="0">
                        <a:latin typeface="Cambria Math"/>
                      </a:rPr>
                      <m:t>𝑞</m:t>
                    </m:r>
                    <m:r>
                      <a:rPr lang="en-US" altLang="zh-TW" b="0" i="1" smtClean="0">
                        <a:latin typeface="Cambria Math"/>
                        <a:ea typeface="Cambria Math"/>
                      </a:rPr>
                      <m:t>→0</m:t>
                    </m:r>
                  </m:oMath>
                </a14:m>
                <a:r>
                  <a:rPr lang="en-US" altLang="zh-TW" dirty="0"/>
                  <a:t>….</a:t>
                </a:r>
                <a:r>
                  <a:rPr lang="zh-TW" altLang="en-US" dirty="0"/>
                  <a:t>電場</a:t>
                </a:r>
                <a14:m>
                  <m:oMath xmlns:m="http://schemas.openxmlformats.org/officeDocument/2006/math">
                    <m:r>
                      <a:rPr lang="zh-TW" altLang="en-US" b="0" i="1" smtClean="0">
                        <a:latin typeface="Cambria Math"/>
                      </a:rPr>
                      <m:t> </m:t>
                    </m:r>
                    <m:acc>
                      <m:accPr>
                        <m:chr m:val="⃗"/>
                        <m:ctrlPr>
                          <a:rPr lang="zh-TW" altLang="en-US" i="1">
                            <a:latin typeface="Cambria Math" panose="02040503050406030204" pitchFamily="18" charset="0"/>
                          </a:rPr>
                        </m:ctrlPr>
                      </m:accPr>
                      <m:e>
                        <m:r>
                          <a:rPr lang="en-US" altLang="zh-TW" i="1">
                            <a:latin typeface="Cambria Math"/>
                          </a:rPr>
                          <m:t>𝐸</m:t>
                        </m:r>
                      </m:e>
                    </m:acc>
                    <m:r>
                      <a:rPr lang="zh-TW" altLang="en-US" b="0" i="1" smtClean="0">
                        <a:latin typeface="Cambria Math"/>
                      </a:rPr>
                      <m:t> </m:t>
                    </m:r>
                  </m:oMath>
                </a14:m>
                <a:r>
                  <a:rPr lang="zh-TW" altLang="en-US" dirty="0"/>
                  <a:t>應該依舊存在吧！</a:t>
                </a:r>
              </a:p>
            </p:txBody>
          </p:sp>
        </mc:Choice>
        <mc:Fallback xmlns="">
          <p:sp>
            <p:nvSpPr>
              <p:cNvPr id="27664" name="Text Box 25"/>
              <p:cNvSpPr txBox="1">
                <a:spLocks noRot="1" noChangeAspect="1" noMove="1" noResize="1" noEditPoints="1" noAdjustHandles="1" noChangeArrowheads="1" noChangeShapeType="1" noTextEdit="1"/>
              </p:cNvSpPr>
              <p:nvPr/>
            </p:nvSpPr>
            <p:spPr bwMode="auto">
              <a:xfrm>
                <a:off x="2057400" y="5458823"/>
                <a:ext cx="6629400" cy="402931"/>
              </a:xfrm>
              <a:prstGeom prst="rect">
                <a:avLst/>
              </a:prstGeom>
              <a:blipFill>
                <a:blip r:embed="rId5"/>
                <a:stretch>
                  <a:fillRect l="-958" b="-212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18" name="笑臉 17"/>
          <p:cNvSpPr/>
          <p:nvPr/>
        </p:nvSpPr>
        <p:spPr>
          <a:xfrm>
            <a:off x="3349336" y="3610708"/>
            <a:ext cx="304800" cy="30480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2" name="矩形 1"/>
              <p:cNvSpPr/>
              <p:nvPr/>
            </p:nvSpPr>
            <p:spPr>
              <a:xfrm>
                <a:off x="4646065" y="2286000"/>
                <a:ext cx="4115229" cy="369332"/>
              </a:xfrm>
              <a:prstGeom prst="rect">
                <a:avLst/>
              </a:prstGeom>
            </p:spPr>
            <p:txBody>
              <a:bodyPr wrap="none">
                <a:spAutoFit/>
              </a:bodyPr>
              <a:lstStyle/>
              <a:p>
                <a:r>
                  <a:rPr lang="zh-TW" altLang="en-US" dirty="0"/>
                  <a:t>電荷量 </a:t>
                </a:r>
                <a14:m>
                  <m:oMath xmlns:m="http://schemas.openxmlformats.org/officeDocument/2006/math">
                    <m:r>
                      <a:rPr lang="en-US" altLang="zh-TW" i="1" dirty="0" smtClean="0">
                        <a:latin typeface="Cambria Math" panose="02040503050406030204" pitchFamily="18" charset="0"/>
                        <a:cs typeface="Times New Roman" pitchFamily="18" charset="0"/>
                      </a:rPr>
                      <m:t>𝑞</m:t>
                    </m:r>
                  </m:oMath>
                </a14:m>
                <a:r>
                  <a:rPr lang="en-US" altLang="zh-TW" dirty="0">
                    <a:latin typeface="Times New Roman" pitchFamily="18" charset="0"/>
                    <a:cs typeface="Times New Roman" pitchFamily="18" charset="0"/>
                  </a:rPr>
                  <a:t> </a:t>
                </a:r>
                <a:r>
                  <a:rPr lang="zh-TW" altLang="en-US" dirty="0"/>
                  <a:t>可以從複雜的式子中提出來：</a:t>
                </a:r>
              </a:p>
            </p:txBody>
          </p:sp>
        </mc:Choice>
        <mc:Fallback xmlns="">
          <p:sp>
            <p:nvSpPr>
              <p:cNvPr id="2" name="矩形 1"/>
              <p:cNvSpPr>
                <a:spLocks noRot="1" noChangeAspect="1" noMove="1" noResize="1" noEditPoints="1" noAdjustHandles="1" noChangeArrowheads="1" noChangeShapeType="1" noTextEdit="1"/>
              </p:cNvSpPr>
              <p:nvPr/>
            </p:nvSpPr>
            <p:spPr>
              <a:xfrm>
                <a:off x="4646065" y="2286000"/>
                <a:ext cx="4115229" cy="369332"/>
              </a:xfrm>
              <a:prstGeom prst="rect">
                <a:avLst/>
              </a:prstGeom>
              <a:blipFill>
                <a:blip r:embed="rId6"/>
                <a:stretch>
                  <a:fillRect l="-1231" t="-6667" r="-923"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2" name="文字方塊 21"/>
              <p:cNvSpPr txBox="1"/>
              <p:nvPr/>
            </p:nvSpPr>
            <p:spPr>
              <a:xfrm>
                <a:off x="4700021" y="1277037"/>
                <a:ext cx="2113271" cy="764568"/>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TW" b="0" i="1" smtClean="0">
                              <a:latin typeface="Cambria Math"/>
                            </a:rPr>
                            <m:t>𝐹</m:t>
                          </m:r>
                        </m:e>
                      </m:acc>
                      <m:r>
                        <a:rPr lang="en-US" altLang="zh-TW" b="0" i="1" smtClean="0">
                          <a:latin typeface="Cambria Math"/>
                        </a:rPr>
                        <m:t>=</m:t>
                      </m:r>
                      <m:nary>
                        <m:naryPr>
                          <m:chr m:val="∑"/>
                          <m:supHide m:val="on"/>
                          <m:ctrlPr>
                            <a:rPr lang="en-US" altLang="zh-TW" b="0" i="1" smtClean="0">
                              <a:latin typeface="Cambria Math" panose="02040503050406030204" pitchFamily="18" charset="0"/>
                            </a:rPr>
                          </m:ctrlPr>
                        </m:naryPr>
                        <m:sub>
                          <m:r>
                            <m:rPr>
                              <m:brk m:alnAt="7"/>
                            </m:rPr>
                            <a:rPr lang="en-US" altLang="zh-TW" b="0" i="1" smtClean="0">
                              <a:latin typeface="Cambria Math"/>
                            </a:rPr>
                            <m:t>𝑖</m:t>
                          </m:r>
                        </m:sub>
                        <m:sup/>
                        <m:e>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sSub>
                                <m:sSubPr>
                                  <m:ctrlPr>
                                    <a:rPr lang="en-US" altLang="zh-TW" i="1" smtClean="0">
                                      <a:latin typeface="Cambria Math" panose="02040503050406030204" pitchFamily="18" charset="0"/>
                                    </a:rPr>
                                  </m:ctrlPr>
                                </m:sSubPr>
                                <m:e>
                                  <m:r>
                                    <a:rPr lang="en-US" altLang="zh-TW" i="1">
                                      <a:latin typeface="Cambria Math"/>
                                    </a:rPr>
                                    <m:t>𝑄</m:t>
                                  </m:r>
                                </m:e>
                                <m:sub>
                                  <m:r>
                                    <a:rPr lang="en-US" altLang="zh-TW" b="0" i="1" smtClean="0">
                                      <a:latin typeface="Cambria Math"/>
                                    </a:rPr>
                                    <m:t>𝑖</m:t>
                                  </m:r>
                                </m:sub>
                              </m:sSub>
                              <m:r>
                                <a:rPr lang="en-US" altLang="zh-TW" i="1">
                                  <a:latin typeface="Cambria Math"/>
                                </a:rPr>
                                <m:t>𝑞</m:t>
                              </m:r>
                            </m:num>
                            <m:den>
                              <m:sSubSup>
                                <m:sSubSupPr>
                                  <m:ctrlPr>
                                    <a:rPr lang="zh-TW" altLang="en-US" i="1">
                                      <a:latin typeface="Cambria Math" panose="02040503050406030204" pitchFamily="18" charset="0"/>
                                    </a:rPr>
                                  </m:ctrlPr>
                                </m:sSubSupPr>
                                <m:e>
                                  <m:r>
                                    <a:rPr lang="en-US" altLang="zh-TW" b="0" i="1" smtClean="0">
                                      <a:latin typeface="Cambria Math"/>
                                    </a:rPr>
                                    <m:t>𝑟</m:t>
                                  </m:r>
                                </m:e>
                                <m:sub>
                                  <m:r>
                                    <a:rPr lang="en-US" altLang="zh-TW" b="0" i="1" smtClean="0">
                                      <a:latin typeface="Cambria Math"/>
                                    </a:rPr>
                                    <m:t>𝑖</m:t>
                                  </m:r>
                                </m:sub>
                                <m:sup>
                                  <m:r>
                                    <a:rPr lang="en-US" altLang="zh-TW" i="1">
                                      <a:latin typeface="Cambria Math"/>
                                    </a:rPr>
                                    <m:t>2</m:t>
                                  </m:r>
                                </m:sup>
                              </m:sSubSup>
                            </m:den>
                          </m:f>
                          <m:sSub>
                            <m:sSubPr>
                              <m:ctrlPr>
                                <a:rPr lang="en-US" altLang="zh-TW" i="1" smtClean="0">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a:rPr>
                                    <m:t>𝑟</m:t>
                                  </m:r>
                                </m:e>
                              </m:acc>
                            </m:e>
                            <m:sub>
                              <m:r>
                                <a:rPr lang="en-US" altLang="zh-TW" b="0" i="1" smtClean="0">
                                  <a:latin typeface="Cambria Math"/>
                                </a:rPr>
                                <m:t>𝑖</m:t>
                              </m:r>
                            </m:sub>
                          </m:sSub>
                        </m:e>
                      </m:nary>
                    </m:oMath>
                  </m:oMathPara>
                </a14:m>
                <a:endParaRPr lang="zh-CN" altLang="en-US" dirty="0"/>
              </a:p>
            </p:txBody>
          </p:sp>
        </mc:Choice>
        <mc:Fallback xmlns="">
          <p:sp>
            <p:nvSpPr>
              <p:cNvPr id="22" name="文字方塊 21"/>
              <p:cNvSpPr txBox="1">
                <a:spLocks noRot="1" noChangeAspect="1" noMove="1" noResize="1" noEditPoints="1" noAdjustHandles="1" noChangeArrowheads="1" noChangeShapeType="1" noTextEdit="1"/>
              </p:cNvSpPr>
              <p:nvPr/>
            </p:nvSpPr>
            <p:spPr>
              <a:xfrm>
                <a:off x="4700021" y="1277037"/>
                <a:ext cx="2113271" cy="764568"/>
              </a:xfrm>
              <a:prstGeom prst="rect">
                <a:avLst/>
              </a:prstGeom>
              <a:blipFill rotWithShape="1">
                <a:blip r:embed="rId8"/>
                <a:stretch>
                  <a:fillRect/>
                </a:stretch>
              </a:blipFill>
            </p:spPr>
            <p:txBody>
              <a:bodyPr/>
              <a:lstStyle/>
              <a:p>
                <a:r>
                  <a:rPr lang="zh-CN" altLang="en-US">
                    <a:noFill/>
                  </a:rPr>
                  <a:t> </a:t>
                </a:r>
              </a:p>
            </p:txBody>
          </p:sp>
        </mc:Fallback>
      </mc:AlternateContent>
      <p:sp>
        <p:nvSpPr>
          <p:cNvPr id="24" name="弧形箭號 (下彎) 23"/>
          <p:cNvSpPr/>
          <p:nvPr/>
        </p:nvSpPr>
        <p:spPr>
          <a:xfrm>
            <a:off x="6394192" y="1062345"/>
            <a:ext cx="838200" cy="304800"/>
          </a:xfrm>
          <a:prstGeom prst="curved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fade">
                                      <p:cBhvr>
                                        <p:cTn id="7" dur="1000"/>
                                        <p:tgtEl>
                                          <p:spTgt spid="27650"/>
                                        </p:tgtEl>
                                      </p:cBhvr>
                                    </p:animEffect>
                                    <p:anim calcmode="lin" valueType="num">
                                      <p:cBhvr>
                                        <p:cTn id="8" dur="1000" fill="hold"/>
                                        <p:tgtEl>
                                          <p:spTgt spid="27650"/>
                                        </p:tgtEl>
                                        <p:attrNameLst>
                                          <p:attrName>ppt_x</p:attrName>
                                        </p:attrNameLst>
                                      </p:cBhvr>
                                      <p:tavLst>
                                        <p:tav tm="0">
                                          <p:val>
                                            <p:strVal val="#ppt_x"/>
                                          </p:val>
                                        </p:tav>
                                        <p:tav tm="100000">
                                          <p:val>
                                            <p:strVal val="#ppt_x"/>
                                          </p:val>
                                        </p:tav>
                                      </p:tavLst>
                                    </p:anim>
                                    <p:anim calcmode="lin" valueType="num">
                                      <p:cBhvr>
                                        <p:cTn id="9" dur="1000" fill="hold"/>
                                        <p:tgtEl>
                                          <p:spTgt spid="2765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663"/>
                                        </p:tgtEl>
                                        <p:attrNameLst>
                                          <p:attrName>style.visibility</p:attrName>
                                        </p:attrNameLst>
                                      </p:cBhvr>
                                      <p:to>
                                        <p:strVal val="visible"/>
                                      </p:to>
                                    </p:set>
                                    <p:animEffect transition="in" filter="fade">
                                      <p:cBhvr>
                                        <p:cTn id="12" dur="1000"/>
                                        <p:tgtEl>
                                          <p:spTgt spid="27663"/>
                                        </p:tgtEl>
                                      </p:cBhvr>
                                    </p:animEffect>
                                    <p:anim calcmode="lin" valueType="num">
                                      <p:cBhvr>
                                        <p:cTn id="13" dur="1000" fill="hold"/>
                                        <p:tgtEl>
                                          <p:spTgt spid="27663"/>
                                        </p:tgtEl>
                                        <p:attrNameLst>
                                          <p:attrName>ppt_x</p:attrName>
                                        </p:attrNameLst>
                                      </p:cBhvr>
                                      <p:tavLst>
                                        <p:tav tm="0">
                                          <p:val>
                                            <p:strVal val="#ppt_x"/>
                                          </p:val>
                                        </p:tav>
                                        <p:tav tm="100000">
                                          <p:val>
                                            <p:strVal val="#ppt_x"/>
                                          </p:val>
                                        </p:tav>
                                      </p:tavLst>
                                    </p:anim>
                                    <p:anim calcmode="lin" valueType="num">
                                      <p:cBhvr>
                                        <p:cTn id="14" dur="1000" fill="hold"/>
                                        <p:tgtEl>
                                          <p:spTgt spid="2766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7662"/>
                                        </p:tgtEl>
                                        <p:attrNameLst>
                                          <p:attrName>style.visibility</p:attrName>
                                        </p:attrNameLst>
                                      </p:cBhvr>
                                      <p:to>
                                        <p:strVal val="visible"/>
                                      </p:to>
                                    </p:set>
                                    <p:animEffect transition="in" filter="fade">
                                      <p:cBhvr>
                                        <p:cTn id="22" dur="1000"/>
                                        <p:tgtEl>
                                          <p:spTgt spid="27662"/>
                                        </p:tgtEl>
                                      </p:cBhvr>
                                    </p:animEffect>
                                    <p:anim calcmode="lin" valueType="num">
                                      <p:cBhvr>
                                        <p:cTn id="23" dur="1000" fill="hold"/>
                                        <p:tgtEl>
                                          <p:spTgt spid="27662"/>
                                        </p:tgtEl>
                                        <p:attrNameLst>
                                          <p:attrName>ppt_x</p:attrName>
                                        </p:attrNameLst>
                                      </p:cBhvr>
                                      <p:tavLst>
                                        <p:tav tm="0">
                                          <p:val>
                                            <p:strVal val="#ppt_x"/>
                                          </p:val>
                                        </p:tav>
                                        <p:tav tm="100000">
                                          <p:val>
                                            <p:strVal val="#ppt_x"/>
                                          </p:val>
                                        </p:tav>
                                      </p:tavLst>
                                    </p:anim>
                                    <p:anim calcmode="lin" valueType="num">
                                      <p:cBhvr>
                                        <p:cTn id="24" dur="1000" fill="hold"/>
                                        <p:tgtEl>
                                          <p:spTgt spid="2766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7661"/>
                                        </p:tgtEl>
                                        <p:attrNameLst>
                                          <p:attrName>style.visibility</p:attrName>
                                        </p:attrNameLst>
                                      </p:cBhvr>
                                      <p:to>
                                        <p:strVal val="visible"/>
                                      </p:to>
                                    </p:set>
                                    <p:animEffect transition="in" filter="fade">
                                      <p:cBhvr>
                                        <p:cTn id="27" dur="1000"/>
                                        <p:tgtEl>
                                          <p:spTgt spid="27661"/>
                                        </p:tgtEl>
                                      </p:cBhvr>
                                    </p:animEffect>
                                    <p:anim calcmode="lin" valueType="num">
                                      <p:cBhvr>
                                        <p:cTn id="28" dur="1000" fill="hold"/>
                                        <p:tgtEl>
                                          <p:spTgt spid="27661"/>
                                        </p:tgtEl>
                                        <p:attrNameLst>
                                          <p:attrName>ppt_x</p:attrName>
                                        </p:attrNameLst>
                                      </p:cBhvr>
                                      <p:tavLst>
                                        <p:tav tm="0">
                                          <p:val>
                                            <p:strVal val="#ppt_x"/>
                                          </p:val>
                                        </p:tav>
                                        <p:tav tm="100000">
                                          <p:val>
                                            <p:strVal val="#ppt_x"/>
                                          </p:val>
                                        </p:tav>
                                      </p:tavLst>
                                    </p:anim>
                                    <p:anim calcmode="lin" valueType="num">
                                      <p:cBhvr>
                                        <p:cTn id="29" dur="1000" fill="hold"/>
                                        <p:tgtEl>
                                          <p:spTgt spid="27661"/>
                                        </p:tgtEl>
                                        <p:attrNameLst>
                                          <p:attrName>ppt_y</p:attrName>
                                        </p:attrNameLst>
                                      </p:cBhvr>
                                      <p:tavLst>
                                        <p:tav tm="0">
                                          <p:val>
                                            <p:strVal val="#ppt_y+.1"/>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7652"/>
                                        </p:tgtEl>
                                        <p:attrNameLst>
                                          <p:attrName>style.visibility</p:attrName>
                                        </p:attrNameLst>
                                      </p:cBhvr>
                                      <p:to>
                                        <p:strVal val="visible"/>
                                      </p:to>
                                    </p:set>
                                    <p:animEffect transition="in" filter="fade">
                                      <p:cBhvr>
                                        <p:cTn id="38" dur="1000"/>
                                        <p:tgtEl>
                                          <p:spTgt spid="27652"/>
                                        </p:tgtEl>
                                      </p:cBhvr>
                                    </p:animEffect>
                                    <p:anim calcmode="lin" valueType="num">
                                      <p:cBhvr>
                                        <p:cTn id="39" dur="1000" fill="hold"/>
                                        <p:tgtEl>
                                          <p:spTgt spid="27652"/>
                                        </p:tgtEl>
                                        <p:attrNameLst>
                                          <p:attrName>ppt_x</p:attrName>
                                        </p:attrNameLst>
                                      </p:cBhvr>
                                      <p:tavLst>
                                        <p:tav tm="0">
                                          <p:val>
                                            <p:strVal val="#ppt_x"/>
                                          </p:val>
                                        </p:tav>
                                        <p:tav tm="100000">
                                          <p:val>
                                            <p:strVal val="#ppt_x"/>
                                          </p:val>
                                        </p:tav>
                                      </p:tavLst>
                                    </p:anim>
                                    <p:anim calcmode="lin" valueType="num">
                                      <p:cBhvr>
                                        <p:cTn id="40" dur="1000" fill="hold"/>
                                        <p:tgtEl>
                                          <p:spTgt spid="2765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7664"/>
                                        </p:tgtEl>
                                        <p:attrNameLst>
                                          <p:attrName>style.visibility</p:attrName>
                                        </p:attrNameLst>
                                      </p:cBhvr>
                                      <p:to>
                                        <p:strVal val="visible"/>
                                      </p:to>
                                    </p:set>
                                    <p:animEffect transition="in" filter="fade">
                                      <p:cBhvr>
                                        <p:cTn id="43" dur="1000"/>
                                        <p:tgtEl>
                                          <p:spTgt spid="27664"/>
                                        </p:tgtEl>
                                      </p:cBhvr>
                                    </p:animEffect>
                                    <p:anim calcmode="lin" valueType="num">
                                      <p:cBhvr>
                                        <p:cTn id="44" dur="1000" fill="hold"/>
                                        <p:tgtEl>
                                          <p:spTgt spid="27664"/>
                                        </p:tgtEl>
                                        <p:attrNameLst>
                                          <p:attrName>ppt_x</p:attrName>
                                        </p:attrNameLst>
                                      </p:cBhvr>
                                      <p:tavLst>
                                        <p:tav tm="0">
                                          <p:val>
                                            <p:strVal val="#ppt_x"/>
                                          </p:val>
                                        </p:tav>
                                        <p:tav tm="100000">
                                          <p:val>
                                            <p:strVal val="#ppt_x"/>
                                          </p:val>
                                        </p:tav>
                                      </p:tavLst>
                                    </p:anim>
                                    <p:anim calcmode="lin" valueType="num">
                                      <p:cBhvr>
                                        <p:cTn id="45" dur="1000" fill="hold"/>
                                        <p:tgtEl>
                                          <p:spTgt spid="276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650" grpId="0"/>
      <p:bldP spid="27652" grpId="0"/>
      <p:bldP spid="27661" grpId="0" animBg="1"/>
      <p:bldP spid="27662" grpId="0"/>
      <p:bldP spid="27663" grpId="0" animBg="1"/>
      <p:bldP spid="27664" grpId="0"/>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Waterf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477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5" descr="For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486150"/>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文字方塊 3"/>
          <p:cNvSpPr txBox="1">
            <a:spLocks noChangeArrowheads="1"/>
          </p:cNvSpPr>
          <p:nvPr/>
        </p:nvSpPr>
        <p:spPr bwMode="auto">
          <a:xfrm>
            <a:off x="1600200" y="4572000"/>
            <a:ext cx="1676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a:t>空山不見人，但聞人語響，返影入深林，</a:t>
            </a:r>
            <a:endParaRPr lang="en-US" altLang="zh-TW"/>
          </a:p>
          <a:p>
            <a:pPr eaLnBrk="1" hangingPunct="1"/>
            <a:r>
              <a:rPr lang="zh-TW" altLang="en-US"/>
              <a:t>復照青苔上。</a:t>
            </a:r>
          </a:p>
        </p:txBody>
      </p:sp>
      <p:sp>
        <p:nvSpPr>
          <p:cNvPr id="2" name="文字方塊 1"/>
          <p:cNvSpPr txBox="1"/>
          <p:nvPr/>
        </p:nvSpPr>
        <p:spPr>
          <a:xfrm>
            <a:off x="4915237" y="1752600"/>
            <a:ext cx="3276600" cy="381000"/>
          </a:xfrm>
          <a:prstGeom prst="rect">
            <a:avLst/>
          </a:prstGeom>
          <a:noFill/>
        </p:spPr>
        <p:txBody>
          <a:bodyPr wrap="square" rtlCol="0">
            <a:spAutoFit/>
          </a:bodyPr>
          <a:lstStyle/>
          <a:p>
            <a:r>
              <a:rPr lang="zh-TW" altLang="en-US" dirty="0"/>
              <a:t>雖然無人在觀賞享受美景</a:t>
            </a:r>
          </a:p>
        </p:txBody>
      </p:sp>
      <p:sp>
        <p:nvSpPr>
          <p:cNvPr id="3" name="文字方塊 2"/>
          <p:cNvSpPr txBox="1"/>
          <p:nvPr/>
        </p:nvSpPr>
        <p:spPr>
          <a:xfrm>
            <a:off x="4915237" y="2168768"/>
            <a:ext cx="3085763" cy="369332"/>
          </a:xfrm>
          <a:prstGeom prst="rect">
            <a:avLst/>
          </a:prstGeom>
          <a:noFill/>
        </p:spPr>
        <p:txBody>
          <a:bodyPr wrap="square" rtlCol="0">
            <a:spAutoFit/>
          </a:bodyPr>
          <a:lstStyle/>
          <a:p>
            <a:r>
              <a:rPr lang="zh-TW" altLang="en-US" dirty="0"/>
              <a:t>美景依舊存在！</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4988" y="1274095"/>
            <a:ext cx="3732212"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7176" name="Text Box 11"/>
              <p:cNvSpPr txBox="1">
                <a:spLocks noChangeArrowheads="1"/>
              </p:cNvSpPr>
              <p:nvPr/>
            </p:nvSpPr>
            <p:spPr bwMode="auto">
              <a:xfrm>
                <a:off x="4356101" y="3491245"/>
                <a:ext cx="4410392"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每一點都有</a:t>
                </a:r>
                <a14:m>
                  <m:oMath xmlns:m="http://schemas.openxmlformats.org/officeDocument/2006/math">
                    <m:acc>
                      <m:accPr>
                        <m:chr m:val="⃗"/>
                        <m:ctrlPr>
                          <a:rPr lang="zh-TW" altLang="en-US" i="1" smtClean="0">
                            <a:solidFill>
                              <a:schemeClr val="tx1"/>
                            </a:solidFill>
                            <a:latin typeface="Cambria Math" panose="02040503050406030204" pitchFamily="18" charset="0"/>
                          </a:rPr>
                        </m:ctrlPr>
                      </m:accPr>
                      <m:e>
                        <m:r>
                          <a:rPr lang="en-US" altLang="zh-TW" i="1">
                            <a:solidFill>
                              <a:schemeClr val="tx1"/>
                            </a:solidFill>
                            <a:latin typeface="Cambria Math"/>
                          </a:rPr>
                          <m:t>𝐸</m:t>
                        </m:r>
                      </m:e>
                    </m:acc>
                    <m:d>
                      <m:dPr>
                        <m:ctrlPr>
                          <a:rPr lang="en-US" altLang="zh-TW" i="1">
                            <a:solidFill>
                              <a:schemeClr val="tx1"/>
                            </a:solidFill>
                            <a:latin typeface="Cambria Math" panose="02040503050406030204" pitchFamily="18" charset="0"/>
                          </a:rPr>
                        </m:ctrlPr>
                      </m:dPr>
                      <m:e>
                        <m:acc>
                          <m:accPr>
                            <m:chr m:val="⃗"/>
                            <m:ctrlPr>
                              <a:rPr lang="en-US" altLang="zh-TW" i="1">
                                <a:solidFill>
                                  <a:schemeClr val="tx1"/>
                                </a:solidFill>
                                <a:latin typeface="Cambria Math" panose="02040503050406030204" pitchFamily="18" charset="0"/>
                              </a:rPr>
                            </m:ctrlPr>
                          </m:accPr>
                          <m:e>
                            <m:r>
                              <a:rPr lang="en-US" altLang="zh-TW" i="1">
                                <a:solidFill>
                                  <a:schemeClr val="tx1"/>
                                </a:solidFill>
                                <a:latin typeface="Cambria Math"/>
                              </a:rPr>
                              <m:t>𝑟</m:t>
                            </m:r>
                          </m:e>
                        </m:acc>
                      </m:e>
                    </m:d>
                  </m:oMath>
                </a14:m>
                <a:r>
                  <a:rPr lang="zh-TW" altLang="en-US" dirty="0"/>
                  <a:t>，電場遍佈整個空間。</a:t>
                </a:r>
              </a:p>
            </p:txBody>
          </p:sp>
        </mc:Choice>
        <mc:Fallback xmlns="">
          <p:sp>
            <p:nvSpPr>
              <p:cNvPr id="7176" name="Text Box 11"/>
              <p:cNvSpPr txBox="1">
                <a:spLocks noRot="1" noChangeAspect="1" noMove="1" noResize="1" noEditPoints="1" noAdjustHandles="1" noChangeArrowheads="1" noChangeShapeType="1" noTextEdit="1"/>
              </p:cNvSpPr>
              <p:nvPr/>
            </p:nvSpPr>
            <p:spPr bwMode="auto">
              <a:xfrm>
                <a:off x="4356101" y="3491245"/>
                <a:ext cx="4410392" cy="402931"/>
              </a:xfrm>
              <a:prstGeom prst="rect">
                <a:avLst/>
              </a:prstGeom>
              <a:blipFill>
                <a:blip r:embed="rId2"/>
                <a:stretch>
                  <a:fillRect l="-1437" t="-3125" b="-2187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29705" name="Text Box 12"/>
          <p:cNvSpPr txBox="1">
            <a:spLocks noChangeArrowheads="1"/>
          </p:cNvSpPr>
          <p:nvPr/>
        </p:nvSpPr>
        <p:spPr bwMode="auto">
          <a:xfrm>
            <a:off x="4338461" y="2252524"/>
            <a:ext cx="4718634"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電場與 </a:t>
            </a:r>
            <a:r>
              <a:rPr lang="en-US" altLang="zh-TW" i="1" dirty="0">
                <a:latin typeface="Times New Roman" pitchFamily="18" charset="0"/>
                <a:cs typeface="Times New Roman" pitchFamily="18" charset="0"/>
              </a:rPr>
              <a:t>q</a:t>
            </a:r>
            <a:r>
              <a:rPr lang="en-US" altLang="zh-TW" dirty="0"/>
              <a:t> </a:t>
            </a:r>
            <a:r>
              <a:rPr lang="zh-TW" altLang="en-US" dirty="0"/>
              <a:t>的電荷量無關。</a:t>
            </a:r>
          </a:p>
        </p:txBody>
      </p:sp>
      <p:pic>
        <p:nvPicPr>
          <p:cNvPr id="29706" name="Picture 13" descr="fig22"/>
          <p:cNvPicPr>
            <a:picLocks noChangeAspect="1" noChangeArrowheads="1"/>
          </p:cNvPicPr>
          <p:nvPr/>
        </p:nvPicPr>
        <p:blipFill>
          <a:blip r:embed="rId3">
            <a:extLst>
              <a:ext uri="{28A0092B-C50C-407E-A947-70E740481C1C}">
                <a14:useLocalDpi xmlns:a14="http://schemas.microsoft.com/office/drawing/2010/main" val="0"/>
              </a:ext>
            </a:extLst>
          </a:blip>
          <a:srcRect b="35181"/>
          <a:stretch>
            <a:fillRect/>
          </a:stretch>
        </p:blipFill>
        <p:spPr bwMode="auto">
          <a:xfrm>
            <a:off x="534988" y="1540795"/>
            <a:ext cx="35925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7" name="Text Box 14"/>
          <p:cNvSpPr txBox="1">
            <a:spLocks noChangeArrowheads="1"/>
          </p:cNvSpPr>
          <p:nvPr/>
        </p:nvSpPr>
        <p:spPr bwMode="auto">
          <a:xfrm>
            <a:off x="1068388" y="1540795"/>
            <a:ext cx="457200"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a:t>Q</a:t>
            </a:r>
            <a:r>
              <a:rPr lang="en-US" altLang="zh-TW" baseline="-25000"/>
              <a:t>1</a:t>
            </a:r>
          </a:p>
        </p:txBody>
      </p:sp>
      <p:sp>
        <p:nvSpPr>
          <p:cNvPr id="29708" name="Text Box 15"/>
          <p:cNvSpPr txBox="1">
            <a:spLocks noChangeArrowheads="1"/>
          </p:cNvSpPr>
          <p:nvPr/>
        </p:nvSpPr>
        <p:spPr bwMode="auto">
          <a:xfrm>
            <a:off x="3354388" y="1312195"/>
            <a:ext cx="457200"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a:t>Q</a:t>
            </a:r>
            <a:r>
              <a:rPr lang="en-US" altLang="zh-TW" baseline="-25000"/>
              <a:t>2</a:t>
            </a:r>
          </a:p>
        </p:txBody>
      </p:sp>
      <p:sp>
        <p:nvSpPr>
          <p:cNvPr id="29709" name="Text Box 16"/>
          <p:cNvSpPr txBox="1">
            <a:spLocks noChangeArrowheads="1"/>
          </p:cNvSpPr>
          <p:nvPr/>
        </p:nvSpPr>
        <p:spPr bwMode="auto">
          <a:xfrm>
            <a:off x="763588" y="2759995"/>
            <a:ext cx="457200"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a:t>Q</a:t>
            </a:r>
            <a:r>
              <a:rPr lang="en-US" altLang="zh-TW" baseline="-25000"/>
              <a:t>3</a:t>
            </a:r>
          </a:p>
        </p:txBody>
      </p:sp>
      <p:sp>
        <p:nvSpPr>
          <p:cNvPr id="29710" name="Text Box 17"/>
          <p:cNvSpPr txBox="1">
            <a:spLocks noChangeArrowheads="1"/>
          </p:cNvSpPr>
          <p:nvPr/>
        </p:nvSpPr>
        <p:spPr bwMode="auto">
          <a:xfrm>
            <a:off x="2973388" y="3826795"/>
            <a:ext cx="396875"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i="1"/>
              <a:t>q</a:t>
            </a:r>
          </a:p>
        </p:txBody>
      </p:sp>
      <p:sp>
        <p:nvSpPr>
          <p:cNvPr id="29711" name="Text Box 18"/>
          <p:cNvSpPr txBox="1">
            <a:spLocks noChangeArrowheads="1"/>
          </p:cNvSpPr>
          <p:nvPr/>
        </p:nvSpPr>
        <p:spPr bwMode="auto">
          <a:xfrm>
            <a:off x="3354388" y="2912395"/>
            <a:ext cx="457200"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i="1">
                <a:latin typeface="Times New Roman" pitchFamily="18" charset="0"/>
              </a:rPr>
              <a:t>F</a:t>
            </a:r>
            <a:r>
              <a:rPr lang="en-US" altLang="zh-TW" i="1" baseline="-25000">
                <a:latin typeface="Times New Roman" pitchFamily="18" charset="0"/>
              </a:rPr>
              <a:t>2</a:t>
            </a:r>
          </a:p>
        </p:txBody>
      </p:sp>
      <p:sp>
        <p:nvSpPr>
          <p:cNvPr id="29712" name="Text Box 19"/>
          <p:cNvSpPr txBox="1">
            <a:spLocks noChangeArrowheads="1"/>
          </p:cNvSpPr>
          <p:nvPr/>
        </p:nvSpPr>
        <p:spPr bwMode="auto">
          <a:xfrm>
            <a:off x="3582988" y="4131595"/>
            <a:ext cx="457200"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i="1">
                <a:latin typeface="Times New Roman" pitchFamily="18" charset="0"/>
              </a:rPr>
              <a:t>F</a:t>
            </a:r>
            <a:r>
              <a:rPr lang="en-US" altLang="zh-TW" i="1" baseline="-25000">
                <a:latin typeface="Times New Roman" pitchFamily="18" charset="0"/>
              </a:rPr>
              <a:t>1</a:t>
            </a:r>
          </a:p>
        </p:txBody>
      </p:sp>
      <p:sp>
        <p:nvSpPr>
          <p:cNvPr id="29713" name="Text Box 20"/>
          <p:cNvSpPr txBox="1">
            <a:spLocks noChangeArrowheads="1"/>
          </p:cNvSpPr>
          <p:nvPr/>
        </p:nvSpPr>
        <p:spPr bwMode="auto">
          <a:xfrm>
            <a:off x="2287588" y="3674395"/>
            <a:ext cx="457200"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i="1">
                <a:latin typeface="Times New Roman" pitchFamily="18" charset="0"/>
              </a:rPr>
              <a:t>F</a:t>
            </a:r>
            <a:r>
              <a:rPr lang="en-US" altLang="zh-TW" i="1" baseline="-25000">
                <a:latin typeface="Times New Roman" pitchFamily="18" charset="0"/>
              </a:rPr>
              <a:t>3</a:t>
            </a:r>
          </a:p>
        </p:txBody>
      </p:sp>
      <mc:AlternateContent xmlns:mc="http://schemas.openxmlformats.org/markup-compatibility/2006" xmlns:a14="http://schemas.microsoft.com/office/drawing/2010/main">
        <mc:Choice Requires="a14">
          <p:sp>
            <p:nvSpPr>
              <p:cNvPr id="7188" name="Text Box 23"/>
              <p:cNvSpPr txBox="1">
                <a:spLocks noChangeArrowheads="1"/>
              </p:cNvSpPr>
              <p:nvPr/>
            </p:nvSpPr>
            <p:spPr bwMode="auto">
              <a:xfrm>
                <a:off x="4338461" y="3088314"/>
                <a:ext cx="3352800"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solidFill>
                      <a:srgbClr val="FF0000"/>
                    </a:solidFill>
                  </a:rPr>
                  <a:t>電場</a:t>
                </a:r>
                <a14:m>
                  <m:oMath xmlns:m="http://schemas.openxmlformats.org/officeDocument/2006/math">
                    <m:acc>
                      <m:accPr>
                        <m:chr m:val="⃗"/>
                        <m:ctrlPr>
                          <a:rPr lang="zh-TW" altLang="en-US" i="1" smtClean="0">
                            <a:solidFill>
                              <a:srgbClr val="FF0000"/>
                            </a:solidFill>
                            <a:latin typeface="Cambria Math" panose="02040503050406030204" pitchFamily="18" charset="0"/>
                          </a:rPr>
                        </m:ctrlPr>
                      </m:accPr>
                      <m:e>
                        <m:r>
                          <a:rPr lang="en-US" altLang="zh-TW" b="0" i="1" smtClean="0">
                            <a:solidFill>
                              <a:srgbClr val="FF0000"/>
                            </a:solidFill>
                            <a:latin typeface="Cambria Math"/>
                          </a:rPr>
                          <m:t>𝐸</m:t>
                        </m:r>
                      </m:e>
                    </m:acc>
                    <m:d>
                      <m:dPr>
                        <m:ctrlPr>
                          <a:rPr lang="en-US" altLang="zh-TW" i="1" smtClean="0">
                            <a:solidFill>
                              <a:srgbClr val="FF0000"/>
                            </a:solidFill>
                            <a:latin typeface="Cambria Math" panose="02040503050406030204" pitchFamily="18" charset="0"/>
                          </a:rPr>
                        </m:ctrlPr>
                      </m:dPr>
                      <m:e>
                        <m:acc>
                          <m:accPr>
                            <m:chr m:val="⃗"/>
                            <m:ctrlPr>
                              <a:rPr lang="en-US" altLang="zh-TW" i="1" smtClean="0">
                                <a:solidFill>
                                  <a:srgbClr val="FF0000"/>
                                </a:solidFill>
                                <a:latin typeface="Cambria Math" panose="02040503050406030204" pitchFamily="18" charset="0"/>
                              </a:rPr>
                            </m:ctrlPr>
                          </m:accPr>
                          <m:e>
                            <m:r>
                              <a:rPr lang="en-US" altLang="zh-TW" b="0" i="1" smtClean="0">
                                <a:solidFill>
                                  <a:srgbClr val="FF0000"/>
                                </a:solidFill>
                                <a:latin typeface="Cambria Math"/>
                              </a:rPr>
                              <m:t>𝑟</m:t>
                            </m:r>
                          </m:e>
                        </m:acc>
                      </m:e>
                    </m:d>
                  </m:oMath>
                </a14:m>
                <a:r>
                  <a:rPr lang="zh-TW" altLang="en-US" dirty="0">
                    <a:solidFill>
                      <a:srgbClr val="FF0000"/>
                    </a:solidFill>
                  </a:rPr>
                  <a:t>是空間的性質。</a:t>
                </a:r>
              </a:p>
            </p:txBody>
          </p:sp>
        </mc:Choice>
        <mc:Fallback xmlns="">
          <p:sp>
            <p:nvSpPr>
              <p:cNvPr id="7188" name="Text Box 23"/>
              <p:cNvSpPr txBox="1">
                <a:spLocks noRot="1" noChangeAspect="1" noMove="1" noResize="1" noEditPoints="1" noAdjustHandles="1" noChangeArrowheads="1" noChangeShapeType="1" noTextEdit="1"/>
              </p:cNvSpPr>
              <p:nvPr/>
            </p:nvSpPr>
            <p:spPr bwMode="auto">
              <a:xfrm>
                <a:off x="4338461" y="3088314"/>
                <a:ext cx="3352800" cy="402931"/>
              </a:xfrm>
              <a:prstGeom prst="rect">
                <a:avLst/>
              </a:prstGeom>
              <a:blipFill>
                <a:blip r:embed="rId4"/>
                <a:stretch>
                  <a:fillRect l="-1509" t="-3030" b="-212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3" name="文字方塊 22"/>
              <p:cNvSpPr txBox="1">
                <a:spLocks noChangeArrowheads="1"/>
              </p:cNvSpPr>
              <p:nvPr/>
            </p:nvSpPr>
            <p:spPr bwMode="auto">
              <a:xfrm>
                <a:off x="1068388" y="5250782"/>
                <a:ext cx="7501176"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電場就是會讓位於當地的電荷 </a:t>
                </a:r>
                <a14:m>
                  <m:oMath xmlns:m="http://schemas.openxmlformats.org/officeDocument/2006/math">
                    <m:r>
                      <a:rPr lang="en-US" altLang="zh-TW" i="1">
                        <a:latin typeface="Cambria Math"/>
                      </a:rPr>
                      <m:t>𝑞</m:t>
                    </m:r>
                  </m:oMath>
                </a14:m>
                <a:r>
                  <a:rPr lang="en-US" altLang="zh-TW" dirty="0"/>
                  <a:t> </a:t>
                </a:r>
                <a:r>
                  <a:rPr lang="zh-TW" altLang="en-US" dirty="0"/>
                  <a:t>得到靜電力 </a:t>
                </a:r>
                <a14:m>
                  <m:oMath xmlns:m="http://schemas.openxmlformats.org/officeDocument/2006/math">
                    <m:r>
                      <a:rPr lang="en-US" altLang="zh-TW" b="0" i="1" smtClean="0">
                        <a:latin typeface="Cambria Math"/>
                      </a:rPr>
                      <m:t>𝑞</m:t>
                    </m:r>
                    <m:r>
                      <a:rPr lang="en-US" altLang="zh-TW" b="0" i="1" smtClean="0">
                        <a:latin typeface="Cambria Math"/>
                        <a:ea typeface="Cambria Math"/>
                      </a:rPr>
                      <m:t>∙</m:t>
                    </m:r>
                    <m:acc>
                      <m:accPr>
                        <m:chr m:val="⃗"/>
                        <m:ctrlPr>
                          <a:rPr lang="zh-TW" altLang="en-US" i="1">
                            <a:latin typeface="Cambria Math" panose="02040503050406030204" pitchFamily="18" charset="0"/>
                          </a:rPr>
                        </m:ctrlPr>
                      </m:accPr>
                      <m:e>
                        <m:r>
                          <a:rPr lang="en-US" altLang="zh-TW" i="1">
                            <a:latin typeface="Cambria Math"/>
                          </a:rPr>
                          <m:t>𝐸</m:t>
                        </m:r>
                      </m:e>
                    </m:acc>
                  </m:oMath>
                </a14:m>
                <a:r>
                  <a:rPr lang="en-US" altLang="zh-TW" dirty="0"/>
                  <a:t> </a:t>
                </a:r>
                <a:r>
                  <a:rPr lang="zh-TW" altLang="en-US" dirty="0"/>
                  <a:t>的</a:t>
                </a:r>
                <a:r>
                  <a:rPr lang="zh-TW" altLang="en-US" dirty="0">
                    <a:solidFill>
                      <a:srgbClr val="FF0000"/>
                    </a:solidFill>
                  </a:rPr>
                  <a:t>空間的物理性質。</a:t>
                </a:r>
              </a:p>
            </p:txBody>
          </p:sp>
        </mc:Choice>
        <mc:Fallback xmlns="">
          <p:sp>
            <p:nvSpPr>
              <p:cNvPr id="23" name="文字方塊 22"/>
              <p:cNvSpPr txBox="1">
                <a:spLocks noRot="1" noChangeAspect="1" noMove="1" noResize="1" noEditPoints="1" noAdjustHandles="1" noChangeArrowheads="1" noChangeShapeType="1" noTextEdit="1"/>
              </p:cNvSpPr>
              <p:nvPr/>
            </p:nvSpPr>
            <p:spPr bwMode="auto">
              <a:xfrm>
                <a:off x="1068388" y="5250782"/>
                <a:ext cx="7501176" cy="402931"/>
              </a:xfrm>
              <a:prstGeom prst="rect">
                <a:avLst/>
              </a:prstGeom>
              <a:blipFill>
                <a:blip r:embed="rId5"/>
                <a:stretch>
                  <a:fillRect l="-677" b="-25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3" name="文字方塊 2"/>
          <p:cNvSpPr txBox="1"/>
          <p:nvPr/>
        </p:nvSpPr>
        <p:spPr>
          <a:xfrm>
            <a:off x="4349167" y="3938309"/>
            <a:ext cx="3804234" cy="369332"/>
          </a:xfrm>
          <a:prstGeom prst="rect">
            <a:avLst/>
          </a:prstGeom>
          <a:noFill/>
        </p:spPr>
        <p:txBody>
          <a:bodyPr wrap="square" rtlCol="0">
            <a:spAutoFit/>
          </a:bodyPr>
          <a:lstStyle/>
          <a:p>
            <a:r>
              <a:rPr lang="zh-TW" altLang="en-US" dirty="0"/>
              <a:t>電場可以為零，但永遠存在。</a:t>
            </a:r>
          </a:p>
        </p:txBody>
      </p:sp>
      <mc:AlternateContent xmlns:mc="http://schemas.openxmlformats.org/markup-compatibility/2006" xmlns:a14="http://schemas.microsoft.com/office/drawing/2010/main">
        <mc:Choice Requires="a14">
          <p:sp>
            <p:nvSpPr>
              <p:cNvPr id="19" name="文字方塊 18"/>
              <p:cNvSpPr txBox="1"/>
              <p:nvPr/>
            </p:nvSpPr>
            <p:spPr>
              <a:xfrm>
                <a:off x="4495800" y="1325770"/>
                <a:ext cx="3306739" cy="828881"/>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a:latin typeface="Cambria Math" panose="02040503050406030204" pitchFamily="18" charset="0"/>
                            </a:rPr>
                          </m:ctrlPr>
                        </m:accPr>
                        <m:e>
                          <m:r>
                            <a:rPr lang="en-US" altLang="zh-TW" i="1">
                              <a:latin typeface="Cambria Math"/>
                            </a:rPr>
                            <m:t>𝐹</m:t>
                          </m:r>
                        </m:e>
                      </m:acc>
                      <m:r>
                        <a:rPr lang="en-US" altLang="zh-TW" b="0" i="1" smtClean="0">
                          <a:latin typeface="Cambria Math"/>
                        </a:rPr>
                        <m:t>=</m:t>
                      </m:r>
                      <m:d>
                        <m:dPr>
                          <m:ctrlPr>
                            <a:rPr lang="en-US" altLang="zh-TW" b="0" i="1" smtClean="0">
                              <a:latin typeface="Cambria Math" panose="02040503050406030204" pitchFamily="18" charset="0"/>
                            </a:rPr>
                          </m:ctrlPr>
                        </m:dPr>
                        <m:e>
                          <m:nary>
                            <m:naryPr>
                              <m:chr m:val="∑"/>
                              <m:supHide m:val="on"/>
                              <m:ctrlPr>
                                <a:rPr lang="en-US" altLang="zh-TW" i="1">
                                  <a:latin typeface="Cambria Math" panose="02040503050406030204" pitchFamily="18" charset="0"/>
                                </a:rPr>
                              </m:ctrlPr>
                            </m:naryPr>
                            <m:sub>
                              <m:r>
                                <m:rPr>
                                  <m:brk m:alnAt="7"/>
                                </m:rPr>
                                <a:rPr lang="en-US" altLang="zh-TW" i="1">
                                  <a:latin typeface="Cambria Math"/>
                                </a:rPr>
                                <m:t>𝑖</m:t>
                              </m:r>
                            </m:sub>
                            <m:sup/>
                            <m:e>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a:rPr>
                                        <m:t>𝑄</m:t>
                                      </m:r>
                                    </m:e>
                                    <m:sub>
                                      <m:r>
                                        <a:rPr lang="en-US" altLang="zh-TW" i="1">
                                          <a:latin typeface="Cambria Math"/>
                                        </a:rPr>
                                        <m:t>𝑖</m:t>
                                      </m:r>
                                    </m:sub>
                                  </m:sSub>
                                </m:num>
                                <m:den>
                                  <m:sSubSup>
                                    <m:sSubSupPr>
                                      <m:ctrlPr>
                                        <a:rPr lang="zh-TW" altLang="en-US" i="1">
                                          <a:latin typeface="Cambria Math" panose="02040503050406030204" pitchFamily="18" charset="0"/>
                                        </a:rPr>
                                      </m:ctrlPr>
                                    </m:sSubSupPr>
                                    <m:e>
                                      <m:r>
                                        <a:rPr lang="en-US" altLang="zh-TW" i="1">
                                          <a:latin typeface="Cambria Math"/>
                                        </a:rPr>
                                        <m:t>𝑟</m:t>
                                      </m:r>
                                    </m:e>
                                    <m:sub>
                                      <m:r>
                                        <a:rPr lang="en-US" altLang="zh-TW" i="1">
                                          <a:latin typeface="Cambria Math"/>
                                        </a:rPr>
                                        <m:t>𝑖</m:t>
                                      </m:r>
                                    </m:sub>
                                    <m:sup>
                                      <m:r>
                                        <a:rPr lang="en-US" altLang="zh-TW" i="1">
                                          <a:latin typeface="Cambria Math"/>
                                        </a:rPr>
                                        <m:t>2</m:t>
                                      </m:r>
                                    </m:sup>
                                  </m:sSubSup>
                                </m:den>
                              </m:f>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a:rPr>
                                        <m:t>𝑟</m:t>
                                      </m:r>
                                    </m:e>
                                  </m:acc>
                                </m:e>
                                <m:sub>
                                  <m:r>
                                    <a:rPr lang="en-US" altLang="zh-TW" i="1">
                                      <a:latin typeface="Cambria Math"/>
                                    </a:rPr>
                                    <m:t>𝑖</m:t>
                                  </m:r>
                                </m:sub>
                              </m:sSub>
                            </m:e>
                          </m:nary>
                        </m:e>
                      </m:d>
                      <m:r>
                        <a:rPr lang="en-US" altLang="zh-TW" b="0" i="1" smtClean="0">
                          <a:latin typeface="Cambria Math"/>
                          <a:ea typeface="Cambria Math"/>
                        </a:rPr>
                        <m:t>∙</m:t>
                      </m:r>
                      <m:r>
                        <a:rPr lang="en-US" altLang="zh-TW" b="0" i="1" smtClean="0">
                          <a:latin typeface="Cambria Math"/>
                          <a:ea typeface="Cambria Math"/>
                        </a:rPr>
                        <m:t>𝑞</m:t>
                      </m:r>
                      <m:r>
                        <a:rPr lang="en-US" altLang="zh-TW" b="0" i="1" smtClean="0">
                          <a:latin typeface="Cambria Math"/>
                          <a:ea typeface="Cambria Math"/>
                        </a:rPr>
                        <m:t>=</m:t>
                      </m:r>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𝐸</m:t>
                          </m:r>
                        </m:e>
                      </m:acc>
                      <m:r>
                        <a:rPr lang="en-US" altLang="zh-TW" b="0" i="1" smtClean="0">
                          <a:latin typeface="Cambria Math"/>
                          <a:ea typeface="Cambria Math"/>
                        </a:rPr>
                        <m:t>∙</m:t>
                      </m:r>
                      <m:r>
                        <a:rPr lang="en-US" altLang="zh-TW" b="0" i="1" smtClean="0">
                          <a:latin typeface="Cambria Math"/>
                          <a:ea typeface="Cambria Math"/>
                        </a:rPr>
                        <m:t>𝑞</m:t>
                      </m:r>
                    </m:oMath>
                  </m:oMathPara>
                </a14:m>
                <a:endParaRPr lang="zh-CN" altLang="en-US" dirty="0"/>
              </a:p>
            </p:txBody>
          </p:sp>
        </mc:Choice>
        <mc:Fallback xmlns="">
          <p:sp>
            <p:nvSpPr>
              <p:cNvPr id="19" name="文字方塊 18"/>
              <p:cNvSpPr txBox="1">
                <a:spLocks noRot="1" noChangeAspect="1" noMove="1" noResize="1" noEditPoints="1" noAdjustHandles="1" noChangeArrowheads="1" noChangeShapeType="1" noTextEdit="1"/>
              </p:cNvSpPr>
              <p:nvPr/>
            </p:nvSpPr>
            <p:spPr>
              <a:xfrm>
                <a:off x="4495800" y="1325770"/>
                <a:ext cx="3306739" cy="828881"/>
              </a:xfrm>
              <a:prstGeom prst="rect">
                <a:avLst/>
              </a:prstGeom>
              <a:blipFill rotWithShape="1">
                <a:blip r:embed="rId9"/>
                <a:stretch>
                  <a:fillRect/>
                </a:stretch>
              </a:blipFill>
            </p:spPr>
            <p:txBody>
              <a:bodyPr/>
              <a:lstStyle/>
              <a:p>
                <a:r>
                  <a:rPr lang="zh-CN" altLang="en-US">
                    <a:noFill/>
                  </a:rPr>
                  <a:t> </a:t>
                </a:r>
              </a:p>
            </p:txBody>
          </p:sp>
        </mc:Fallback>
      </mc:AlternateContent>
      <p:sp>
        <p:nvSpPr>
          <p:cNvPr id="4" name="矩形 3">
            <a:extLst>
              <a:ext uri="{FF2B5EF4-FFF2-40B4-BE49-F238E27FC236}">
                <a16:creationId xmlns:a16="http://schemas.microsoft.com/office/drawing/2014/main" id="{7FB3B72B-F3AD-0C48-A161-205D0243644B}"/>
              </a:ext>
            </a:extLst>
          </p:cNvPr>
          <p:cNvSpPr/>
          <p:nvPr/>
        </p:nvSpPr>
        <p:spPr>
          <a:xfrm>
            <a:off x="2287588" y="2943351"/>
            <a:ext cx="1674812" cy="1618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mc:AlternateContent xmlns:mc="http://schemas.openxmlformats.org/markup-compatibility/2006" xmlns:a14="http://schemas.microsoft.com/office/drawing/2010/main">
        <mc:Choice Requires="a14">
          <p:sp>
            <p:nvSpPr>
              <p:cNvPr id="29715" name="Text Box 22"/>
              <p:cNvSpPr txBox="1">
                <a:spLocks noChangeArrowheads="1"/>
              </p:cNvSpPr>
              <p:nvPr/>
            </p:nvSpPr>
            <p:spPr bwMode="auto">
              <a:xfrm>
                <a:off x="2520743" y="2513178"/>
                <a:ext cx="609600"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acc>
                        <m:accPr>
                          <m:chr m:val="⃗"/>
                          <m:ctrlPr>
                            <a:rPr lang="en-US" altLang="zh-TW" i="1" dirty="0" smtClean="0">
                              <a:latin typeface="Cambria Math" panose="02040503050406030204" pitchFamily="18" charset="0"/>
                            </a:rPr>
                          </m:ctrlPr>
                        </m:accPr>
                        <m:e>
                          <m:r>
                            <a:rPr lang="en-US" altLang="zh-TW" b="0" i="1" dirty="0" smtClean="0">
                              <a:latin typeface="Cambria Math" panose="02040503050406030204" pitchFamily="18" charset="0"/>
                            </a:rPr>
                            <m:t>𝐸</m:t>
                          </m:r>
                        </m:e>
                      </m:acc>
                    </m:oMath>
                  </m:oMathPara>
                </a14:m>
                <a:endParaRPr lang="en-US" altLang="zh-TW" dirty="0"/>
              </a:p>
            </p:txBody>
          </p:sp>
        </mc:Choice>
        <mc:Fallback xmlns="">
          <p:sp>
            <p:nvSpPr>
              <p:cNvPr id="29715" name="Text Box 22"/>
              <p:cNvSpPr txBox="1">
                <a:spLocks noRot="1" noChangeAspect="1" noMove="1" noResize="1" noEditPoints="1" noAdjustHandles="1" noChangeArrowheads="1" noChangeShapeType="1" noTextEdit="1"/>
              </p:cNvSpPr>
              <p:nvPr/>
            </p:nvSpPr>
            <p:spPr bwMode="auto">
              <a:xfrm>
                <a:off x="2520743" y="2513178"/>
                <a:ext cx="609600" cy="402931"/>
              </a:xfrm>
              <a:prstGeom prst="rect">
                <a:avLst/>
              </a:prstGeom>
              <a:blipFill>
                <a:blip r:embed="rId10"/>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29714" name="Line 21"/>
          <p:cNvSpPr>
            <a:spLocks noChangeShapeType="1"/>
          </p:cNvSpPr>
          <p:nvPr/>
        </p:nvSpPr>
        <p:spPr bwMode="auto">
          <a:xfrm flipH="1" flipV="1">
            <a:off x="2820988" y="2912395"/>
            <a:ext cx="381000" cy="6858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F3FBBCC-B96F-8A4A-829A-B5298AE8B9FD}"/>
                  </a:ext>
                </a:extLst>
              </p:cNvPr>
              <p:cNvSpPr txBox="1"/>
              <p:nvPr/>
            </p:nvSpPr>
            <p:spPr>
              <a:xfrm>
                <a:off x="1068388" y="4870100"/>
                <a:ext cx="4957179" cy="369332"/>
              </a:xfrm>
              <a:prstGeom prst="rect">
                <a:avLst/>
              </a:prstGeom>
              <a:noFill/>
            </p:spPr>
            <p:txBody>
              <a:bodyPr wrap="square" rtlCol="0">
                <a:spAutoFit/>
              </a:bodyPr>
              <a:lstStyle/>
              <a:p>
                <a:r>
                  <a:rPr lang="en-TW" dirty="0"/>
                  <a:t>電場是由固定電荷</a:t>
                </a:r>
                <a:r>
                  <a:rPr lang="en-US" altLang="zh-TW" dirty="0"/>
                  <a:t> </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𝑄</m:t>
                        </m:r>
                      </m:e>
                      <m:sub>
                        <m:r>
                          <a:rPr lang="en-US" altLang="zh-TW" i="1">
                            <a:latin typeface="Cambria Math"/>
                          </a:rPr>
                          <m:t>𝑖</m:t>
                        </m:r>
                      </m:sub>
                    </m:sSub>
                    <m:r>
                      <a:rPr lang="en-US" altLang="zh-TW" i="1">
                        <a:latin typeface="Cambria Math" panose="02040503050406030204" pitchFamily="18" charset="0"/>
                      </a:rPr>
                      <m:t> </m:t>
                    </m:r>
                  </m:oMath>
                </a14:m>
                <a:r>
                  <a:rPr lang="en-TW" dirty="0"/>
                  <a:t>在空間各處產生。</a:t>
                </a:r>
              </a:p>
            </p:txBody>
          </p:sp>
        </mc:Choice>
        <mc:Fallback xmlns="">
          <p:sp>
            <p:nvSpPr>
              <p:cNvPr id="5" name="TextBox 4">
                <a:extLst>
                  <a:ext uri="{FF2B5EF4-FFF2-40B4-BE49-F238E27FC236}">
                    <a16:creationId xmlns:a16="http://schemas.microsoft.com/office/drawing/2014/main" id="{0F3FBBCC-B96F-8A4A-829A-B5298AE8B9FD}"/>
                  </a:ext>
                </a:extLst>
              </p:cNvPr>
              <p:cNvSpPr txBox="1">
                <a:spLocks noRot="1" noChangeAspect="1" noMove="1" noResize="1" noEditPoints="1" noAdjustHandles="1" noChangeArrowheads="1" noChangeShapeType="1" noTextEdit="1"/>
              </p:cNvSpPr>
              <p:nvPr/>
            </p:nvSpPr>
            <p:spPr>
              <a:xfrm>
                <a:off x="1068388" y="4870100"/>
                <a:ext cx="4957179" cy="369332"/>
              </a:xfrm>
              <a:prstGeom prst="rect">
                <a:avLst/>
              </a:prstGeom>
              <a:blipFill>
                <a:blip r:embed="rId11"/>
                <a:stretch>
                  <a:fillRect l="-1023" t="-6667"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Text Box 12">
                <a:extLst>
                  <a:ext uri="{FF2B5EF4-FFF2-40B4-BE49-F238E27FC236}">
                    <a16:creationId xmlns:a16="http://schemas.microsoft.com/office/drawing/2014/main" id="{9795C23A-804B-0C4B-A9D1-657F81FBB469}"/>
                  </a:ext>
                </a:extLst>
              </p:cNvPr>
              <p:cNvSpPr txBox="1">
                <a:spLocks noChangeArrowheads="1"/>
              </p:cNvSpPr>
              <p:nvPr/>
            </p:nvSpPr>
            <p:spPr bwMode="auto">
              <a:xfrm>
                <a:off x="4349167" y="2652836"/>
                <a:ext cx="349943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由</a:t>
                </a:r>
                <a:r>
                  <a:rPr lang="en-TW" dirty="0"/>
                  <a:t>固定電荷</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𝑄</m:t>
                        </m:r>
                      </m:e>
                      <m:sub>
                        <m:r>
                          <a:rPr lang="en-US" altLang="zh-TW" i="1">
                            <a:latin typeface="Cambria Math"/>
                          </a:rPr>
                          <m:t>𝑖</m:t>
                        </m:r>
                      </m:sub>
                    </m:sSub>
                  </m:oMath>
                </a14:m>
                <a:r>
                  <a:rPr lang="zh-TW" altLang="en-US" dirty="0"/>
                  <a:t>及</a:t>
                </a:r>
                <a:r>
                  <a:rPr lang="en-US" altLang="zh-TW" i="1" dirty="0">
                    <a:latin typeface="Times New Roman" pitchFamily="18" charset="0"/>
                    <a:cs typeface="Times New Roman" pitchFamily="18" charset="0"/>
                  </a:rPr>
                  <a:t>q</a:t>
                </a:r>
                <a:r>
                  <a:rPr lang="zh-TW" altLang="en-US" dirty="0"/>
                  <a:t>的位置決定。</a:t>
                </a:r>
              </a:p>
            </p:txBody>
          </p:sp>
        </mc:Choice>
        <mc:Fallback xmlns="">
          <p:sp>
            <p:nvSpPr>
              <p:cNvPr id="21" name="Text Box 12">
                <a:extLst>
                  <a:ext uri="{FF2B5EF4-FFF2-40B4-BE49-F238E27FC236}">
                    <a16:creationId xmlns:a16="http://schemas.microsoft.com/office/drawing/2014/main" id="{9795C23A-804B-0C4B-A9D1-657F81FBB469}"/>
                  </a:ext>
                </a:extLst>
              </p:cNvPr>
              <p:cNvSpPr txBox="1">
                <a:spLocks noRot="1" noChangeAspect="1" noMove="1" noResize="1" noEditPoints="1" noAdjustHandles="1" noChangeArrowheads="1" noChangeShapeType="1" noTextEdit="1"/>
              </p:cNvSpPr>
              <p:nvPr/>
            </p:nvSpPr>
            <p:spPr bwMode="auto">
              <a:xfrm>
                <a:off x="4349167" y="2652836"/>
                <a:ext cx="3499433" cy="369332"/>
              </a:xfrm>
              <a:prstGeom prst="rect">
                <a:avLst/>
              </a:prstGeom>
              <a:blipFill>
                <a:blip r:embed="rId12"/>
                <a:stretch>
                  <a:fillRect l="-1444"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188"/>
                                        </p:tgtEl>
                                        <p:attrNameLst>
                                          <p:attrName>style.visibility</p:attrName>
                                        </p:attrNameLst>
                                      </p:cBhvr>
                                      <p:to>
                                        <p:strVal val="visible"/>
                                      </p:to>
                                    </p:set>
                                    <p:anim calcmode="lin" valueType="num">
                                      <p:cBhvr additive="base">
                                        <p:cTn id="13" dur="500" fill="hold"/>
                                        <p:tgtEl>
                                          <p:spTgt spid="7188"/>
                                        </p:tgtEl>
                                        <p:attrNameLst>
                                          <p:attrName>ppt_x</p:attrName>
                                        </p:attrNameLst>
                                      </p:cBhvr>
                                      <p:tavLst>
                                        <p:tav tm="0">
                                          <p:val>
                                            <p:strVal val="#ppt_x"/>
                                          </p:val>
                                        </p:tav>
                                        <p:tav tm="100000">
                                          <p:val>
                                            <p:strVal val="#ppt_x"/>
                                          </p:val>
                                        </p:tav>
                                      </p:tavLst>
                                    </p:anim>
                                    <p:anim calcmode="lin" valueType="num">
                                      <p:cBhvr additive="base">
                                        <p:cTn id="14" dur="500" fill="hold"/>
                                        <p:tgtEl>
                                          <p:spTgt spid="718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176"/>
                                        </p:tgtEl>
                                        <p:attrNameLst>
                                          <p:attrName>style.visibility</p:attrName>
                                        </p:attrNameLst>
                                      </p:cBhvr>
                                      <p:to>
                                        <p:strVal val="visible"/>
                                      </p:to>
                                    </p:set>
                                    <p:anim calcmode="lin" valueType="num">
                                      <p:cBhvr additive="base">
                                        <p:cTn id="17" dur="500" fill="hold"/>
                                        <p:tgtEl>
                                          <p:spTgt spid="7176"/>
                                        </p:tgtEl>
                                        <p:attrNameLst>
                                          <p:attrName>ppt_x</p:attrName>
                                        </p:attrNameLst>
                                      </p:cBhvr>
                                      <p:tavLst>
                                        <p:tav tm="0">
                                          <p:val>
                                            <p:strVal val="#ppt_x"/>
                                          </p:val>
                                        </p:tav>
                                        <p:tav tm="100000">
                                          <p:val>
                                            <p:strVal val="#ppt_x"/>
                                          </p:val>
                                        </p:tav>
                                      </p:tavLst>
                                    </p:anim>
                                    <p:anim calcmode="lin" valueType="num">
                                      <p:cBhvr additive="base">
                                        <p:cTn id="18" dur="500" fill="hold"/>
                                        <p:tgtEl>
                                          <p:spTgt spid="7176"/>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6" grpId="0"/>
      <p:bldP spid="7188" grpId="0"/>
      <p:bldP spid="23" grpId="0"/>
      <p:bldP spid="3" grpId="0"/>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3733800" y="805934"/>
            <a:ext cx="1043876" cy="369332"/>
          </a:xfrm>
          <a:prstGeom prst="rect">
            <a:avLst/>
          </a:prstGeom>
          <a:noFill/>
        </p:spPr>
        <p:txBody>
          <a:bodyPr wrap="none" rtlCol="0">
            <a:spAutoFit/>
          </a:bodyPr>
          <a:lstStyle/>
          <a:p>
            <a:r>
              <a:rPr lang="zh-TW" altLang="en-US" dirty="0">
                <a:solidFill>
                  <a:srgbClr val="FF0000"/>
                </a:solidFill>
              </a:rPr>
              <a:t>場  </a:t>
            </a:r>
            <a:r>
              <a:rPr lang="en-US" altLang="zh-TW" dirty="0">
                <a:solidFill>
                  <a:srgbClr val="FF0000"/>
                </a:solidFill>
                <a:latin typeface="Times New Roman" panose="02020603050405020304" pitchFamily="18" charset="0"/>
                <a:cs typeface="Times New Roman" panose="02020603050405020304" pitchFamily="18" charset="0"/>
              </a:rPr>
              <a:t>Field</a:t>
            </a:r>
            <a:endParaRPr lang="zh-TW" altLang="en-US" dirty="0">
              <a:solidFill>
                <a:srgbClr val="FF0000"/>
              </a:solidFill>
              <a:latin typeface="Times New Roman" panose="02020603050405020304" pitchFamily="18" charset="0"/>
              <a:cs typeface="Times New Roman" panose="02020603050405020304" pitchFamily="18" charset="0"/>
            </a:endParaRP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447800"/>
            <a:ext cx="6515100" cy="4345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字方塊 2"/>
          <p:cNvSpPr txBox="1"/>
          <p:nvPr/>
        </p:nvSpPr>
        <p:spPr>
          <a:xfrm>
            <a:off x="4114800" y="6019800"/>
            <a:ext cx="1524000" cy="369332"/>
          </a:xfrm>
          <a:prstGeom prst="rect">
            <a:avLst/>
          </a:prstGeom>
          <a:noFill/>
        </p:spPr>
        <p:txBody>
          <a:bodyPr wrap="square" rtlCol="0">
            <a:spAutoFit/>
          </a:bodyPr>
          <a:lstStyle/>
          <a:p>
            <a:r>
              <a:rPr lang="zh-TW" altLang="en-US" dirty="0"/>
              <a:t>田野</a:t>
            </a:r>
          </a:p>
        </p:txBody>
      </p:sp>
    </p:spTree>
    <p:extLst>
      <p:ext uri="{BB962C8B-B14F-4D97-AF65-F5344CB8AC3E}">
        <p14:creationId xmlns:p14="http://schemas.microsoft.com/office/powerpoint/2010/main" val="18429571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974715" y="228600"/>
            <a:ext cx="4876800" cy="369332"/>
          </a:xfrm>
          <a:prstGeom prst="rect">
            <a:avLst/>
          </a:prstGeom>
          <a:noFill/>
        </p:spPr>
        <p:txBody>
          <a:bodyPr wrap="square" rtlCol="0">
            <a:spAutoFit/>
          </a:bodyPr>
          <a:lstStyle/>
          <a:p>
            <a:r>
              <a:rPr lang="zh-TW" altLang="en-US" dirty="0"/>
              <a:t>在空間任一點，都可以作的一個物理測量，</a:t>
            </a:r>
          </a:p>
        </p:txBody>
      </p:sp>
      <p:pic>
        <p:nvPicPr>
          <p:cNvPr id="266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1856" y="1447800"/>
            <a:ext cx="3074683" cy="2299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 name="文字方塊 2"/>
              <p:cNvSpPr txBox="1"/>
              <p:nvPr/>
            </p:nvSpPr>
            <p:spPr>
              <a:xfrm>
                <a:off x="5200702" y="2412730"/>
                <a:ext cx="1320426" cy="369332"/>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𝑇</m:t>
                      </m:r>
                      <m:d>
                        <m:dPr>
                          <m:ctrlPr>
                            <a:rPr lang="en-US" altLang="zh-TW" i="1" smtClean="0">
                              <a:latin typeface="Cambria Math" panose="02040503050406030204" pitchFamily="18" charset="0"/>
                            </a:rPr>
                          </m:ctrlPr>
                        </m:dPr>
                        <m:e>
                          <m:r>
                            <a:rPr lang="en-US" altLang="zh-TW" b="0" i="1" smtClean="0">
                              <a:latin typeface="Cambria Math"/>
                            </a:rPr>
                            <m:t>𝑥</m:t>
                          </m:r>
                          <m:r>
                            <a:rPr lang="en-US" altLang="zh-TW" b="0" i="1" smtClean="0">
                              <a:latin typeface="Cambria Math"/>
                            </a:rPr>
                            <m:t>,</m:t>
                          </m:r>
                          <m:r>
                            <a:rPr lang="en-US" altLang="zh-TW" b="0" i="1" smtClean="0">
                              <a:latin typeface="Cambria Math"/>
                            </a:rPr>
                            <m:t>𝑦</m:t>
                          </m:r>
                          <m:r>
                            <a:rPr lang="en-US" altLang="zh-TW" b="0" i="1" smtClean="0">
                              <a:latin typeface="Cambria Math"/>
                            </a:rPr>
                            <m:t>,</m:t>
                          </m:r>
                          <m:r>
                            <a:rPr lang="en-US" altLang="zh-TW" b="0" i="1" smtClean="0">
                              <a:latin typeface="Cambria Math"/>
                            </a:rPr>
                            <m:t>𝑧</m:t>
                          </m:r>
                          <m:r>
                            <a:rPr lang="en-US" altLang="zh-TW" b="0" i="1" smtClean="0">
                              <a:latin typeface="Cambria Math"/>
                            </a:rPr>
                            <m:t>,</m:t>
                          </m:r>
                          <m:r>
                            <a:rPr lang="en-US" altLang="zh-TW" b="0" i="1" smtClean="0">
                              <a:latin typeface="Cambria Math"/>
                            </a:rPr>
                            <m:t>𝑡</m:t>
                          </m:r>
                        </m:e>
                      </m:d>
                    </m:oMath>
                  </m:oMathPara>
                </a14:m>
                <a:endParaRPr lang="zh-TW" altLang="en-US" i="1" dirty="0"/>
              </a:p>
            </p:txBody>
          </p:sp>
        </mc:Choice>
        <mc:Fallback xmlns="">
          <p:sp>
            <p:nvSpPr>
              <p:cNvPr id="3" name="文字方塊 2"/>
              <p:cNvSpPr txBox="1">
                <a:spLocks noRot="1" noChangeAspect="1" noMove="1" noResize="1" noEditPoints="1" noAdjustHandles="1" noChangeArrowheads="1" noChangeShapeType="1" noTextEdit="1"/>
              </p:cNvSpPr>
              <p:nvPr/>
            </p:nvSpPr>
            <p:spPr>
              <a:xfrm>
                <a:off x="5200702" y="2412730"/>
                <a:ext cx="1320426" cy="369332"/>
              </a:xfrm>
              <a:prstGeom prst="rect">
                <a:avLst/>
              </a:prstGeom>
              <a:blipFill rotWithShape="1">
                <a:blip r:embed="rId3"/>
                <a:stretch>
                  <a:fillRect b="-8333"/>
                </a:stretch>
              </a:blipFill>
            </p:spPr>
            <p:txBody>
              <a:bodyPr/>
              <a:lstStyle/>
              <a:p>
                <a:r>
                  <a:rPr lang="zh-TW" altLang="en-US">
                    <a:noFill/>
                  </a:rPr>
                  <a:t> </a:t>
                </a:r>
              </a:p>
            </p:txBody>
          </p:sp>
        </mc:Fallback>
      </mc:AlternateContent>
      <p:sp>
        <p:nvSpPr>
          <p:cNvPr id="5" name="文字方塊 4"/>
          <p:cNvSpPr txBox="1"/>
          <p:nvPr/>
        </p:nvSpPr>
        <p:spPr>
          <a:xfrm>
            <a:off x="4191000" y="1828800"/>
            <a:ext cx="3886200" cy="369332"/>
          </a:xfrm>
          <a:prstGeom prst="rect">
            <a:avLst/>
          </a:prstGeom>
          <a:noFill/>
        </p:spPr>
        <p:txBody>
          <a:bodyPr wrap="square" rtlCol="0">
            <a:spAutoFit/>
          </a:bodyPr>
          <a:lstStyle/>
          <a:p>
            <a:r>
              <a:rPr lang="zh-TW" altLang="en-US" dirty="0"/>
              <a:t>這個測量量可以是一個純量：純量場</a:t>
            </a:r>
          </a:p>
        </p:txBody>
      </p:sp>
      <p:pic>
        <p:nvPicPr>
          <p:cNvPr id="266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65517"/>
          <a:stretch/>
        </p:blipFill>
        <p:spPr bwMode="auto">
          <a:xfrm>
            <a:off x="157281" y="3881010"/>
            <a:ext cx="3739458" cy="1846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37328"/>
          <a:stretch/>
        </p:blipFill>
        <p:spPr bwMode="auto">
          <a:xfrm>
            <a:off x="3926539" y="3881010"/>
            <a:ext cx="2863367" cy="257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3"/>
          <p:cNvSpPr txBox="1"/>
          <p:nvPr/>
        </p:nvSpPr>
        <p:spPr>
          <a:xfrm>
            <a:off x="1983439" y="985098"/>
            <a:ext cx="5105400" cy="369332"/>
          </a:xfrm>
          <a:prstGeom prst="rect">
            <a:avLst/>
          </a:prstGeom>
          <a:noFill/>
        </p:spPr>
        <p:txBody>
          <a:bodyPr wrap="square" rtlCol="0">
            <a:spAutoFit/>
          </a:bodyPr>
          <a:lstStyle/>
          <a:p>
            <a:r>
              <a:rPr lang="zh-TW" altLang="en-US" dirty="0"/>
              <a:t>最簡單的意義上，場就是一個空間的函數。</a:t>
            </a:r>
          </a:p>
        </p:txBody>
      </p:sp>
      <mc:AlternateContent xmlns:mc="http://schemas.openxmlformats.org/markup-compatibility/2006" xmlns:a14="http://schemas.microsoft.com/office/drawing/2010/main">
        <mc:Choice Requires="a14">
          <p:sp>
            <p:nvSpPr>
              <p:cNvPr id="9" name="文字方塊 8"/>
              <p:cNvSpPr txBox="1"/>
              <p:nvPr/>
            </p:nvSpPr>
            <p:spPr>
              <a:xfrm>
                <a:off x="7109916" y="4435164"/>
                <a:ext cx="1329082" cy="369332"/>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𝑉</m:t>
                      </m:r>
                      <m:d>
                        <m:dPr>
                          <m:ctrlPr>
                            <a:rPr lang="en-US" altLang="zh-TW" i="1" smtClean="0">
                              <a:latin typeface="Cambria Math" panose="02040503050406030204" pitchFamily="18" charset="0"/>
                            </a:rPr>
                          </m:ctrlPr>
                        </m:dPr>
                        <m:e>
                          <m:r>
                            <a:rPr lang="en-US" altLang="zh-TW" b="0" i="1" smtClean="0">
                              <a:latin typeface="Cambria Math"/>
                            </a:rPr>
                            <m:t>𝑥</m:t>
                          </m:r>
                          <m:r>
                            <a:rPr lang="en-US" altLang="zh-TW" b="0" i="1" smtClean="0">
                              <a:latin typeface="Cambria Math"/>
                            </a:rPr>
                            <m:t>,</m:t>
                          </m:r>
                          <m:r>
                            <a:rPr lang="en-US" altLang="zh-TW" b="0" i="1" smtClean="0">
                              <a:latin typeface="Cambria Math"/>
                            </a:rPr>
                            <m:t>𝑦</m:t>
                          </m:r>
                          <m:r>
                            <a:rPr lang="en-US" altLang="zh-TW" b="0" i="1" smtClean="0">
                              <a:latin typeface="Cambria Math"/>
                            </a:rPr>
                            <m:t>,</m:t>
                          </m:r>
                          <m:r>
                            <a:rPr lang="en-US" altLang="zh-TW" b="0" i="1" smtClean="0">
                              <a:latin typeface="Cambria Math"/>
                            </a:rPr>
                            <m:t>𝑧</m:t>
                          </m:r>
                          <m:r>
                            <a:rPr lang="en-US" altLang="zh-TW" b="0" i="1" smtClean="0">
                              <a:latin typeface="Cambria Math"/>
                            </a:rPr>
                            <m:t>,</m:t>
                          </m:r>
                          <m:r>
                            <a:rPr lang="en-US" altLang="zh-TW" b="0" i="1" smtClean="0">
                              <a:latin typeface="Cambria Math"/>
                            </a:rPr>
                            <m:t>𝑡</m:t>
                          </m:r>
                        </m:e>
                      </m:d>
                    </m:oMath>
                  </m:oMathPara>
                </a14:m>
                <a:endParaRPr lang="zh-TW" altLang="en-US" i="1"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7109916" y="4435164"/>
                <a:ext cx="1329082" cy="369332"/>
              </a:xfrm>
              <a:prstGeom prst="rect">
                <a:avLst/>
              </a:prstGeom>
              <a:blipFill rotWithShape="1">
                <a:blip r:embed="rId5"/>
                <a:stretch>
                  <a:fillRect b="-8333"/>
                </a:stretch>
              </a:blipFill>
            </p:spPr>
            <p:txBody>
              <a:bodyPr/>
              <a:lstStyle/>
              <a:p>
                <a:r>
                  <a:rPr lang="zh-TW" altLang="en-US">
                    <a:noFill/>
                  </a:rPr>
                  <a:t> </a:t>
                </a:r>
              </a:p>
            </p:txBody>
          </p:sp>
        </mc:Fallback>
      </mc:AlternateContent>
      <p:sp>
        <p:nvSpPr>
          <p:cNvPr id="6" name="文字方塊 5"/>
          <p:cNvSpPr txBox="1"/>
          <p:nvPr/>
        </p:nvSpPr>
        <p:spPr>
          <a:xfrm>
            <a:off x="5406957" y="2895600"/>
            <a:ext cx="907915" cy="369332"/>
          </a:xfrm>
          <a:prstGeom prst="rect">
            <a:avLst/>
          </a:prstGeom>
          <a:noFill/>
        </p:spPr>
        <p:txBody>
          <a:bodyPr wrap="square" rtlCol="0">
            <a:spAutoFit/>
          </a:bodyPr>
          <a:lstStyle/>
          <a:p>
            <a:r>
              <a:rPr lang="zh-TW" altLang="en-US" dirty="0"/>
              <a:t>溫度場</a:t>
            </a:r>
          </a:p>
        </p:txBody>
      </p:sp>
      <p:sp>
        <p:nvSpPr>
          <p:cNvPr id="11" name="文字方塊 10"/>
          <p:cNvSpPr txBox="1"/>
          <p:nvPr/>
        </p:nvSpPr>
        <p:spPr>
          <a:xfrm>
            <a:off x="7113159" y="4981537"/>
            <a:ext cx="907915" cy="369332"/>
          </a:xfrm>
          <a:prstGeom prst="rect">
            <a:avLst/>
          </a:prstGeom>
          <a:noFill/>
        </p:spPr>
        <p:txBody>
          <a:bodyPr wrap="square" rtlCol="0">
            <a:spAutoFit/>
          </a:bodyPr>
          <a:lstStyle/>
          <a:p>
            <a:r>
              <a:rPr lang="zh-TW" altLang="en-US" dirty="0"/>
              <a:t>電位場</a:t>
            </a:r>
          </a:p>
        </p:txBody>
      </p:sp>
      <p:sp>
        <p:nvSpPr>
          <p:cNvPr id="7" name="文字方塊 6"/>
          <p:cNvSpPr txBox="1"/>
          <p:nvPr/>
        </p:nvSpPr>
        <p:spPr>
          <a:xfrm>
            <a:off x="1983438" y="597932"/>
            <a:ext cx="6169962" cy="369332"/>
          </a:xfrm>
          <a:prstGeom prst="rect">
            <a:avLst/>
          </a:prstGeom>
          <a:noFill/>
        </p:spPr>
        <p:txBody>
          <a:bodyPr wrap="square" rtlCol="0">
            <a:spAutoFit/>
          </a:bodyPr>
          <a:lstStyle/>
          <a:p>
            <a:r>
              <a:rPr lang="zh-TW" altLang="en-US" dirty="0"/>
              <a:t>所測得值可以為零，但最為一個測量結果，不會不存在！</a:t>
            </a:r>
          </a:p>
        </p:txBody>
      </p:sp>
    </p:spTree>
    <p:extLst>
      <p:ext uri="{BB962C8B-B14F-4D97-AF65-F5344CB8AC3E}">
        <p14:creationId xmlns:p14="http://schemas.microsoft.com/office/powerpoint/2010/main" val="8042766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Mac\Dropbox\Documents\課程\Young\Chapter21\A_Images\A_Figures_and_Photos\21_18_Figure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7566" y="685800"/>
            <a:ext cx="1981200" cy="22905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Mac\Dropbox\Documents\課程\Young\Chapter21\A_Images\A_Figures_and_Photos\21_18_Figure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9260" y="685800"/>
            <a:ext cx="2173926" cy="2282397"/>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a:xfrm>
            <a:off x="1193260" y="243218"/>
            <a:ext cx="4114800" cy="369332"/>
          </a:xfrm>
          <a:prstGeom prst="rect">
            <a:avLst/>
          </a:prstGeom>
          <a:noFill/>
        </p:spPr>
        <p:txBody>
          <a:bodyPr wrap="square" rtlCol="0">
            <a:spAutoFit/>
          </a:bodyPr>
          <a:lstStyle/>
          <a:p>
            <a:r>
              <a:rPr lang="zh-TW" altLang="en-US" dirty="0"/>
              <a:t>這個測量量也可以是一個向量：向量場</a:t>
            </a:r>
          </a:p>
        </p:txBody>
      </p:sp>
      <mc:AlternateContent xmlns:mc="http://schemas.openxmlformats.org/markup-compatibility/2006" xmlns:a14="http://schemas.microsoft.com/office/drawing/2010/main">
        <mc:Choice Requires="a14">
          <p:sp>
            <p:nvSpPr>
              <p:cNvPr id="5" name="文字方塊 4"/>
              <p:cNvSpPr txBox="1"/>
              <p:nvPr/>
            </p:nvSpPr>
            <p:spPr>
              <a:xfrm>
                <a:off x="5791200" y="1593399"/>
                <a:ext cx="1782283" cy="729239"/>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CN" b="0" i="1" smtClean="0">
                              <a:latin typeface="Cambria Math"/>
                            </a:rPr>
                            <m:t>𝐸</m:t>
                          </m:r>
                        </m:e>
                      </m:acc>
                      <m:d>
                        <m:dPr>
                          <m:ctrlPr>
                            <a:rPr lang="en-US" altLang="zh-CN" b="0" i="1" smtClean="0">
                              <a:latin typeface="Cambria Math" panose="02040503050406030204" pitchFamily="18" charset="0"/>
                            </a:rPr>
                          </m:ctrlPr>
                        </m:dPr>
                        <m:e>
                          <m:r>
                            <a:rPr lang="en-US" altLang="zh-CN" b="0" i="1" smtClean="0">
                              <a:latin typeface="Cambria Math"/>
                            </a:rPr>
                            <m:t>𝑥</m:t>
                          </m:r>
                          <m:r>
                            <a:rPr lang="en-US" altLang="zh-CN" b="0" i="1" smtClean="0">
                              <a:latin typeface="Cambria Math"/>
                            </a:rPr>
                            <m:t>,</m:t>
                          </m:r>
                          <m:r>
                            <a:rPr lang="en-US" altLang="zh-CN" b="0" i="1" smtClean="0">
                              <a:latin typeface="Cambria Math"/>
                            </a:rPr>
                            <m:t>𝑦</m:t>
                          </m:r>
                          <m:r>
                            <a:rPr lang="en-US" altLang="zh-CN" b="0" i="1" smtClean="0">
                              <a:latin typeface="Cambria Math"/>
                            </a:rPr>
                            <m:t>,</m:t>
                          </m:r>
                          <m:r>
                            <a:rPr lang="en-US" altLang="zh-CN" b="0" i="1" smtClean="0">
                              <a:latin typeface="Cambria Math"/>
                            </a:rPr>
                            <m:t>𝑧</m:t>
                          </m:r>
                          <m:r>
                            <a:rPr lang="en-US" altLang="zh-CN" b="0" i="1" smtClean="0">
                              <a:latin typeface="Cambria Math"/>
                            </a:rPr>
                            <m:t>,</m:t>
                          </m:r>
                          <m:r>
                            <a:rPr lang="en-US" altLang="zh-CN" b="0" i="1" smtClean="0">
                              <a:latin typeface="Cambria Math"/>
                            </a:rPr>
                            <m:t>𝑡</m:t>
                          </m:r>
                        </m:e>
                      </m:d>
                      <m:r>
                        <a:rPr lang="en-US" altLang="zh-TW" b="0" i="1" smtClean="0">
                          <a:latin typeface="Cambria Math"/>
                        </a:rPr>
                        <m:t>=</m:t>
                      </m:r>
                      <m:f>
                        <m:fPr>
                          <m:ctrlPr>
                            <a:rPr lang="en-US" altLang="zh-TW" b="0" i="1" smtClean="0">
                              <a:latin typeface="Cambria Math" panose="02040503050406030204" pitchFamily="18" charset="0"/>
                            </a:rPr>
                          </m:ctrlPr>
                        </m:fPr>
                        <m:num>
                          <m:acc>
                            <m:accPr>
                              <m:chr m:val="⃗"/>
                              <m:ctrlPr>
                                <a:rPr lang="en-US" altLang="zh-TW" b="0" i="1" smtClean="0">
                                  <a:latin typeface="Cambria Math" panose="02040503050406030204" pitchFamily="18" charset="0"/>
                                </a:rPr>
                              </m:ctrlPr>
                            </m:accPr>
                            <m:e>
                              <m:r>
                                <a:rPr lang="en-US" altLang="zh-TW" b="0" i="1" smtClean="0">
                                  <a:latin typeface="Cambria Math"/>
                                </a:rPr>
                                <m:t>𝐹</m:t>
                              </m:r>
                            </m:e>
                          </m:acc>
                        </m:num>
                        <m:den>
                          <m:r>
                            <a:rPr lang="en-US" altLang="zh-TW" b="0" i="1" smtClean="0">
                              <a:latin typeface="Cambria Math"/>
                            </a:rPr>
                            <m:t>𝑞</m:t>
                          </m:r>
                        </m:den>
                      </m:f>
                    </m:oMath>
                  </m:oMathPara>
                </a14:m>
                <a:endParaRPr lang="zh-CN" altLang="en-US" dirty="0"/>
              </a:p>
            </p:txBody>
          </p:sp>
        </mc:Choice>
        <mc:Fallback xmlns="">
          <p:sp>
            <p:nvSpPr>
              <p:cNvPr id="5" name="文字方塊 4"/>
              <p:cNvSpPr txBox="1">
                <a:spLocks noRot="1" noChangeAspect="1" noMove="1" noResize="1" noEditPoints="1" noAdjustHandles="1" noChangeArrowheads="1" noChangeShapeType="1" noTextEdit="1"/>
              </p:cNvSpPr>
              <p:nvPr/>
            </p:nvSpPr>
            <p:spPr>
              <a:xfrm>
                <a:off x="5791200" y="1593399"/>
                <a:ext cx="1782283" cy="729239"/>
              </a:xfrm>
              <a:prstGeom prst="rect">
                <a:avLst/>
              </a:prstGeom>
              <a:blipFill rotWithShape="1">
                <a:blip r:embed="rId4"/>
                <a:stretch>
                  <a:fillRect/>
                </a:stretch>
              </a:blipFill>
            </p:spPr>
            <p:txBody>
              <a:bodyPr/>
              <a:lstStyle/>
              <a:p>
                <a:r>
                  <a:rPr lang="zh-TW" altLang="en-US">
                    <a:noFill/>
                  </a:rPr>
                  <a:t> </a:t>
                </a:r>
              </a:p>
            </p:txBody>
          </p:sp>
        </mc:Fallback>
      </mc:AlternateContent>
      <p:sp>
        <p:nvSpPr>
          <p:cNvPr id="6" name="文字方塊 5"/>
          <p:cNvSpPr txBox="1"/>
          <p:nvPr/>
        </p:nvSpPr>
        <p:spPr>
          <a:xfrm>
            <a:off x="1219200" y="5832909"/>
            <a:ext cx="7311958" cy="369332"/>
          </a:xfrm>
          <a:prstGeom prst="rect">
            <a:avLst/>
          </a:prstGeom>
          <a:noFill/>
        </p:spPr>
        <p:txBody>
          <a:bodyPr wrap="square" rtlCol="0">
            <a:spAutoFit/>
          </a:bodyPr>
          <a:lstStyle/>
          <a:p>
            <a:r>
              <a:rPr lang="zh-TW" altLang="en-US" dirty="0"/>
              <a:t>在許情況下，這個漫布於空間中的場，有一個整體性，有自己的規則。</a:t>
            </a:r>
          </a:p>
        </p:txBody>
      </p:sp>
      <p:pic>
        <p:nvPicPr>
          <p:cNvPr id="7" name="Picture 2" descr="24_03_FigureA.jpg"/>
          <p:cNvPicPr>
            <a:picLocks noChangeAspect="1"/>
          </p:cNvPicPr>
          <p:nvPr/>
        </p:nvPicPr>
        <p:blipFill rotWithShape="1">
          <a:blip r:embed="rId5" cstate="print">
            <a:extLst>
              <a:ext uri="{28A0092B-C50C-407E-A947-70E740481C1C}">
                <a14:useLocalDpi xmlns:a14="http://schemas.microsoft.com/office/drawing/2010/main" val="0"/>
              </a:ext>
            </a:extLst>
          </a:blip>
          <a:srcRect t="9080" b="2608"/>
          <a:stretch/>
        </p:blipFill>
        <p:spPr>
          <a:xfrm>
            <a:off x="1300264" y="3139477"/>
            <a:ext cx="3347023" cy="2693432"/>
          </a:xfrm>
          <a:prstGeom prst="rect">
            <a:avLst/>
          </a:prstGeom>
        </p:spPr>
      </p:pic>
      <p:sp>
        <p:nvSpPr>
          <p:cNvPr id="8" name="文字方塊 7"/>
          <p:cNvSpPr txBox="1"/>
          <p:nvPr/>
        </p:nvSpPr>
        <p:spPr>
          <a:xfrm>
            <a:off x="1219200" y="6202241"/>
            <a:ext cx="7311958" cy="369332"/>
          </a:xfrm>
          <a:prstGeom prst="rect">
            <a:avLst/>
          </a:prstGeom>
          <a:noFill/>
        </p:spPr>
        <p:txBody>
          <a:bodyPr wrap="square" rtlCol="0">
            <a:spAutoFit/>
          </a:bodyPr>
          <a:lstStyle/>
          <a:p>
            <a:r>
              <a:rPr lang="zh-TW" altLang="en-US" dirty="0"/>
              <a:t>某處的場的變化，會由周圍附近的場來決定！</a:t>
            </a:r>
          </a:p>
        </p:txBody>
      </p:sp>
    </p:spTree>
    <p:extLst>
      <p:ext uri="{BB962C8B-B14F-4D97-AF65-F5344CB8AC3E}">
        <p14:creationId xmlns:p14="http://schemas.microsoft.com/office/powerpoint/2010/main" val="70874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9"/>
          <p:cNvSpPr txBox="1">
            <a:spLocks noChangeArrowheads="1"/>
          </p:cNvSpPr>
          <p:nvPr/>
        </p:nvSpPr>
        <p:spPr bwMode="auto">
          <a:xfrm>
            <a:off x="6658178" y="5528709"/>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定義</a:t>
            </a:r>
          </a:p>
        </p:txBody>
      </p:sp>
      <p:sp>
        <p:nvSpPr>
          <p:cNvPr id="7" name="Text Box 10"/>
          <p:cNvSpPr txBox="1">
            <a:spLocks noChangeArrowheads="1"/>
          </p:cNvSpPr>
          <p:nvPr/>
        </p:nvSpPr>
        <p:spPr bwMode="auto">
          <a:xfrm>
            <a:off x="3726287" y="5506927"/>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a:t>計算方法</a:t>
            </a:r>
          </a:p>
        </p:txBody>
      </p:sp>
      <p:sp>
        <p:nvSpPr>
          <p:cNvPr id="8" name="Text Box 25"/>
          <p:cNvSpPr txBox="1">
            <a:spLocks noChangeArrowheads="1"/>
          </p:cNvSpPr>
          <p:nvPr/>
        </p:nvSpPr>
        <p:spPr bwMode="auto">
          <a:xfrm>
            <a:off x="3192887" y="6345127"/>
            <a:ext cx="2971800" cy="3762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a:solidFill>
                  <a:srgbClr val="FF0000"/>
                </a:solidFill>
              </a:rPr>
              <a:t>電場是一個方便的計算工具</a:t>
            </a:r>
          </a:p>
        </p:txBody>
      </p:sp>
      <p:sp>
        <p:nvSpPr>
          <p:cNvPr id="9" name="Text Box 4"/>
          <p:cNvSpPr txBox="1">
            <a:spLocks noChangeArrowheads="1"/>
          </p:cNvSpPr>
          <p:nvPr/>
        </p:nvSpPr>
        <p:spPr bwMode="auto">
          <a:xfrm>
            <a:off x="1143000" y="2241761"/>
            <a:ext cx="160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dirty="0">
                <a:solidFill>
                  <a:srgbClr val="FF0000"/>
                </a:solidFill>
                <a:latin typeface="Times New Roman" pitchFamily="18" charset="0"/>
              </a:rPr>
              <a:t>Electric Field</a:t>
            </a:r>
          </a:p>
        </p:txBody>
      </p:sp>
      <p:pic>
        <p:nvPicPr>
          <p:cNvPr id="30876" name="Picture 156" descr="\\Mac\Dropbox\Documents\課程\Young\Chapter21\A_Images\A_Figures_and_Photos\21_15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8411" y="195922"/>
            <a:ext cx="2976967" cy="488542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 name="文字方塊 9"/>
              <p:cNvSpPr txBox="1"/>
              <p:nvPr/>
            </p:nvSpPr>
            <p:spPr>
              <a:xfrm>
                <a:off x="1122608" y="5271670"/>
                <a:ext cx="1989263" cy="764568"/>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CN" b="0" i="1" smtClean="0">
                              <a:latin typeface="Cambria Math"/>
                            </a:rPr>
                            <m:t>𝐸</m:t>
                          </m:r>
                        </m:e>
                      </m:acc>
                      <m:r>
                        <a:rPr lang="en-US" altLang="zh-TW" b="0" i="1" smtClean="0">
                          <a:latin typeface="Cambria Math"/>
                        </a:rPr>
                        <m:t>=</m:t>
                      </m:r>
                      <m:nary>
                        <m:naryPr>
                          <m:chr m:val="∑"/>
                          <m:supHide m:val="on"/>
                          <m:ctrlPr>
                            <a:rPr lang="en-US" altLang="zh-TW" i="1">
                              <a:latin typeface="Cambria Math" panose="02040503050406030204" pitchFamily="18" charset="0"/>
                            </a:rPr>
                          </m:ctrlPr>
                        </m:naryPr>
                        <m:sub>
                          <m:r>
                            <m:rPr>
                              <m:brk m:alnAt="7"/>
                            </m:rPr>
                            <a:rPr lang="en-US" altLang="zh-TW" i="1">
                              <a:latin typeface="Cambria Math"/>
                            </a:rPr>
                            <m:t>𝑖</m:t>
                          </m:r>
                        </m:sub>
                        <m:sup/>
                        <m:e>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a:rPr>
                                    <m:t>𝑄</m:t>
                                  </m:r>
                                </m:e>
                                <m:sub>
                                  <m:r>
                                    <a:rPr lang="en-US" altLang="zh-TW" i="1">
                                      <a:latin typeface="Cambria Math"/>
                                    </a:rPr>
                                    <m:t>𝑖</m:t>
                                  </m:r>
                                </m:sub>
                              </m:sSub>
                            </m:num>
                            <m:den>
                              <m:sSubSup>
                                <m:sSubSupPr>
                                  <m:ctrlPr>
                                    <a:rPr lang="zh-TW" altLang="en-US" i="1">
                                      <a:latin typeface="Cambria Math" panose="02040503050406030204" pitchFamily="18" charset="0"/>
                                    </a:rPr>
                                  </m:ctrlPr>
                                </m:sSubSupPr>
                                <m:e>
                                  <m:r>
                                    <a:rPr lang="en-US" altLang="zh-TW" i="1">
                                      <a:latin typeface="Cambria Math"/>
                                    </a:rPr>
                                    <m:t>𝑟</m:t>
                                  </m:r>
                                </m:e>
                                <m:sub>
                                  <m:r>
                                    <a:rPr lang="en-US" altLang="zh-TW" i="1">
                                      <a:latin typeface="Cambria Math"/>
                                    </a:rPr>
                                    <m:t>𝑖</m:t>
                                  </m:r>
                                </m:sub>
                                <m:sup>
                                  <m:r>
                                    <a:rPr lang="en-US" altLang="zh-TW" i="1">
                                      <a:latin typeface="Cambria Math"/>
                                    </a:rPr>
                                    <m:t>2</m:t>
                                  </m:r>
                                </m:sup>
                              </m:sSubSup>
                            </m:den>
                          </m:f>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a:rPr>
                                    <m:t>𝑟</m:t>
                                  </m:r>
                                </m:e>
                              </m:acc>
                            </m:e>
                            <m:sub>
                              <m:r>
                                <a:rPr lang="en-US" altLang="zh-TW" i="1">
                                  <a:latin typeface="Cambria Math"/>
                                </a:rPr>
                                <m:t>𝑖</m:t>
                              </m:r>
                            </m:sub>
                          </m:sSub>
                        </m:e>
                      </m:nary>
                    </m:oMath>
                  </m:oMathPara>
                </a14:m>
                <a:endParaRPr lang="zh-CN" altLang="en-US"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1122608" y="5271670"/>
                <a:ext cx="1989263" cy="764568"/>
              </a:xfrm>
              <a:prstGeom prst="rect">
                <a:avLst/>
              </a:prstGeom>
              <a:blipFill rotWithShape="1">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a:xfrm>
                <a:off x="5486400" y="5321490"/>
                <a:ext cx="853567" cy="72923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CN" b="0" i="1" smtClean="0">
                              <a:latin typeface="Cambria Math"/>
                            </a:rPr>
                            <m:t>𝐸</m:t>
                          </m:r>
                        </m:e>
                      </m:acc>
                      <m:r>
                        <a:rPr lang="en-US" altLang="zh-TW" b="0" i="1" smtClean="0">
                          <a:latin typeface="Cambria Math"/>
                        </a:rPr>
                        <m:t>=</m:t>
                      </m:r>
                      <m:f>
                        <m:fPr>
                          <m:ctrlPr>
                            <a:rPr lang="en-US" altLang="zh-TW" b="0" i="1" smtClean="0">
                              <a:latin typeface="Cambria Math" panose="02040503050406030204" pitchFamily="18" charset="0"/>
                            </a:rPr>
                          </m:ctrlPr>
                        </m:fPr>
                        <m:num>
                          <m:acc>
                            <m:accPr>
                              <m:chr m:val="⃗"/>
                              <m:ctrlPr>
                                <a:rPr lang="en-US" altLang="zh-TW" b="0" i="1" smtClean="0">
                                  <a:latin typeface="Cambria Math" panose="02040503050406030204" pitchFamily="18" charset="0"/>
                                </a:rPr>
                              </m:ctrlPr>
                            </m:accPr>
                            <m:e>
                              <m:r>
                                <a:rPr lang="en-US" altLang="zh-TW" b="0" i="1" smtClean="0">
                                  <a:latin typeface="Cambria Math"/>
                                </a:rPr>
                                <m:t>𝐹</m:t>
                              </m:r>
                            </m:e>
                          </m:acc>
                        </m:num>
                        <m:den>
                          <m:r>
                            <a:rPr lang="en-US" altLang="zh-TW" b="0" i="1" smtClean="0">
                              <a:latin typeface="Cambria Math"/>
                            </a:rPr>
                            <m:t>𝑞</m:t>
                          </m:r>
                        </m:den>
                      </m:f>
                    </m:oMath>
                  </m:oMathPara>
                </a14:m>
                <a:endParaRPr lang="zh-CN"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5486400" y="5321490"/>
                <a:ext cx="853567" cy="729239"/>
              </a:xfrm>
              <a:prstGeom prst="rect">
                <a:avLst/>
              </a:prstGeom>
              <a:blipFill rotWithShape="1">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a:xfrm>
                <a:off x="1122608" y="2743200"/>
                <a:ext cx="985591" cy="40293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a:latin typeface="Cambria Math" panose="02040503050406030204" pitchFamily="18" charset="0"/>
                            </a:rPr>
                          </m:ctrlPr>
                        </m:accPr>
                        <m:e>
                          <m:r>
                            <a:rPr lang="en-US" altLang="zh-TW" i="1">
                              <a:latin typeface="Cambria Math"/>
                            </a:rPr>
                            <m:t>𝐹</m:t>
                          </m:r>
                        </m:e>
                      </m:acc>
                      <m:r>
                        <a:rPr lang="en-US" altLang="zh-CN" b="0" i="1" smtClean="0">
                          <a:latin typeface="Cambria Math"/>
                        </a:rPr>
                        <m:t>=</m:t>
                      </m:r>
                      <m:r>
                        <a:rPr lang="en-US" altLang="zh-CN" b="0" i="1" smtClean="0">
                          <a:latin typeface="Cambria Math"/>
                        </a:rPr>
                        <m:t>𝑞</m:t>
                      </m:r>
                      <m:acc>
                        <m:accPr>
                          <m:chr m:val="⃗"/>
                          <m:ctrlPr>
                            <a:rPr lang="zh-CN" altLang="en-US" i="1" smtClean="0">
                              <a:latin typeface="Cambria Math" panose="02040503050406030204" pitchFamily="18" charset="0"/>
                            </a:rPr>
                          </m:ctrlPr>
                        </m:accPr>
                        <m:e>
                          <m:r>
                            <a:rPr lang="en-US" altLang="zh-CN" b="0" i="1" smtClean="0">
                              <a:latin typeface="Cambria Math"/>
                            </a:rPr>
                            <m:t>𝐸</m:t>
                          </m:r>
                        </m:e>
                      </m:acc>
                    </m:oMath>
                  </m:oMathPara>
                </a14:m>
                <a:endParaRPr lang="zh-CN" altLang="en-US"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1122608" y="2743200"/>
                <a:ext cx="985591" cy="402931"/>
              </a:xfrm>
              <a:prstGeom prst="rect">
                <a:avLst/>
              </a:prstGeom>
              <a:blipFill rotWithShape="1">
                <a:blip r:embed="rId5"/>
                <a:stretch>
                  <a:fillRect t="-21212" b="-7576"/>
                </a:stretch>
              </a:blipFill>
            </p:spPr>
            <p:txBody>
              <a:bodyPr/>
              <a:lstStyle/>
              <a:p>
                <a:r>
                  <a:rPr lang="zh-CN"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10"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F22_06"/>
          <p:cNvPicPr>
            <a:picLocks noChangeAspect="1" noChangeArrowheads="1"/>
          </p:cNvPicPr>
          <p:nvPr/>
        </p:nvPicPr>
        <p:blipFill>
          <a:blip r:embed="rId2">
            <a:extLst>
              <a:ext uri="{28A0092B-C50C-407E-A947-70E740481C1C}">
                <a14:useLocalDpi xmlns:a14="http://schemas.microsoft.com/office/drawing/2010/main" val="0"/>
              </a:ext>
            </a:extLst>
          </a:blip>
          <a:srcRect b="13655"/>
          <a:stretch>
            <a:fillRect/>
          </a:stretch>
        </p:blipFill>
        <p:spPr bwMode="auto">
          <a:xfrm>
            <a:off x="838200" y="2133600"/>
            <a:ext cx="315277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5"/>
          <p:cNvSpPr txBox="1">
            <a:spLocks noChangeArrowheads="1"/>
          </p:cNvSpPr>
          <p:nvPr/>
        </p:nvSpPr>
        <p:spPr bwMode="auto">
          <a:xfrm>
            <a:off x="3238500" y="144780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單一個點電荷周圍的電場</a:t>
            </a:r>
          </a:p>
        </p:txBody>
      </p:sp>
      <p:pic>
        <p:nvPicPr>
          <p:cNvPr id="31750" name="Picture 4" descr="F22_06"/>
          <p:cNvPicPr>
            <a:picLocks noChangeAspect="1" noChangeArrowheads="1"/>
          </p:cNvPicPr>
          <p:nvPr/>
        </p:nvPicPr>
        <p:blipFill>
          <a:blip r:embed="rId2">
            <a:extLst>
              <a:ext uri="{28A0092B-C50C-407E-A947-70E740481C1C}">
                <a14:useLocalDpi xmlns:a14="http://schemas.microsoft.com/office/drawing/2010/main" val="0"/>
              </a:ext>
            </a:extLst>
          </a:blip>
          <a:srcRect l="43504" t="35323" r="44411" b="54865"/>
          <a:stretch>
            <a:fillRect/>
          </a:stretch>
        </p:blipFill>
        <p:spPr bwMode="auto">
          <a:xfrm>
            <a:off x="2209800" y="35052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直線單箭頭接點 7"/>
          <p:cNvCxnSpPr/>
          <p:nvPr/>
        </p:nvCxnSpPr>
        <p:spPr>
          <a:xfrm flipV="1">
            <a:off x="2514600" y="3200400"/>
            <a:ext cx="1066800" cy="41910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單箭頭接點 9"/>
          <p:cNvCxnSpPr/>
          <p:nvPr/>
        </p:nvCxnSpPr>
        <p:spPr>
          <a:xfrm flipV="1">
            <a:off x="3540463" y="3042344"/>
            <a:ext cx="381000" cy="1524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向下箭號 4"/>
          <p:cNvSpPr/>
          <p:nvPr/>
        </p:nvSpPr>
        <p:spPr>
          <a:xfrm rot="20582152">
            <a:off x="5410200" y="3048000"/>
            <a:ext cx="304800" cy="5715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向下箭號 12"/>
          <p:cNvSpPr/>
          <p:nvPr/>
        </p:nvSpPr>
        <p:spPr>
          <a:xfrm rot="1318369">
            <a:off x="6649049" y="3011733"/>
            <a:ext cx="304800" cy="5715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4" name="文字方塊 13"/>
              <p:cNvSpPr txBox="1"/>
              <p:nvPr/>
            </p:nvSpPr>
            <p:spPr>
              <a:xfrm>
                <a:off x="4114800" y="2133600"/>
                <a:ext cx="1989263" cy="870559"/>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CN" b="0" i="1" smtClean="0">
                              <a:latin typeface="Cambria Math"/>
                            </a:rPr>
                            <m:t>𝐸</m:t>
                          </m:r>
                        </m:e>
                      </m:acc>
                      <m:r>
                        <a:rPr lang="en-US" altLang="zh-TW" b="0" i="1" smtClean="0">
                          <a:latin typeface="Cambria Math"/>
                        </a:rPr>
                        <m:t>=</m:t>
                      </m:r>
                      <m:nary>
                        <m:naryPr>
                          <m:chr m:val="∑"/>
                          <m:ctrlPr>
                            <a:rPr lang="en-US" altLang="zh-TW" b="0" i="1" smtClean="0">
                              <a:latin typeface="Cambria Math" panose="02040503050406030204" pitchFamily="18" charset="0"/>
                            </a:rPr>
                          </m:ctrlPr>
                        </m:naryPr>
                        <m:sub>
                          <m:r>
                            <m:rPr>
                              <m:brk m:alnAt="23"/>
                            </m:rPr>
                            <a:rPr lang="en-US" altLang="zh-TW" b="0" i="1" smtClean="0">
                              <a:latin typeface="Cambria Math" panose="02040503050406030204" pitchFamily="18" charset="0"/>
                            </a:rPr>
                            <m:t>𝑖</m:t>
                          </m:r>
                          <m:r>
                            <a:rPr lang="en-US" altLang="zh-TW" b="0" i="1" smtClean="0">
                              <a:latin typeface="Cambria Math" panose="02040503050406030204" pitchFamily="18" charset="0"/>
                            </a:rPr>
                            <m:t>=1</m:t>
                          </m:r>
                        </m:sub>
                        <m:sup>
                          <m:r>
                            <a:rPr lang="en-US" altLang="zh-TW" b="0" i="1" smtClean="0">
                              <a:latin typeface="Cambria Math" panose="02040503050406030204" pitchFamily="18" charset="0"/>
                            </a:rPr>
                            <m:t>1</m:t>
                          </m:r>
                        </m:sup>
                        <m:e>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a:rPr>
                                    <m:t>𝑄</m:t>
                                  </m:r>
                                </m:e>
                                <m:sub>
                                  <m:r>
                                    <a:rPr lang="en-US" altLang="zh-TW" i="1">
                                      <a:latin typeface="Cambria Math"/>
                                    </a:rPr>
                                    <m:t>𝑖</m:t>
                                  </m:r>
                                </m:sub>
                              </m:sSub>
                            </m:num>
                            <m:den>
                              <m:sSubSup>
                                <m:sSubSupPr>
                                  <m:ctrlPr>
                                    <a:rPr lang="zh-TW" altLang="en-US" i="1">
                                      <a:latin typeface="Cambria Math" panose="02040503050406030204" pitchFamily="18" charset="0"/>
                                    </a:rPr>
                                  </m:ctrlPr>
                                </m:sSubSupPr>
                                <m:e>
                                  <m:r>
                                    <a:rPr lang="en-US" altLang="zh-TW" i="1">
                                      <a:latin typeface="Cambria Math"/>
                                    </a:rPr>
                                    <m:t>𝑟</m:t>
                                  </m:r>
                                </m:e>
                                <m:sub>
                                  <m:r>
                                    <a:rPr lang="en-US" altLang="zh-TW" i="1">
                                      <a:latin typeface="Cambria Math"/>
                                    </a:rPr>
                                    <m:t>𝑖</m:t>
                                  </m:r>
                                </m:sub>
                                <m:sup>
                                  <m:r>
                                    <a:rPr lang="en-US" altLang="zh-TW" i="1">
                                      <a:latin typeface="Cambria Math"/>
                                    </a:rPr>
                                    <m:t>2</m:t>
                                  </m:r>
                                </m:sup>
                              </m:sSubSup>
                            </m:den>
                          </m:f>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a:rPr>
                                    <m:t>𝑟</m:t>
                                  </m:r>
                                </m:e>
                              </m:acc>
                            </m:e>
                            <m:sub>
                              <m:r>
                                <a:rPr lang="en-US" altLang="zh-TW" i="1">
                                  <a:latin typeface="Cambria Math"/>
                                </a:rPr>
                                <m:t>𝑖</m:t>
                              </m:r>
                            </m:sub>
                          </m:sSub>
                        </m:e>
                      </m:nary>
                    </m:oMath>
                  </m:oMathPara>
                </a14:m>
                <a:endParaRPr lang="zh-CN" altLang="en-US"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4114800" y="2133600"/>
                <a:ext cx="1989263" cy="870559"/>
              </a:xfrm>
              <a:prstGeom prst="rect">
                <a:avLst/>
              </a:prstGeom>
              <a:blipFill>
                <a:blip r:embed="rId3"/>
                <a:stretch>
                  <a:fillRect l="-14650" t="-95652" b="-15072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6519930" y="2218142"/>
                <a:ext cx="2302297" cy="659796"/>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TW" b="0" i="1" smtClean="0">
                              <a:latin typeface="Cambria Math"/>
                            </a:rPr>
                            <m:t>𝐹</m:t>
                          </m:r>
                        </m:e>
                      </m:acc>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1</m:t>
                          </m:r>
                        </m:num>
                        <m:den>
                          <m:r>
                            <a:rPr lang="en-US" altLang="zh-TW" b="0" i="1" smtClean="0">
                              <a:latin typeface="Cambria Math"/>
                            </a:rPr>
                            <m:t>4</m:t>
                          </m:r>
                          <m:r>
                            <a:rPr lang="zh-TW" altLang="en-US" b="0" i="1" smtClean="0">
                              <a:latin typeface="Cambria Math"/>
                            </a:rPr>
                            <m:t>𝜋</m:t>
                          </m:r>
                          <m:sSub>
                            <m:sSubPr>
                              <m:ctrlPr>
                                <a:rPr lang="en-US" altLang="zh-TW" b="0" i="1" smtClean="0">
                                  <a:latin typeface="Cambria Math" panose="02040503050406030204" pitchFamily="18" charset="0"/>
                                </a:rPr>
                              </m:ctrlPr>
                            </m:sSubPr>
                            <m:e>
                              <m:r>
                                <a:rPr lang="zh-TW" altLang="en-US" i="1">
                                  <a:latin typeface="Cambria Math"/>
                                </a:rPr>
                                <m:t>𝜀</m:t>
                              </m:r>
                            </m:e>
                            <m:sub>
                              <m:r>
                                <a:rPr lang="en-US" altLang="zh-TW" b="0" i="1" smtClean="0">
                                  <a:latin typeface="Cambria Math"/>
                                </a:rPr>
                                <m:t>0</m:t>
                              </m:r>
                            </m:sub>
                          </m:sSub>
                        </m:den>
                      </m:f>
                      <m:f>
                        <m:fPr>
                          <m:ctrlPr>
                            <a:rPr lang="en-US" altLang="zh-TW" b="0" i="1" smtClean="0">
                              <a:latin typeface="Cambria Math" panose="02040503050406030204" pitchFamily="18" charset="0"/>
                            </a:rPr>
                          </m:ctrlPr>
                        </m:fPr>
                        <m:num>
                          <m:r>
                            <a:rPr lang="en-US" altLang="zh-TW" b="0" i="1" smtClean="0">
                              <a:latin typeface="Cambria Math"/>
                            </a:rPr>
                            <m:t>𝑄𝑞</m:t>
                          </m:r>
                        </m:num>
                        <m:den>
                          <m:sSup>
                            <m:sSupPr>
                              <m:ctrlPr>
                                <a:rPr lang="en-US" altLang="zh-TW" b="0" i="1" smtClean="0">
                                  <a:latin typeface="Cambria Math" panose="02040503050406030204" pitchFamily="18" charset="0"/>
                                </a:rPr>
                              </m:ctrlPr>
                            </m:sSupPr>
                            <m:e>
                              <m:r>
                                <a:rPr lang="en-US" altLang="zh-TW" b="0" i="1" smtClean="0">
                                  <a:latin typeface="Cambria Math"/>
                                </a:rPr>
                                <m:t>𝑟</m:t>
                              </m:r>
                            </m:e>
                            <m:sup>
                              <m:r>
                                <a:rPr lang="en-US" altLang="zh-TW" b="0" i="1" smtClean="0">
                                  <a:latin typeface="Cambria Math"/>
                                </a:rPr>
                                <m:t>2</m:t>
                              </m:r>
                            </m:sup>
                          </m:sSup>
                        </m:den>
                      </m:f>
                      <m:acc>
                        <m:accPr>
                          <m:chr m:val="̂"/>
                          <m:ctrlPr>
                            <a:rPr lang="en-US" altLang="zh-TW" b="0" i="1" smtClean="0">
                              <a:latin typeface="Cambria Math" panose="02040503050406030204" pitchFamily="18" charset="0"/>
                            </a:rPr>
                          </m:ctrlPr>
                        </m:accPr>
                        <m:e>
                          <m:r>
                            <a:rPr lang="en-US" altLang="zh-TW" b="0" i="1" smtClean="0">
                              <a:latin typeface="Cambria Math"/>
                            </a:rPr>
                            <m:t>𝑟</m:t>
                          </m:r>
                        </m:e>
                      </m:acc>
                      <m:r>
                        <a:rPr lang="en-US" altLang="zh-CN" b="0" i="1" smtClean="0">
                          <a:latin typeface="Cambria Math"/>
                        </a:rPr>
                        <m:t>=</m:t>
                      </m:r>
                      <m:r>
                        <a:rPr lang="en-US" altLang="zh-CN" b="0" i="1" smtClean="0">
                          <a:latin typeface="Cambria Math"/>
                        </a:rPr>
                        <m:t>𝑞</m:t>
                      </m:r>
                      <m:acc>
                        <m:accPr>
                          <m:chr m:val="⃗"/>
                          <m:ctrlPr>
                            <a:rPr lang="en-US" altLang="zh-CN" b="0" i="1" smtClean="0">
                              <a:latin typeface="Cambria Math" panose="02040503050406030204" pitchFamily="18" charset="0"/>
                            </a:rPr>
                          </m:ctrlPr>
                        </m:accPr>
                        <m:e>
                          <m:r>
                            <a:rPr lang="en-US" altLang="zh-CN" b="0" i="1" smtClean="0">
                              <a:latin typeface="Cambria Math"/>
                            </a:rPr>
                            <m:t>𝐸</m:t>
                          </m:r>
                        </m:e>
                      </m:acc>
                    </m:oMath>
                  </m:oMathPara>
                </a14:m>
                <a:endParaRPr lang="zh-CN" altLang="en-US"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6519930" y="2218142"/>
                <a:ext cx="2302297" cy="659796"/>
              </a:xfrm>
              <a:prstGeom prst="rect">
                <a:avLst/>
              </a:prstGeom>
              <a:blipFill rotWithShape="1">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5421110" y="3695700"/>
                <a:ext cx="1600630" cy="65979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CN" b="0" i="1" smtClean="0">
                              <a:latin typeface="Cambria Math"/>
                            </a:rPr>
                            <m:t>𝐸</m:t>
                          </m:r>
                        </m:e>
                      </m:acc>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1</m:t>
                          </m:r>
                        </m:num>
                        <m:den>
                          <m:r>
                            <a:rPr lang="en-US" altLang="zh-TW" b="0" i="1" smtClean="0">
                              <a:latin typeface="Cambria Math"/>
                            </a:rPr>
                            <m:t>4</m:t>
                          </m:r>
                          <m:r>
                            <a:rPr lang="zh-TW" altLang="en-US" b="0" i="1" smtClean="0">
                              <a:latin typeface="Cambria Math"/>
                            </a:rPr>
                            <m:t>𝜋</m:t>
                          </m:r>
                          <m:sSub>
                            <m:sSubPr>
                              <m:ctrlPr>
                                <a:rPr lang="en-US" altLang="zh-TW" b="0" i="1" smtClean="0">
                                  <a:latin typeface="Cambria Math" panose="02040503050406030204" pitchFamily="18" charset="0"/>
                                </a:rPr>
                              </m:ctrlPr>
                            </m:sSubPr>
                            <m:e>
                              <m:r>
                                <a:rPr lang="zh-TW" altLang="en-US" i="1">
                                  <a:latin typeface="Cambria Math"/>
                                </a:rPr>
                                <m:t>𝜀</m:t>
                              </m:r>
                            </m:e>
                            <m:sub>
                              <m:r>
                                <a:rPr lang="en-US" altLang="zh-TW" b="0" i="1" smtClean="0">
                                  <a:latin typeface="Cambria Math"/>
                                </a:rPr>
                                <m:t>0</m:t>
                              </m:r>
                            </m:sub>
                          </m:sSub>
                        </m:den>
                      </m:f>
                      <m:f>
                        <m:fPr>
                          <m:ctrlPr>
                            <a:rPr lang="en-US" altLang="zh-TW" b="0" i="1" smtClean="0">
                              <a:latin typeface="Cambria Math" panose="02040503050406030204" pitchFamily="18" charset="0"/>
                            </a:rPr>
                          </m:ctrlPr>
                        </m:fPr>
                        <m:num>
                          <m:r>
                            <a:rPr lang="en-US" altLang="zh-TW" b="0" i="1" smtClean="0">
                              <a:latin typeface="Cambria Math"/>
                            </a:rPr>
                            <m:t>𝑄</m:t>
                          </m:r>
                        </m:num>
                        <m:den>
                          <m:sSup>
                            <m:sSupPr>
                              <m:ctrlPr>
                                <a:rPr lang="en-US" altLang="zh-TW" b="0" i="1" smtClean="0">
                                  <a:latin typeface="Cambria Math" panose="02040503050406030204" pitchFamily="18" charset="0"/>
                                </a:rPr>
                              </m:ctrlPr>
                            </m:sSupPr>
                            <m:e>
                              <m:r>
                                <a:rPr lang="en-US" altLang="zh-TW" b="0" i="1" smtClean="0">
                                  <a:latin typeface="Cambria Math"/>
                                </a:rPr>
                                <m:t>𝑟</m:t>
                              </m:r>
                            </m:e>
                            <m:sup>
                              <m:r>
                                <a:rPr lang="en-US" altLang="zh-TW" b="0" i="1" smtClean="0">
                                  <a:latin typeface="Cambria Math"/>
                                </a:rPr>
                                <m:t>2</m:t>
                              </m:r>
                            </m:sup>
                          </m:sSup>
                        </m:den>
                      </m:f>
                      <m:acc>
                        <m:accPr>
                          <m:chr m:val="̂"/>
                          <m:ctrlPr>
                            <a:rPr lang="en-US" altLang="zh-TW" b="0" i="1" smtClean="0">
                              <a:latin typeface="Cambria Math" panose="02040503050406030204" pitchFamily="18" charset="0"/>
                            </a:rPr>
                          </m:ctrlPr>
                        </m:accPr>
                        <m:e>
                          <m:r>
                            <a:rPr lang="en-US" altLang="zh-TW" b="0" i="1" smtClean="0">
                              <a:latin typeface="Cambria Math"/>
                            </a:rPr>
                            <m:t>𝑟</m:t>
                          </m:r>
                        </m:e>
                      </m:acc>
                    </m:oMath>
                  </m:oMathPara>
                </a14:m>
                <a:endParaRPr lang="zh-CN" altLang="en-US"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5421110" y="3695700"/>
                <a:ext cx="1600630" cy="659796"/>
              </a:xfrm>
              <a:prstGeom prst="rect">
                <a:avLst/>
              </a:prstGeom>
              <a:blipFill rotWithShape="1">
                <a:blip r:embed="rId1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B23F7128-6A0F-CF45-84F9-7B4291E1F7FB}"/>
                  </a:ext>
                </a:extLst>
              </p:cNvPr>
              <p:cNvSpPr/>
              <p:nvPr/>
            </p:nvSpPr>
            <p:spPr>
              <a:xfrm>
                <a:off x="3581400" y="2676472"/>
                <a:ext cx="402098" cy="402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a:latin typeface="Cambria Math" panose="02040503050406030204" pitchFamily="18" charset="0"/>
                            </a:rPr>
                          </m:ctrlPr>
                        </m:accPr>
                        <m:e>
                          <m:r>
                            <a:rPr lang="en-US" altLang="zh-CN" i="1">
                              <a:latin typeface="Cambria Math"/>
                            </a:rPr>
                            <m:t>𝐸</m:t>
                          </m:r>
                        </m:e>
                      </m:acc>
                    </m:oMath>
                  </m:oMathPara>
                </a14:m>
                <a:endParaRPr lang="en-TW" dirty="0"/>
              </a:p>
            </p:txBody>
          </p:sp>
        </mc:Choice>
        <mc:Fallback xmlns="">
          <p:sp>
            <p:nvSpPr>
              <p:cNvPr id="3" name="Rectangle 2">
                <a:extLst>
                  <a:ext uri="{FF2B5EF4-FFF2-40B4-BE49-F238E27FC236}">
                    <a16:creationId xmlns:a16="http://schemas.microsoft.com/office/drawing/2014/main" id="{B23F7128-6A0F-CF45-84F9-7B4291E1F7FB}"/>
                  </a:ext>
                </a:extLst>
              </p:cNvPr>
              <p:cNvSpPr>
                <a:spLocks noRot="1" noChangeAspect="1" noMove="1" noResize="1" noEditPoints="1" noAdjustHandles="1" noChangeArrowheads="1" noChangeShapeType="1" noTextEdit="1"/>
              </p:cNvSpPr>
              <p:nvPr/>
            </p:nvSpPr>
            <p:spPr>
              <a:xfrm>
                <a:off x="3581400" y="2676472"/>
                <a:ext cx="402098" cy="402931"/>
              </a:xfrm>
              <a:prstGeom prst="rect">
                <a:avLst/>
              </a:prstGeom>
              <a:blipFill>
                <a:blip r:embed="rId11"/>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C744B103-0A4C-5F4B-96E5-3CCE4845DD1E}"/>
                  </a:ext>
                </a:extLst>
              </p:cNvPr>
              <p:cNvSpPr/>
              <p:nvPr/>
            </p:nvSpPr>
            <p:spPr>
              <a:xfrm>
                <a:off x="2790101" y="3402568"/>
                <a:ext cx="36285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CN" b="0" i="1" smtClean="0">
                              <a:latin typeface="Cambria Math" panose="02040503050406030204" pitchFamily="18" charset="0"/>
                            </a:rPr>
                            <m:t>𝑟</m:t>
                          </m:r>
                        </m:e>
                      </m:acc>
                    </m:oMath>
                  </m:oMathPara>
                </a14:m>
                <a:endParaRPr lang="en-TW" dirty="0"/>
              </a:p>
            </p:txBody>
          </p:sp>
        </mc:Choice>
        <mc:Fallback xmlns="">
          <p:sp>
            <p:nvSpPr>
              <p:cNvPr id="4" name="Rectangle 3">
                <a:extLst>
                  <a:ext uri="{FF2B5EF4-FFF2-40B4-BE49-F238E27FC236}">
                    <a16:creationId xmlns:a16="http://schemas.microsoft.com/office/drawing/2014/main" id="{C744B103-0A4C-5F4B-96E5-3CCE4845DD1E}"/>
                  </a:ext>
                </a:extLst>
              </p:cNvPr>
              <p:cNvSpPr>
                <a:spLocks noRot="1" noChangeAspect="1" noMove="1" noResize="1" noEditPoints="1" noAdjustHandles="1" noChangeArrowheads="1" noChangeShapeType="1" noTextEdit="1"/>
              </p:cNvSpPr>
              <p:nvPr/>
            </p:nvSpPr>
            <p:spPr>
              <a:xfrm>
                <a:off x="2790101" y="3402568"/>
                <a:ext cx="362855" cy="369332"/>
              </a:xfrm>
              <a:prstGeom prst="rect">
                <a:avLst/>
              </a:prstGeom>
              <a:blipFill>
                <a:blip r:embed="rId12"/>
                <a:stretch>
                  <a:fillRect t="-6452"/>
                </a:stretch>
              </a:blipFill>
            </p:spPr>
            <p:txBody>
              <a:bodyPr/>
              <a:lstStyle/>
              <a:p>
                <a:r>
                  <a:rPr lang="en-TW">
                    <a:noFill/>
                  </a:rPr>
                  <a:t> </a:t>
                </a:r>
              </a:p>
            </p:txBody>
          </p:sp>
        </mc:Fallback>
      </mc:AlternateContent>
      <p:pic>
        <p:nvPicPr>
          <p:cNvPr id="17" name="Picture 4" descr="F22_06">
            <a:extLst>
              <a:ext uri="{FF2B5EF4-FFF2-40B4-BE49-F238E27FC236}">
                <a16:creationId xmlns:a16="http://schemas.microsoft.com/office/drawing/2014/main" id="{70BF0473-59E2-E24D-88A7-4F31A3084D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3504" t="35323" r="44411" b="54865"/>
          <a:stretch>
            <a:fillRect/>
          </a:stretch>
        </p:blipFill>
        <p:spPr bwMode="auto">
          <a:xfrm>
            <a:off x="3488996" y="3118544"/>
            <a:ext cx="202853" cy="202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0704C7F6-F76A-0E44-AC2E-874BF7B9F48F}"/>
                  </a:ext>
                </a:extLst>
              </p:cNvPr>
              <p:cNvSpPr/>
              <p:nvPr/>
            </p:nvSpPr>
            <p:spPr>
              <a:xfrm>
                <a:off x="3413409" y="3202806"/>
                <a:ext cx="335989"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TW" sz="1400" i="1" dirty="0" smtClean="0">
                          <a:latin typeface="Cambria Math" panose="02040503050406030204" pitchFamily="18" charset="0"/>
                        </a:rPr>
                        <m:t>𝑞</m:t>
                      </m:r>
                    </m:oMath>
                  </m:oMathPara>
                </a14:m>
                <a:endParaRPr lang="en-TW" sz="1400" dirty="0"/>
              </a:p>
            </p:txBody>
          </p:sp>
        </mc:Choice>
        <mc:Fallback xmlns="">
          <p:sp>
            <p:nvSpPr>
              <p:cNvPr id="18" name="Rectangle 17">
                <a:extLst>
                  <a:ext uri="{FF2B5EF4-FFF2-40B4-BE49-F238E27FC236}">
                    <a16:creationId xmlns:a16="http://schemas.microsoft.com/office/drawing/2014/main" id="{0704C7F6-F76A-0E44-AC2E-874BF7B9F48F}"/>
                  </a:ext>
                </a:extLst>
              </p:cNvPr>
              <p:cNvSpPr>
                <a:spLocks noRot="1" noChangeAspect="1" noMove="1" noResize="1" noEditPoints="1" noAdjustHandles="1" noChangeArrowheads="1" noChangeShapeType="1" noTextEdit="1"/>
              </p:cNvSpPr>
              <p:nvPr/>
            </p:nvSpPr>
            <p:spPr>
              <a:xfrm>
                <a:off x="3413409" y="3202806"/>
                <a:ext cx="335989" cy="307777"/>
              </a:xfrm>
              <a:prstGeom prst="rect">
                <a:avLst/>
              </a:prstGeom>
              <a:blipFill>
                <a:blip r:embed="rId13"/>
                <a:stretch>
                  <a:fillRect b="-4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9A1DFA4D-0B65-D845-B2B1-9A35BDBB8EE5}"/>
                  </a:ext>
                </a:extLst>
              </p:cNvPr>
              <p:cNvSpPr/>
              <p:nvPr/>
            </p:nvSpPr>
            <p:spPr>
              <a:xfrm>
                <a:off x="2215343" y="3810000"/>
                <a:ext cx="387862"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rPr>
                        <m:t>𝑄</m:t>
                      </m:r>
                    </m:oMath>
                  </m:oMathPara>
                </a14:m>
                <a:endParaRPr lang="en-TW" sz="1600" dirty="0"/>
              </a:p>
            </p:txBody>
          </p:sp>
        </mc:Choice>
        <mc:Fallback xmlns="">
          <p:sp>
            <p:nvSpPr>
              <p:cNvPr id="19" name="Rectangle 18">
                <a:extLst>
                  <a:ext uri="{FF2B5EF4-FFF2-40B4-BE49-F238E27FC236}">
                    <a16:creationId xmlns:a16="http://schemas.microsoft.com/office/drawing/2014/main" id="{9A1DFA4D-0B65-D845-B2B1-9A35BDBB8EE5}"/>
                  </a:ext>
                </a:extLst>
              </p:cNvPr>
              <p:cNvSpPr>
                <a:spLocks noRot="1" noChangeAspect="1" noMove="1" noResize="1" noEditPoints="1" noAdjustHandles="1" noChangeArrowheads="1" noChangeShapeType="1" noTextEdit="1"/>
              </p:cNvSpPr>
              <p:nvPr/>
            </p:nvSpPr>
            <p:spPr>
              <a:xfrm>
                <a:off x="2215343" y="3810000"/>
                <a:ext cx="387862" cy="338554"/>
              </a:xfrm>
              <a:prstGeom prst="rect">
                <a:avLst/>
              </a:prstGeom>
              <a:blipFill>
                <a:blip r:embed="rId14"/>
                <a:stretch>
                  <a:fillRect b="-11111"/>
                </a:stretch>
              </a:blipFill>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xit" presetSubtype="4" fill="hold" nodeType="clickEffect">
                                  <p:stCondLst>
                                    <p:cond delay="0"/>
                                  </p:stCondLst>
                                  <p:childTnLst>
                                    <p:anim calcmode="lin" valueType="num">
                                      <p:cBhvr additive="base">
                                        <p:cTn id="56" dur="500"/>
                                        <p:tgtEl>
                                          <p:spTgt spid="17"/>
                                        </p:tgtEl>
                                        <p:attrNameLst>
                                          <p:attrName>ppt_x</p:attrName>
                                        </p:attrNameLst>
                                      </p:cBhvr>
                                      <p:tavLst>
                                        <p:tav tm="0">
                                          <p:val>
                                            <p:strVal val="ppt_x"/>
                                          </p:val>
                                        </p:tav>
                                        <p:tav tm="100000">
                                          <p:val>
                                            <p:strVal val="ppt_x"/>
                                          </p:val>
                                        </p:tav>
                                      </p:tavLst>
                                    </p:anim>
                                    <p:anim calcmode="lin" valueType="num">
                                      <p:cBhvr additive="base">
                                        <p:cTn id="57" dur="500"/>
                                        <p:tgtEl>
                                          <p:spTgt spid="17"/>
                                        </p:tgtEl>
                                        <p:attrNameLst>
                                          <p:attrName>ppt_y</p:attrName>
                                        </p:attrNameLst>
                                      </p:cBhvr>
                                      <p:tavLst>
                                        <p:tav tm="0">
                                          <p:val>
                                            <p:strVal val="ppt_y"/>
                                          </p:val>
                                        </p:tav>
                                        <p:tav tm="100000">
                                          <p:val>
                                            <p:strVal val="1+ppt_h/2"/>
                                          </p:val>
                                        </p:tav>
                                      </p:tavLst>
                                    </p:anim>
                                    <p:set>
                                      <p:cBhvr>
                                        <p:cTn id="58" dur="1" fill="hold">
                                          <p:stCondLst>
                                            <p:cond delay="499"/>
                                          </p:stCondLst>
                                        </p:cTn>
                                        <p:tgtEl>
                                          <p:spTgt spid="17"/>
                                        </p:tgtEl>
                                        <p:attrNameLst>
                                          <p:attrName>style.visibility</p:attrName>
                                        </p:attrNameLst>
                                      </p:cBhvr>
                                      <p:to>
                                        <p:strVal val="hidden"/>
                                      </p:to>
                                    </p:set>
                                  </p:childTnLst>
                                </p:cTn>
                              </p:par>
                              <p:par>
                                <p:cTn id="59" presetID="2" presetClass="exit" presetSubtype="4" fill="hold" grpId="1" nodeType="withEffect">
                                  <p:stCondLst>
                                    <p:cond delay="0"/>
                                  </p:stCondLst>
                                  <p:childTnLst>
                                    <p:anim calcmode="lin" valueType="num">
                                      <p:cBhvr additive="base">
                                        <p:cTn id="60" dur="500"/>
                                        <p:tgtEl>
                                          <p:spTgt spid="18"/>
                                        </p:tgtEl>
                                        <p:attrNameLst>
                                          <p:attrName>ppt_x</p:attrName>
                                        </p:attrNameLst>
                                      </p:cBhvr>
                                      <p:tavLst>
                                        <p:tav tm="0">
                                          <p:val>
                                            <p:strVal val="ppt_x"/>
                                          </p:val>
                                        </p:tav>
                                        <p:tav tm="100000">
                                          <p:val>
                                            <p:strVal val="ppt_x"/>
                                          </p:val>
                                        </p:tav>
                                      </p:tavLst>
                                    </p:anim>
                                    <p:anim calcmode="lin" valueType="num">
                                      <p:cBhvr additive="base">
                                        <p:cTn id="61" dur="500"/>
                                        <p:tgtEl>
                                          <p:spTgt spid="18"/>
                                        </p:tgtEl>
                                        <p:attrNameLst>
                                          <p:attrName>ppt_y</p:attrName>
                                        </p:attrNameLst>
                                      </p:cBhvr>
                                      <p:tavLst>
                                        <p:tav tm="0">
                                          <p:val>
                                            <p:strVal val="ppt_y"/>
                                          </p:val>
                                        </p:tav>
                                        <p:tav tm="100000">
                                          <p:val>
                                            <p:strVal val="1+ppt_h/2"/>
                                          </p:val>
                                        </p:tav>
                                      </p:tavLst>
                                    </p:anim>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7172"/>
                                        </p:tgtEl>
                                        <p:attrNameLst>
                                          <p:attrName>style.visibility</p:attrName>
                                        </p:attrNameLst>
                                      </p:cBhvr>
                                      <p:to>
                                        <p:strVal val="visible"/>
                                      </p:to>
                                    </p:set>
                                    <p:anim calcmode="lin" valueType="num">
                                      <p:cBhvr additive="base">
                                        <p:cTn id="67" dur="500" fill="hold"/>
                                        <p:tgtEl>
                                          <p:spTgt spid="7172"/>
                                        </p:tgtEl>
                                        <p:attrNameLst>
                                          <p:attrName>ppt_x</p:attrName>
                                        </p:attrNameLst>
                                      </p:cBhvr>
                                      <p:tavLst>
                                        <p:tav tm="0">
                                          <p:val>
                                            <p:strVal val="#ppt_x"/>
                                          </p:val>
                                        </p:tav>
                                        <p:tav tm="100000">
                                          <p:val>
                                            <p:strVal val="#ppt_x"/>
                                          </p:val>
                                        </p:tav>
                                      </p:tavLst>
                                    </p:anim>
                                    <p:anim calcmode="lin" valueType="num">
                                      <p:cBhvr additive="base">
                                        <p:cTn id="68" dur="500" fill="hold"/>
                                        <p:tgtEl>
                                          <p:spTgt spid="71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5" grpId="0" animBg="1"/>
      <p:bldP spid="16" grpId="0" animBg="1"/>
      <p:bldP spid="3" grpId="0"/>
      <p:bldP spid="4" grpId="0"/>
      <p:bldP spid="18" grpId="0"/>
      <p:bldP spid="18"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tr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825" y="3573463"/>
            <a:ext cx="2751138"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 descr="proton_rep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3025" y="1454150"/>
            <a:ext cx="196691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4" descr="nucle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288" y="1500188"/>
            <a:ext cx="2149475" cy="190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 Box 5"/>
          <p:cNvSpPr txBox="1">
            <a:spLocks noChangeArrowheads="1"/>
          </p:cNvSpPr>
          <p:nvPr/>
        </p:nvSpPr>
        <p:spPr bwMode="auto">
          <a:xfrm>
            <a:off x="3563938" y="836613"/>
            <a:ext cx="19796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sz="2000">
                <a:solidFill>
                  <a:srgbClr val="FF0000"/>
                </a:solidFill>
                <a:latin typeface="Times New Roman" pitchFamily="18" charset="0"/>
              </a:rPr>
              <a:t>核力或強作用力</a:t>
            </a:r>
          </a:p>
        </p:txBody>
      </p:sp>
      <p:sp>
        <p:nvSpPr>
          <p:cNvPr id="202758" name="Text Box 6"/>
          <p:cNvSpPr txBox="1">
            <a:spLocks noChangeArrowheads="1"/>
          </p:cNvSpPr>
          <p:nvPr/>
        </p:nvSpPr>
        <p:spPr bwMode="auto">
          <a:xfrm>
            <a:off x="1763713" y="4652963"/>
            <a:ext cx="32226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a:latin typeface="Times New Roman" pitchFamily="18" charset="0"/>
                <a:cs typeface="Times New Roman" pitchFamily="18" charset="0"/>
              </a:rPr>
              <a:t>What holds them together?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2758"/>
                                        </p:tgtEl>
                                        <p:attrNameLst>
                                          <p:attrName>style.visibility</p:attrName>
                                        </p:attrNameLst>
                                      </p:cBhvr>
                                      <p:to>
                                        <p:strVal val="visible"/>
                                      </p:to>
                                    </p:set>
                                    <p:anim calcmode="lin" valueType="num">
                                      <p:cBhvr additive="base">
                                        <p:cTn id="7" dur="500" fill="hold"/>
                                        <p:tgtEl>
                                          <p:spTgt spid="202758"/>
                                        </p:tgtEl>
                                        <p:attrNameLst>
                                          <p:attrName>ppt_x</p:attrName>
                                        </p:attrNameLst>
                                      </p:cBhvr>
                                      <p:tavLst>
                                        <p:tav tm="0">
                                          <p:val>
                                            <p:strVal val="#ppt_x"/>
                                          </p:val>
                                        </p:tav>
                                        <p:tav tm="100000">
                                          <p:val>
                                            <p:strVal val="#ppt_x"/>
                                          </p:val>
                                        </p:tav>
                                      </p:tavLst>
                                    </p:anim>
                                    <p:anim calcmode="lin" valueType="num">
                                      <p:cBhvr additive="base">
                                        <p:cTn id="8" dur="500" fill="hold"/>
                                        <p:tgtEl>
                                          <p:spTgt spid="2027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Mac\Dropbox\Documents\課程\Young\Chapter21\A_Images\A_Figures_and_Photos\21_17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465" y="914400"/>
            <a:ext cx="8547101" cy="1627188"/>
          </a:xfrm>
          <a:prstGeom prst="rect">
            <a:avLst/>
          </a:prstGeom>
          <a:noFill/>
          <a:extLst>
            <a:ext uri="{909E8E84-426E-40DD-AFC4-6F175D3DCCD1}">
              <a14:hiddenFill xmlns:a14="http://schemas.microsoft.com/office/drawing/2010/main">
                <a:solidFill>
                  <a:srgbClr val="FFFFFF"/>
                </a:solidFill>
              </a14:hiddenFill>
            </a:ext>
          </a:extLst>
        </p:spPr>
      </p:pic>
      <p:pic>
        <p:nvPicPr>
          <p:cNvPr id="48131" name="Picture 3" descr="\\Mac\Dropbox\Documents\課程\Young\Chapter21\A_Images\A_Figures_and_Photos\21_18_Figure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13879" y="2971800"/>
            <a:ext cx="2240946" cy="2590800"/>
          </a:xfrm>
          <a:prstGeom prst="rect">
            <a:avLst/>
          </a:prstGeom>
          <a:noFill/>
          <a:extLst>
            <a:ext uri="{909E8E84-426E-40DD-AFC4-6F175D3DCCD1}">
              <a14:hiddenFill xmlns:a14="http://schemas.microsoft.com/office/drawing/2010/main">
                <a:solidFill>
                  <a:srgbClr val="FFFFFF"/>
                </a:solidFill>
              </a14:hiddenFill>
            </a:ext>
          </a:extLst>
        </p:spPr>
      </p:pic>
      <p:pic>
        <p:nvPicPr>
          <p:cNvPr id="48132" name="Picture 4" descr="\\Mac\Dropbox\Documents\課程\Young\Chapter21\A_Images\A_Figures_and_Photos\21_18_Figure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3682" y="2986825"/>
            <a:ext cx="2482792" cy="2606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076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文字方塊 11"/>
          <p:cNvSpPr txBox="1">
            <a:spLocks noChangeArrowheads="1"/>
          </p:cNvSpPr>
          <p:nvPr/>
        </p:nvSpPr>
        <p:spPr bwMode="auto">
          <a:xfrm>
            <a:off x="4419600" y="1752600"/>
            <a:ext cx="449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a:t>小電荷所受的總電力等於個別電力的疊加</a:t>
            </a:r>
          </a:p>
        </p:txBody>
      </p:sp>
      <p:sp>
        <p:nvSpPr>
          <p:cNvPr id="32774" name="文字方塊 11"/>
          <p:cNvSpPr txBox="1">
            <a:spLocks noChangeArrowheads="1"/>
          </p:cNvSpPr>
          <p:nvPr/>
        </p:nvSpPr>
        <p:spPr bwMode="auto">
          <a:xfrm>
            <a:off x="1752600" y="3733800"/>
            <a:ext cx="594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a:t>小電荷移開後，空間中總電場等於個別電場的向量疊加！</a:t>
            </a:r>
          </a:p>
        </p:txBody>
      </p:sp>
      <p:sp>
        <p:nvSpPr>
          <p:cNvPr id="18" name="向右箭號 17"/>
          <p:cNvSpPr/>
          <p:nvPr/>
        </p:nvSpPr>
        <p:spPr>
          <a:xfrm>
            <a:off x="3581400" y="5715000"/>
            <a:ext cx="1143000" cy="3048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 name="文字方塊 18"/>
          <p:cNvSpPr txBox="1">
            <a:spLocks noChangeArrowheads="1"/>
          </p:cNvSpPr>
          <p:nvPr/>
        </p:nvSpPr>
        <p:spPr bwMode="auto">
          <a:xfrm>
            <a:off x="1371600" y="5105400"/>
            <a:ext cx="228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一個電荷的電場</a:t>
            </a:r>
          </a:p>
        </p:txBody>
      </p:sp>
      <p:sp>
        <p:nvSpPr>
          <p:cNvPr id="20" name="文字方塊 19"/>
          <p:cNvSpPr txBox="1">
            <a:spLocks noChangeArrowheads="1"/>
          </p:cNvSpPr>
          <p:nvPr/>
        </p:nvSpPr>
        <p:spPr bwMode="auto">
          <a:xfrm>
            <a:off x="5562600" y="5029200"/>
            <a:ext cx="228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a:t>一群電荷的電場</a:t>
            </a:r>
          </a:p>
        </p:txBody>
      </p:sp>
      <p:pic>
        <p:nvPicPr>
          <p:cNvPr id="32780" name="Picture 2" descr="D:\Dropbox\Documents\課程\YoungTextBook\Images\Chapter21\A_Images\A_Figures_and_Photos\21_21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81000"/>
            <a:ext cx="398938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笑臉 21"/>
          <p:cNvSpPr/>
          <p:nvPr/>
        </p:nvSpPr>
        <p:spPr>
          <a:xfrm>
            <a:off x="2133600" y="1295400"/>
            <a:ext cx="304800" cy="30480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14" name="文字方塊 13"/>
              <p:cNvSpPr txBox="1"/>
              <p:nvPr/>
            </p:nvSpPr>
            <p:spPr>
              <a:xfrm>
                <a:off x="1379113" y="5537502"/>
                <a:ext cx="1600630" cy="659796"/>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CN" b="0" i="1" smtClean="0">
                              <a:latin typeface="Cambria Math"/>
                            </a:rPr>
                            <m:t>𝐸</m:t>
                          </m:r>
                        </m:e>
                      </m:acc>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1</m:t>
                          </m:r>
                        </m:num>
                        <m:den>
                          <m:r>
                            <a:rPr lang="en-US" altLang="zh-TW" b="0" i="1" smtClean="0">
                              <a:latin typeface="Cambria Math"/>
                            </a:rPr>
                            <m:t>4</m:t>
                          </m:r>
                          <m:r>
                            <a:rPr lang="zh-TW" altLang="en-US" b="0" i="1" smtClean="0">
                              <a:latin typeface="Cambria Math"/>
                            </a:rPr>
                            <m:t>𝜋</m:t>
                          </m:r>
                          <m:sSub>
                            <m:sSubPr>
                              <m:ctrlPr>
                                <a:rPr lang="en-US" altLang="zh-TW" b="0" i="1" smtClean="0">
                                  <a:latin typeface="Cambria Math" panose="02040503050406030204" pitchFamily="18" charset="0"/>
                                </a:rPr>
                              </m:ctrlPr>
                            </m:sSubPr>
                            <m:e>
                              <m:r>
                                <a:rPr lang="zh-TW" altLang="en-US" i="1">
                                  <a:latin typeface="Cambria Math"/>
                                </a:rPr>
                                <m:t>𝜀</m:t>
                              </m:r>
                            </m:e>
                            <m:sub>
                              <m:r>
                                <a:rPr lang="en-US" altLang="zh-TW" b="0" i="1" smtClean="0">
                                  <a:latin typeface="Cambria Math"/>
                                </a:rPr>
                                <m:t>0</m:t>
                              </m:r>
                            </m:sub>
                          </m:sSub>
                        </m:den>
                      </m:f>
                      <m:f>
                        <m:fPr>
                          <m:ctrlPr>
                            <a:rPr lang="en-US" altLang="zh-TW" b="0" i="1" smtClean="0">
                              <a:latin typeface="Cambria Math" panose="02040503050406030204" pitchFamily="18" charset="0"/>
                            </a:rPr>
                          </m:ctrlPr>
                        </m:fPr>
                        <m:num>
                          <m:r>
                            <a:rPr lang="en-US" altLang="zh-TW" b="0" i="1" smtClean="0">
                              <a:latin typeface="Cambria Math"/>
                            </a:rPr>
                            <m:t>𝑄</m:t>
                          </m:r>
                        </m:num>
                        <m:den>
                          <m:sSup>
                            <m:sSupPr>
                              <m:ctrlPr>
                                <a:rPr lang="en-US" altLang="zh-TW" b="0" i="1" smtClean="0">
                                  <a:latin typeface="Cambria Math" panose="02040503050406030204" pitchFamily="18" charset="0"/>
                                </a:rPr>
                              </m:ctrlPr>
                            </m:sSupPr>
                            <m:e>
                              <m:r>
                                <a:rPr lang="en-US" altLang="zh-TW" b="0" i="1" smtClean="0">
                                  <a:latin typeface="Cambria Math"/>
                                </a:rPr>
                                <m:t>𝑟</m:t>
                              </m:r>
                            </m:e>
                            <m:sup>
                              <m:r>
                                <a:rPr lang="en-US" altLang="zh-TW" b="0" i="1" smtClean="0">
                                  <a:latin typeface="Cambria Math"/>
                                </a:rPr>
                                <m:t>2</m:t>
                              </m:r>
                            </m:sup>
                          </m:sSup>
                        </m:den>
                      </m:f>
                      <m:acc>
                        <m:accPr>
                          <m:chr m:val="̂"/>
                          <m:ctrlPr>
                            <a:rPr lang="en-US" altLang="zh-TW" b="0" i="1" smtClean="0">
                              <a:latin typeface="Cambria Math" panose="02040503050406030204" pitchFamily="18" charset="0"/>
                            </a:rPr>
                          </m:ctrlPr>
                        </m:accPr>
                        <m:e>
                          <m:r>
                            <a:rPr lang="en-US" altLang="zh-TW" b="0" i="1" smtClean="0">
                              <a:latin typeface="Cambria Math"/>
                            </a:rPr>
                            <m:t>𝑟</m:t>
                          </m:r>
                        </m:e>
                      </m:acc>
                    </m:oMath>
                  </m:oMathPara>
                </a14:m>
                <a:endParaRPr lang="zh-CN" altLang="en-US"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1379113" y="5537502"/>
                <a:ext cx="1600630" cy="659796"/>
              </a:xfrm>
              <a:prstGeom prst="rect">
                <a:avLst/>
              </a:prstGeom>
              <a:blipFill rotWithShape="1">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5397674" y="5452959"/>
                <a:ext cx="1989263" cy="764568"/>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CN" b="0" i="1" smtClean="0">
                              <a:latin typeface="Cambria Math"/>
                            </a:rPr>
                            <m:t>𝐸</m:t>
                          </m:r>
                        </m:e>
                      </m:acc>
                      <m:r>
                        <a:rPr lang="en-US" altLang="zh-TW" b="0" i="1" smtClean="0">
                          <a:latin typeface="Cambria Math"/>
                        </a:rPr>
                        <m:t>=</m:t>
                      </m:r>
                      <m:nary>
                        <m:naryPr>
                          <m:chr m:val="∑"/>
                          <m:supHide m:val="on"/>
                          <m:ctrlPr>
                            <a:rPr lang="en-US" altLang="zh-TW" i="1">
                              <a:latin typeface="Cambria Math" panose="02040503050406030204" pitchFamily="18" charset="0"/>
                            </a:rPr>
                          </m:ctrlPr>
                        </m:naryPr>
                        <m:sub>
                          <m:r>
                            <m:rPr>
                              <m:brk m:alnAt="7"/>
                            </m:rPr>
                            <a:rPr lang="en-US" altLang="zh-TW" i="1">
                              <a:latin typeface="Cambria Math"/>
                            </a:rPr>
                            <m:t>𝑖</m:t>
                          </m:r>
                        </m:sub>
                        <m:sup/>
                        <m:e>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a:rPr>
                                    <m:t>𝑄</m:t>
                                  </m:r>
                                </m:e>
                                <m:sub>
                                  <m:r>
                                    <a:rPr lang="en-US" altLang="zh-TW" i="1">
                                      <a:latin typeface="Cambria Math"/>
                                    </a:rPr>
                                    <m:t>𝑖</m:t>
                                  </m:r>
                                </m:sub>
                              </m:sSub>
                            </m:num>
                            <m:den>
                              <m:sSubSup>
                                <m:sSubSupPr>
                                  <m:ctrlPr>
                                    <a:rPr lang="zh-TW" altLang="en-US" i="1">
                                      <a:latin typeface="Cambria Math" panose="02040503050406030204" pitchFamily="18" charset="0"/>
                                    </a:rPr>
                                  </m:ctrlPr>
                                </m:sSubSupPr>
                                <m:e>
                                  <m:r>
                                    <a:rPr lang="en-US" altLang="zh-TW" i="1">
                                      <a:latin typeface="Cambria Math"/>
                                    </a:rPr>
                                    <m:t>𝑟</m:t>
                                  </m:r>
                                </m:e>
                                <m:sub>
                                  <m:r>
                                    <a:rPr lang="en-US" altLang="zh-TW" i="1">
                                      <a:latin typeface="Cambria Math"/>
                                    </a:rPr>
                                    <m:t>𝑖</m:t>
                                  </m:r>
                                </m:sub>
                                <m:sup>
                                  <m:r>
                                    <a:rPr lang="en-US" altLang="zh-TW" i="1">
                                      <a:latin typeface="Cambria Math"/>
                                    </a:rPr>
                                    <m:t>2</m:t>
                                  </m:r>
                                </m:sup>
                              </m:sSubSup>
                            </m:den>
                          </m:f>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a:rPr>
                                    <m:t>𝑟</m:t>
                                  </m:r>
                                </m:e>
                              </m:acc>
                            </m:e>
                            <m:sub>
                              <m:r>
                                <a:rPr lang="en-US" altLang="zh-TW" i="1">
                                  <a:latin typeface="Cambria Math"/>
                                </a:rPr>
                                <m:t>𝑖</m:t>
                              </m:r>
                            </m:sub>
                          </m:sSub>
                        </m:e>
                      </m:nary>
                    </m:oMath>
                  </m:oMathPara>
                </a14:m>
                <a:endParaRPr lang="zh-CN" altLang="en-US"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5397674" y="5452959"/>
                <a:ext cx="1989263" cy="764568"/>
              </a:xfrm>
              <a:prstGeom prst="rect">
                <a:avLst/>
              </a:prstGeom>
              <a:blipFill rotWithShape="1">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6106201" y="2300462"/>
                <a:ext cx="853567" cy="729239"/>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CN" b="0" i="1" smtClean="0">
                              <a:latin typeface="Cambria Math"/>
                            </a:rPr>
                            <m:t>𝐸</m:t>
                          </m:r>
                        </m:e>
                      </m:acc>
                      <m:r>
                        <a:rPr lang="en-US" altLang="zh-TW" b="0" i="1" smtClean="0">
                          <a:latin typeface="Cambria Math"/>
                        </a:rPr>
                        <m:t>=</m:t>
                      </m:r>
                      <m:f>
                        <m:fPr>
                          <m:ctrlPr>
                            <a:rPr lang="en-US" altLang="zh-TW" b="0" i="1" smtClean="0">
                              <a:latin typeface="Cambria Math" panose="02040503050406030204" pitchFamily="18" charset="0"/>
                            </a:rPr>
                          </m:ctrlPr>
                        </m:fPr>
                        <m:num>
                          <m:acc>
                            <m:accPr>
                              <m:chr m:val="⃗"/>
                              <m:ctrlPr>
                                <a:rPr lang="en-US" altLang="zh-TW" b="0" i="1" smtClean="0">
                                  <a:latin typeface="Cambria Math" panose="02040503050406030204" pitchFamily="18" charset="0"/>
                                </a:rPr>
                              </m:ctrlPr>
                            </m:accPr>
                            <m:e>
                              <m:r>
                                <a:rPr lang="en-US" altLang="zh-TW" b="0" i="1" smtClean="0">
                                  <a:latin typeface="Cambria Math"/>
                                </a:rPr>
                                <m:t>𝐹</m:t>
                              </m:r>
                            </m:e>
                          </m:acc>
                        </m:num>
                        <m:den>
                          <m:r>
                            <a:rPr lang="en-US" altLang="zh-TW" b="0" i="1" smtClean="0">
                              <a:latin typeface="Cambria Math"/>
                            </a:rPr>
                            <m:t>𝑞</m:t>
                          </m:r>
                        </m:den>
                      </m:f>
                    </m:oMath>
                  </m:oMathPara>
                </a14:m>
                <a:endParaRPr lang="zh-CN" altLang="en-US"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6106201" y="2300462"/>
                <a:ext cx="853567" cy="729239"/>
              </a:xfrm>
              <a:prstGeom prst="rect">
                <a:avLst/>
              </a:prstGeom>
              <a:blipFill rotWithShape="1">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4572000" y="4119616"/>
                <a:ext cx="1254446" cy="764568"/>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CN" b="0" i="1" smtClean="0">
                              <a:latin typeface="Cambria Math"/>
                            </a:rPr>
                            <m:t>𝐸</m:t>
                          </m:r>
                        </m:e>
                      </m:acc>
                      <m:r>
                        <a:rPr lang="en-US" altLang="zh-TW" b="0" i="1" smtClean="0">
                          <a:latin typeface="Cambria Math"/>
                        </a:rPr>
                        <m:t>=</m:t>
                      </m:r>
                      <m:nary>
                        <m:naryPr>
                          <m:chr m:val="∑"/>
                          <m:supHide m:val="on"/>
                          <m:ctrlPr>
                            <a:rPr lang="en-US" altLang="zh-TW" i="1">
                              <a:latin typeface="Cambria Math" panose="02040503050406030204" pitchFamily="18" charset="0"/>
                            </a:rPr>
                          </m:ctrlPr>
                        </m:naryPr>
                        <m:sub>
                          <m:r>
                            <m:rPr>
                              <m:brk m:alnAt="7"/>
                            </m:rPr>
                            <a:rPr lang="en-US" altLang="zh-TW" i="1">
                              <a:latin typeface="Cambria Math"/>
                            </a:rPr>
                            <m:t>𝑖</m:t>
                          </m:r>
                        </m:sub>
                        <m:sup/>
                        <m:e>
                          <m:sSub>
                            <m:sSubPr>
                              <m:ctrlPr>
                                <a:rPr lang="en-US" altLang="zh-TW" i="1">
                                  <a:latin typeface="Cambria Math" panose="02040503050406030204" pitchFamily="18" charset="0"/>
                                </a:rPr>
                              </m:ctrlPr>
                            </m:sSubPr>
                            <m:e>
                              <m:acc>
                                <m:accPr>
                                  <m:chr m:val="⃗"/>
                                  <m:ctrlPr>
                                    <a:rPr lang="en-US" altLang="zh-TW" i="1" smtClean="0">
                                      <a:latin typeface="Cambria Math" panose="02040503050406030204" pitchFamily="18" charset="0"/>
                                    </a:rPr>
                                  </m:ctrlPr>
                                </m:accPr>
                                <m:e>
                                  <m:r>
                                    <a:rPr lang="en-US" altLang="zh-TW" b="0" i="1" smtClean="0">
                                      <a:latin typeface="Cambria Math"/>
                                    </a:rPr>
                                    <m:t>𝐸</m:t>
                                  </m:r>
                                </m:e>
                              </m:acc>
                            </m:e>
                            <m:sub>
                              <m:r>
                                <a:rPr lang="en-US" altLang="zh-TW" i="1">
                                  <a:latin typeface="Cambria Math"/>
                                </a:rPr>
                                <m:t>𝑖</m:t>
                              </m:r>
                            </m:sub>
                          </m:sSub>
                        </m:e>
                      </m:nary>
                    </m:oMath>
                  </m:oMathPara>
                </a14:m>
                <a:endParaRPr lang="zh-CN" altLang="en-US"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4572000" y="4119616"/>
                <a:ext cx="1254446" cy="764568"/>
              </a:xfrm>
              <a:prstGeom prst="rect">
                <a:avLst/>
              </a:prstGeom>
              <a:blipFill rotWithShape="1">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文字方塊 20"/>
              <p:cNvSpPr txBox="1"/>
              <p:nvPr/>
            </p:nvSpPr>
            <p:spPr>
              <a:xfrm>
                <a:off x="4691130" y="2282797"/>
                <a:ext cx="1235146" cy="764568"/>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CN" b="0" i="1" smtClean="0">
                              <a:latin typeface="Cambria Math"/>
                            </a:rPr>
                            <m:t>𝐹</m:t>
                          </m:r>
                        </m:e>
                      </m:acc>
                      <m:r>
                        <a:rPr lang="en-US" altLang="zh-TW" b="0" i="1" smtClean="0">
                          <a:latin typeface="Cambria Math"/>
                        </a:rPr>
                        <m:t>=</m:t>
                      </m:r>
                      <m:nary>
                        <m:naryPr>
                          <m:chr m:val="∑"/>
                          <m:supHide m:val="on"/>
                          <m:ctrlPr>
                            <a:rPr lang="en-US" altLang="zh-TW" i="1">
                              <a:latin typeface="Cambria Math" panose="02040503050406030204" pitchFamily="18" charset="0"/>
                            </a:rPr>
                          </m:ctrlPr>
                        </m:naryPr>
                        <m:sub>
                          <m:r>
                            <m:rPr>
                              <m:brk m:alnAt="7"/>
                            </m:rPr>
                            <a:rPr lang="en-US" altLang="zh-TW" i="1">
                              <a:latin typeface="Cambria Math"/>
                            </a:rPr>
                            <m:t>𝑖</m:t>
                          </m:r>
                        </m:sub>
                        <m:sup/>
                        <m:e>
                          <m:sSub>
                            <m:sSubPr>
                              <m:ctrlPr>
                                <a:rPr lang="en-US" altLang="zh-TW" i="1">
                                  <a:latin typeface="Cambria Math" panose="02040503050406030204" pitchFamily="18" charset="0"/>
                                </a:rPr>
                              </m:ctrlPr>
                            </m:sSubPr>
                            <m:e>
                              <m:acc>
                                <m:accPr>
                                  <m:chr m:val="⃗"/>
                                  <m:ctrlPr>
                                    <a:rPr lang="en-US" altLang="zh-TW" i="1" smtClean="0">
                                      <a:latin typeface="Cambria Math" panose="02040503050406030204" pitchFamily="18" charset="0"/>
                                    </a:rPr>
                                  </m:ctrlPr>
                                </m:accPr>
                                <m:e>
                                  <m:r>
                                    <a:rPr lang="en-US" altLang="zh-TW" b="0" i="1" smtClean="0">
                                      <a:latin typeface="Cambria Math"/>
                                    </a:rPr>
                                    <m:t>𝐹</m:t>
                                  </m:r>
                                </m:e>
                              </m:acc>
                            </m:e>
                            <m:sub>
                              <m:r>
                                <a:rPr lang="en-US" altLang="zh-TW" i="1">
                                  <a:latin typeface="Cambria Math"/>
                                </a:rPr>
                                <m:t>𝑖</m:t>
                              </m:r>
                            </m:sub>
                          </m:sSub>
                        </m:e>
                      </m:nary>
                    </m:oMath>
                  </m:oMathPara>
                </a14:m>
                <a:endParaRPr lang="zh-CN" altLang="en-US" dirty="0"/>
              </a:p>
            </p:txBody>
          </p:sp>
        </mc:Choice>
        <mc:Fallback xmlns="">
          <p:sp>
            <p:nvSpPr>
              <p:cNvPr id="21" name="文字方塊 20"/>
              <p:cNvSpPr txBox="1">
                <a:spLocks noRot="1" noChangeAspect="1" noMove="1" noResize="1" noEditPoints="1" noAdjustHandles="1" noChangeArrowheads="1" noChangeShapeType="1" noTextEdit="1"/>
              </p:cNvSpPr>
              <p:nvPr/>
            </p:nvSpPr>
            <p:spPr>
              <a:xfrm>
                <a:off x="4691130" y="2282797"/>
                <a:ext cx="1235146" cy="764568"/>
              </a:xfrm>
              <a:prstGeom prst="rect">
                <a:avLst/>
              </a:prstGeom>
              <a:blipFill rotWithShape="1">
                <a:blip r:embed="rId7"/>
                <a:stretch>
                  <a:fillRect/>
                </a:stretch>
              </a:blipFill>
            </p:spPr>
            <p:txBody>
              <a:bodyPr/>
              <a:lstStyle/>
              <a:p>
                <a:r>
                  <a:rPr lang="zh-CN"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grpId="0" nodeType="clickEffect">
                                  <p:stCondLst>
                                    <p:cond delay="0"/>
                                  </p:stCondLst>
                                  <p:childTnLst>
                                    <p:anim calcmode="lin" valueType="num">
                                      <p:cBhvr additive="base">
                                        <p:cTn id="6" dur="500"/>
                                        <p:tgtEl>
                                          <p:spTgt spid="22"/>
                                        </p:tgtEl>
                                        <p:attrNameLst>
                                          <p:attrName>ppt_x</p:attrName>
                                        </p:attrNameLst>
                                      </p:cBhvr>
                                      <p:tavLst>
                                        <p:tav tm="0">
                                          <p:val>
                                            <p:strVal val="ppt_x"/>
                                          </p:val>
                                        </p:tav>
                                        <p:tav tm="100000">
                                          <p:val>
                                            <p:strVal val="ppt_x"/>
                                          </p:val>
                                        </p:tav>
                                      </p:tavLst>
                                    </p:anim>
                                    <p:anim calcmode="lin" valueType="num">
                                      <p:cBhvr additive="base">
                                        <p:cTn id="7" dur="500"/>
                                        <p:tgtEl>
                                          <p:spTgt spid="22"/>
                                        </p:tgtEl>
                                        <p:attrNameLst>
                                          <p:attrName>ppt_y</p:attrName>
                                        </p:attrNameLst>
                                      </p:cBhvr>
                                      <p:tavLst>
                                        <p:tav tm="0">
                                          <p:val>
                                            <p:strVal val="ppt_y"/>
                                          </p:val>
                                        </p:tav>
                                        <p:tav tm="100000">
                                          <p:val>
                                            <p:strVal val="1+ppt_h/2"/>
                                          </p:val>
                                        </p:tav>
                                      </p:tavLst>
                                    </p:anim>
                                    <p:set>
                                      <p:cBhvr>
                                        <p:cTn id="8" dur="1" fill="hold">
                                          <p:stCondLst>
                                            <p:cond delay="499"/>
                                          </p:stCondLst>
                                        </p:cTn>
                                        <p:tgtEl>
                                          <p:spTgt spid="22"/>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32774"/>
                                        </p:tgtEl>
                                        <p:attrNameLst>
                                          <p:attrName>style.visibility</p:attrName>
                                        </p:attrNameLst>
                                      </p:cBhvr>
                                      <p:to>
                                        <p:strVal val="visible"/>
                                      </p:to>
                                    </p:set>
                                    <p:anim calcmode="lin" valueType="num">
                                      <p:cBhvr additive="base">
                                        <p:cTn id="11" dur="500" fill="hold"/>
                                        <p:tgtEl>
                                          <p:spTgt spid="32774"/>
                                        </p:tgtEl>
                                        <p:attrNameLst>
                                          <p:attrName>ppt_x</p:attrName>
                                        </p:attrNameLst>
                                      </p:cBhvr>
                                      <p:tavLst>
                                        <p:tav tm="0">
                                          <p:val>
                                            <p:strVal val="#ppt_x"/>
                                          </p:val>
                                        </p:tav>
                                        <p:tav tm="100000">
                                          <p:val>
                                            <p:strVal val="#ppt_x"/>
                                          </p:val>
                                        </p:tav>
                                      </p:tavLst>
                                    </p:anim>
                                    <p:anim calcmode="lin" valueType="num">
                                      <p:cBhvr additive="base">
                                        <p:cTn id="12" dur="500" fill="hold"/>
                                        <p:tgtEl>
                                          <p:spTgt spid="3277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4" grpId="0"/>
      <p:bldP spid="18" grpId="0" animBg="1"/>
      <p:bldP spid="19" grpId="0"/>
      <p:bldP spid="20" grpId="0"/>
      <p:bldP spid="22" grpId="0" animBg="1"/>
      <p:bldP spid="14" grpId="0" animBg="1"/>
      <p:bldP spid="15" grpId="0" animBg="1"/>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Box 5"/>
          <p:cNvSpPr txBox="1">
            <a:spLocks noChangeArrowheads="1"/>
          </p:cNvSpPr>
          <p:nvPr/>
        </p:nvSpPr>
        <p:spPr bwMode="auto">
          <a:xfrm>
            <a:off x="1866900" y="225945"/>
            <a:ext cx="541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solidFill>
                  <a:srgbClr val="FF0000"/>
                </a:solidFill>
              </a:rPr>
              <a:t>由兩個相反電荷組成的電偶極 </a:t>
            </a:r>
            <a:r>
              <a:rPr lang="en-US" altLang="zh-TW" dirty="0">
                <a:solidFill>
                  <a:srgbClr val="FF0000"/>
                </a:solidFill>
                <a:latin typeface="Times New Roman" panose="02020603050405020304" pitchFamily="18" charset="0"/>
                <a:cs typeface="Times New Roman" panose="02020603050405020304" pitchFamily="18" charset="0"/>
              </a:rPr>
              <a:t>Electric Dipole</a:t>
            </a:r>
          </a:p>
        </p:txBody>
      </p:sp>
      <mc:AlternateContent xmlns:mc="http://schemas.openxmlformats.org/markup-compatibility/2006" xmlns:a14="http://schemas.microsoft.com/office/drawing/2010/main">
        <mc:Choice Requires="a14">
          <p:sp>
            <p:nvSpPr>
              <p:cNvPr id="2" name="Text Box 8"/>
              <p:cNvSpPr txBox="1">
                <a:spLocks noChangeArrowheads="1"/>
              </p:cNvSpPr>
              <p:nvPr/>
            </p:nvSpPr>
            <p:spPr bwMode="auto">
              <a:xfrm>
                <a:off x="3566325" y="5813085"/>
                <a:ext cx="449580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latin typeface="Times New Roman" pitchFamily="18" charset="0"/>
                    <a:cs typeface="Times New Roman" pitchFamily="18" charset="0"/>
                  </a:rPr>
                  <a:t>電偶極的電場 </a:t>
                </a:r>
                <a:r>
                  <a:rPr lang="en-US" altLang="zh-TW" i="1" dirty="0">
                    <a:latin typeface="Times New Roman" pitchFamily="18" charset="0"/>
                    <a:cs typeface="Times New Roman" pitchFamily="18" charset="0"/>
                  </a:rPr>
                  <a:t>E</a:t>
                </a:r>
                <a:r>
                  <a:rPr lang="en-US" altLang="zh-TW" dirty="0"/>
                  <a:t> </a:t>
                </a:r>
                <a:r>
                  <a:rPr lang="zh-TW" altLang="en-US" dirty="0"/>
                  <a:t>隨距離</a:t>
                </a:r>
                <a14:m>
                  <m:oMath xmlns:m="http://schemas.openxmlformats.org/officeDocument/2006/math">
                    <m:r>
                      <a:rPr lang="en-US" altLang="zh-TW" i="1">
                        <a:latin typeface="Cambria Math"/>
                      </a:rPr>
                      <m:t>𝑧</m:t>
                    </m:r>
                  </m:oMath>
                </a14:m>
                <a:r>
                  <a:rPr lang="zh-TW" altLang="en-US" dirty="0"/>
                  <a:t>的</a:t>
                </a:r>
                <a:r>
                  <a:rPr lang="zh-TW" altLang="en-US" dirty="0">
                    <a:solidFill>
                      <a:srgbClr val="FF0000"/>
                    </a:solidFill>
                  </a:rPr>
                  <a:t>三次方</a:t>
                </a:r>
                <a:r>
                  <a:rPr lang="zh-TW" altLang="en-US" dirty="0"/>
                  <a:t>成反比。</a:t>
                </a:r>
              </a:p>
            </p:txBody>
          </p:sp>
        </mc:Choice>
        <mc:Fallback xmlns="">
          <p:sp>
            <p:nvSpPr>
              <p:cNvPr id="2" name="Text Box 8"/>
              <p:cNvSpPr txBox="1">
                <a:spLocks noRot="1" noChangeAspect="1" noMove="1" noResize="1" noEditPoints="1" noAdjustHandles="1" noChangeArrowheads="1" noChangeShapeType="1" noTextEdit="1"/>
              </p:cNvSpPr>
              <p:nvPr/>
            </p:nvSpPr>
            <p:spPr bwMode="auto">
              <a:xfrm>
                <a:off x="3566325" y="5813085"/>
                <a:ext cx="4495800" cy="369332"/>
              </a:xfrm>
              <a:prstGeom prst="rect">
                <a:avLst/>
              </a:prstGeom>
              <a:blipFill>
                <a:blip r:embed="rId2"/>
                <a:stretch>
                  <a:fillRect l="-1124"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203" name="Text Box 9"/>
              <p:cNvSpPr txBox="1">
                <a:spLocks noChangeArrowheads="1"/>
              </p:cNvSpPr>
              <p:nvPr/>
            </p:nvSpPr>
            <p:spPr bwMode="auto">
              <a:xfrm>
                <a:off x="3581400" y="6231494"/>
                <a:ext cx="365760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電場完全由</a:t>
                </a:r>
                <a:r>
                  <a:rPr lang="zh-TW" altLang="en-US" dirty="0">
                    <a:solidFill>
                      <a:srgbClr val="FF0000"/>
                    </a:solidFill>
                  </a:rPr>
                  <a:t>電偶極矩</a:t>
                </a:r>
                <a14:m>
                  <m:oMath xmlns:m="http://schemas.openxmlformats.org/officeDocument/2006/math">
                    <m:r>
                      <a:rPr lang="en-US" altLang="zh-TW" b="0" i="1" smtClean="0">
                        <a:solidFill>
                          <a:srgbClr val="FF0000"/>
                        </a:solidFill>
                        <a:latin typeface="Cambria Math"/>
                      </a:rPr>
                      <m:t>𝑝</m:t>
                    </m:r>
                  </m:oMath>
                </a14:m>
                <a:r>
                  <a:rPr lang="zh-TW" altLang="en-US" dirty="0"/>
                  <a:t>決定！</a:t>
                </a:r>
              </a:p>
            </p:txBody>
          </p:sp>
        </mc:Choice>
        <mc:Fallback xmlns="">
          <p:sp>
            <p:nvSpPr>
              <p:cNvPr id="8203" name="Text Box 9"/>
              <p:cNvSpPr txBox="1">
                <a:spLocks noRot="1" noChangeAspect="1" noMove="1" noResize="1" noEditPoints="1" noAdjustHandles="1" noChangeArrowheads="1" noChangeShapeType="1" noTextEdit="1"/>
              </p:cNvSpPr>
              <p:nvPr/>
            </p:nvSpPr>
            <p:spPr bwMode="auto">
              <a:xfrm>
                <a:off x="3581400" y="6231494"/>
                <a:ext cx="3657600" cy="369332"/>
              </a:xfrm>
              <a:prstGeom prst="rect">
                <a:avLst/>
              </a:prstGeom>
              <a:blipFill rotWithShape="1">
                <a:blip r:embed="rId7"/>
                <a:stretch>
                  <a:fillRect l="-1500" t="-6557"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pic>
        <p:nvPicPr>
          <p:cNvPr id="13" name="Picture 4" descr="fig2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43474" b="38771"/>
          <a:stretch/>
        </p:blipFill>
        <p:spPr bwMode="auto">
          <a:xfrm>
            <a:off x="291372" y="607572"/>
            <a:ext cx="1292180" cy="1148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176" name="Picture 384" descr="\\Mac\Dropbox\Documents\課程\Young\Chapter21\A_Images\A_Figures_and_Photos\21_33_Figur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8107" y="1871867"/>
            <a:ext cx="3166826" cy="478714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文字方塊 2"/>
              <p:cNvSpPr txBox="1"/>
              <p:nvPr/>
            </p:nvSpPr>
            <p:spPr>
              <a:xfrm>
                <a:off x="1981200" y="1871867"/>
                <a:ext cx="304800" cy="246221"/>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1600" b="0" i="1" smtClean="0">
                          <a:latin typeface="Cambria Math"/>
                        </a:rPr>
                        <m:t>𝑧</m:t>
                      </m:r>
                    </m:oMath>
                  </m:oMathPara>
                </a14:m>
                <a:endParaRPr lang="zh-TW" altLang="en-US" sz="1600" dirty="0"/>
              </a:p>
            </p:txBody>
          </p:sp>
        </mc:Choice>
        <mc:Fallback xmlns="">
          <p:sp>
            <p:nvSpPr>
              <p:cNvPr id="3" name="文字方塊 2"/>
              <p:cNvSpPr txBox="1">
                <a:spLocks noRot="1" noChangeAspect="1" noMove="1" noResize="1" noEditPoints="1" noAdjustHandles="1" noChangeArrowheads="1" noChangeShapeType="1" noTextEdit="1"/>
              </p:cNvSpPr>
              <p:nvPr/>
            </p:nvSpPr>
            <p:spPr>
              <a:xfrm>
                <a:off x="1981200" y="1871867"/>
                <a:ext cx="304800" cy="246221"/>
              </a:xfrm>
              <a:prstGeom prst="rect">
                <a:avLst/>
              </a:prstGeom>
              <a:blipFill rotWithShape="1">
                <a:blip r:embed="rId20"/>
                <a:stretch>
                  <a:fillRect b="-25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990600" y="3886200"/>
                <a:ext cx="762000" cy="465897"/>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1600" b="0" i="1" smtClean="0">
                          <a:latin typeface="Cambria Math"/>
                        </a:rPr>
                        <m:t>𝑧</m:t>
                      </m:r>
                      <m:r>
                        <a:rPr lang="en-US" altLang="zh-TW" sz="1600" b="0" i="1" smtClean="0">
                          <a:latin typeface="Cambria Math"/>
                        </a:rPr>
                        <m:t>−</m:t>
                      </m:r>
                      <m:f>
                        <m:fPr>
                          <m:ctrlPr>
                            <a:rPr lang="en-US" altLang="zh-TW" sz="1600" b="0" i="1" smtClean="0">
                              <a:latin typeface="Cambria Math" panose="02040503050406030204" pitchFamily="18" charset="0"/>
                            </a:rPr>
                          </m:ctrlPr>
                        </m:fPr>
                        <m:num>
                          <m:r>
                            <a:rPr lang="en-US" altLang="zh-TW" sz="1600" b="0" i="1" smtClean="0">
                              <a:latin typeface="Cambria Math"/>
                            </a:rPr>
                            <m:t>𝑑</m:t>
                          </m:r>
                        </m:num>
                        <m:den>
                          <m:r>
                            <a:rPr lang="en-US" altLang="zh-TW" sz="1600" b="0" i="1" smtClean="0">
                              <a:latin typeface="Cambria Math"/>
                            </a:rPr>
                            <m:t>2</m:t>
                          </m:r>
                        </m:den>
                      </m:f>
                    </m:oMath>
                  </m:oMathPara>
                </a14:m>
                <a:endParaRPr lang="zh-TW" altLang="en-US" sz="1600"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990600" y="3886200"/>
                <a:ext cx="762000" cy="465897"/>
              </a:xfrm>
              <a:prstGeom prst="rect">
                <a:avLst/>
              </a:prstGeom>
              <a:blipFill rotWithShape="1">
                <a:blip r:embed="rId21"/>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291372" y="4352097"/>
                <a:ext cx="762000" cy="465897"/>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1600" b="0" i="1" smtClean="0">
                          <a:latin typeface="Cambria Math"/>
                        </a:rPr>
                        <m:t>𝑧</m:t>
                      </m:r>
                      <m:r>
                        <a:rPr lang="en-US" altLang="zh-TW" sz="1600" b="0" i="1" smtClean="0">
                          <a:latin typeface="Cambria Math"/>
                        </a:rPr>
                        <m:t>+</m:t>
                      </m:r>
                      <m:f>
                        <m:fPr>
                          <m:ctrlPr>
                            <a:rPr lang="en-US" altLang="zh-TW" sz="1600" b="0" i="1" smtClean="0">
                              <a:latin typeface="Cambria Math" panose="02040503050406030204" pitchFamily="18" charset="0"/>
                            </a:rPr>
                          </m:ctrlPr>
                        </m:fPr>
                        <m:num>
                          <m:r>
                            <a:rPr lang="en-US" altLang="zh-TW" sz="1600" b="0" i="1" smtClean="0">
                              <a:latin typeface="Cambria Math"/>
                            </a:rPr>
                            <m:t>𝑑</m:t>
                          </m:r>
                        </m:num>
                        <m:den>
                          <m:r>
                            <a:rPr lang="en-US" altLang="zh-TW" sz="1600" b="0" i="1" smtClean="0">
                              <a:latin typeface="Cambria Math"/>
                            </a:rPr>
                            <m:t>2</m:t>
                          </m:r>
                        </m:den>
                      </m:f>
                    </m:oMath>
                  </m:oMathPara>
                </a14:m>
                <a:endParaRPr lang="zh-TW" altLang="en-US" sz="1600"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291372" y="4352097"/>
                <a:ext cx="762000" cy="465897"/>
              </a:xfrm>
              <a:prstGeom prst="rect">
                <a:avLst/>
              </a:prstGeom>
              <a:blipFill rotWithShape="1">
                <a:blip r:embed="rId22"/>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4" name="文字方塊 3"/>
              <p:cNvSpPr txBox="1"/>
              <p:nvPr/>
            </p:nvSpPr>
            <p:spPr>
              <a:xfrm>
                <a:off x="4346003" y="729068"/>
                <a:ext cx="4627870" cy="996555"/>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𝐸</m:t>
                      </m:r>
                      <m:r>
                        <a:rPr lang="en-US" altLang="zh-TW" b="0" i="1" smtClean="0">
                          <a:latin typeface="Cambria Math"/>
                        </a:rPr>
                        <m:t>=</m:t>
                      </m:r>
                      <m:sSub>
                        <m:sSubPr>
                          <m:ctrlPr>
                            <a:rPr lang="en-US" altLang="zh-TW" b="0" i="1" smtClean="0">
                              <a:latin typeface="Cambria Math" panose="02040503050406030204" pitchFamily="18" charset="0"/>
                            </a:rPr>
                          </m:ctrlPr>
                        </m:sSubPr>
                        <m:e>
                          <m:r>
                            <a:rPr lang="en-US" altLang="zh-TW" b="0" i="1" smtClean="0">
                              <a:latin typeface="Cambria Math"/>
                            </a:rPr>
                            <m:t>𝐸</m:t>
                          </m:r>
                        </m:e>
                        <m:sub>
                          <m:r>
                            <a:rPr lang="en-US" altLang="zh-TW" b="0" i="1" smtClean="0">
                              <a:latin typeface="Cambria Math"/>
                            </a:rPr>
                            <m:t>+</m:t>
                          </m:r>
                        </m:sub>
                      </m:sSub>
                      <m:r>
                        <a:rPr lang="en-US" altLang="zh-TW" b="0" i="1" smtClean="0">
                          <a:latin typeface="Cambria Math"/>
                        </a:rPr>
                        <m:t>+</m:t>
                      </m:r>
                      <m:sSub>
                        <m:sSubPr>
                          <m:ctrlPr>
                            <a:rPr lang="en-US" altLang="zh-TW" b="0" i="1" smtClean="0">
                              <a:latin typeface="Cambria Math" panose="02040503050406030204" pitchFamily="18" charset="0"/>
                            </a:rPr>
                          </m:ctrlPr>
                        </m:sSubPr>
                        <m:e>
                          <m:r>
                            <a:rPr lang="en-US" altLang="zh-TW" b="0" i="1" smtClean="0">
                              <a:latin typeface="Cambria Math"/>
                            </a:rPr>
                            <m:t>𝐸</m:t>
                          </m:r>
                        </m:e>
                        <m:sub>
                          <m:r>
                            <a:rPr lang="en-US" altLang="zh-TW" b="0" i="1" smtClean="0">
                              <a:latin typeface="Cambria Math"/>
                            </a:rPr>
                            <m:t>−</m:t>
                          </m:r>
                        </m:sub>
                      </m:sSub>
                      <m:r>
                        <a:rPr lang="en-US" altLang="zh-TW" b="0" i="1" smtClean="0">
                          <a:latin typeface="Cambria Math"/>
                        </a:rPr>
                        <m:t>=</m:t>
                      </m:r>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d>
                        <m:dPr>
                          <m:begChr m:val="["/>
                          <m:endChr m:val="]"/>
                          <m:ctrlPr>
                            <a:rPr lang="en-US" altLang="zh-TW" i="1" smtClean="0">
                              <a:latin typeface="Cambria Math" panose="02040503050406030204" pitchFamily="18" charset="0"/>
                            </a:rPr>
                          </m:ctrlPr>
                        </m:dPr>
                        <m:e>
                          <m:f>
                            <m:fPr>
                              <m:ctrlPr>
                                <a:rPr lang="en-US" altLang="zh-TW" i="1">
                                  <a:latin typeface="Cambria Math" panose="02040503050406030204" pitchFamily="18" charset="0"/>
                                </a:rPr>
                              </m:ctrlPr>
                            </m:fPr>
                            <m:num>
                              <m:r>
                                <a:rPr lang="en-US" altLang="zh-TW" b="0" i="1" smtClean="0">
                                  <a:latin typeface="Cambria Math"/>
                                </a:rPr>
                                <m:t>𝑞</m:t>
                              </m:r>
                            </m:num>
                            <m:den>
                              <m:sSup>
                                <m:sSupPr>
                                  <m:ctrlPr>
                                    <a:rPr lang="en-US" altLang="zh-TW" i="1">
                                      <a:latin typeface="Cambria Math" panose="02040503050406030204" pitchFamily="18" charset="0"/>
                                    </a:rPr>
                                  </m:ctrlPr>
                                </m:sSupPr>
                                <m:e>
                                  <m:d>
                                    <m:dPr>
                                      <m:ctrlPr>
                                        <a:rPr lang="en-US" altLang="zh-TW" i="1" smtClean="0">
                                          <a:latin typeface="Cambria Math" panose="02040503050406030204" pitchFamily="18" charset="0"/>
                                        </a:rPr>
                                      </m:ctrlPr>
                                    </m:dPr>
                                    <m:e>
                                      <m:r>
                                        <a:rPr lang="en-US" altLang="zh-TW" b="0" i="1" smtClean="0">
                                          <a:latin typeface="Cambria Math"/>
                                        </a:rPr>
                                        <m:t>𝑧</m:t>
                                      </m:r>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𝑑</m:t>
                                          </m:r>
                                        </m:num>
                                        <m:den>
                                          <m:r>
                                            <a:rPr lang="en-US" altLang="zh-TW" b="0" i="1" smtClean="0">
                                              <a:latin typeface="Cambria Math"/>
                                            </a:rPr>
                                            <m:t>2</m:t>
                                          </m:r>
                                        </m:den>
                                      </m:f>
                                    </m:e>
                                  </m:d>
                                </m:e>
                                <m:sup>
                                  <m:r>
                                    <a:rPr lang="en-US" altLang="zh-TW" i="1">
                                      <a:latin typeface="Cambria Math"/>
                                    </a:rPr>
                                    <m:t>2</m:t>
                                  </m:r>
                                </m:sup>
                              </m:sSup>
                            </m:den>
                          </m:f>
                          <m:r>
                            <a:rPr lang="en-US" altLang="zh-TW" b="0" i="1" smtClean="0">
                              <a:latin typeface="Cambria Math"/>
                            </a:rPr>
                            <m:t>−</m:t>
                          </m:r>
                          <m:f>
                            <m:fPr>
                              <m:ctrlPr>
                                <a:rPr lang="en-US" altLang="zh-TW" i="1">
                                  <a:latin typeface="Cambria Math" panose="02040503050406030204" pitchFamily="18" charset="0"/>
                                </a:rPr>
                              </m:ctrlPr>
                            </m:fPr>
                            <m:num>
                              <m:r>
                                <a:rPr lang="en-US" altLang="zh-TW" i="1">
                                  <a:latin typeface="Cambria Math"/>
                                </a:rPr>
                                <m:t>𝑞</m:t>
                              </m:r>
                            </m:num>
                            <m:den>
                              <m:sSup>
                                <m:sSupPr>
                                  <m:ctrlPr>
                                    <a:rPr lang="en-US" altLang="zh-TW" i="1">
                                      <a:latin typeface="Cambria Math" panose="02040503050406030204" pitchFamily="18" charset="0"/>
                                    </a:rPr>
                                  </m:ctrlPr>
                                </m:sSupPr>
                                <m:e>
                                  <m:d>
                                    <m:dPr>
                                      <m:ctrlPr>
                                        <a:rPr lang="en-US" altLang="zh-TW" i="1">
                                          <a:latin typeface="Cambria Math" panose="02040503050406030204" pitchFamily="18" charset="0"/>
                                        </a:rPr>
                                      </m:ctrlPr>
                                    </m:dPr>
                                    <m:e>
                                      <m:r>
                                        <a:rPr lang="en-US" altLang="zh-TW" b="0" i="1" smtClean="0">
                                          <a:latin typeface="Cambria Math"/>
                                        </a:rPr>
                                        <m:t>𝑧</m:t>
                                      </m:r>
                                      <m:r>
                                        <a:rPr lang="en-US" altLang="zh-TW" b="0" i="1" smtClean="0">
                                          <a:latin typeface="Cambria Math"/>
                                        </a:rPr>
                                        <m:t>+</m:t>
                                      </m:r>
                                      <m:f>
                                        <m:fPr>
                                          <m:ctrlPr>
                                            <a:rPr lang="en-US" altLang="zh-TW" i="1">
                                              <a:latin typeface="Cambria Math" panose="02040503050406030204" pitchFamily="18" charset="0"/>
                                            </a:rPr>
                                          </m:ctrlPr>
                                        </m:fPr>
                                        <m:num>
                                          <m:r>
                                            <a:rPr lang="en-US" altLang="zh-TW" i="1">
                                              <a:latin typeface="Cambria Math"/>
                                            </a:rPr>
                                            <m:t>𝑑</m:t>
                                          </m:r>
                                        </m:num>
                                        <m:den>
                                          <m:r>
                                            <a:rPr lang="en-US" altLang="zh-TW" i="1">
                                              <a:latin typeface="Cambria Math"/>
                                            </a:rPr>
                                            <m:t>2</m:t>
                                          </m:r>
                                        </m:den>
                                      </m:f>
                                    </m:e>
                                  </m:d>
                                </m:e>
                                <m:sup>
                                  <m:r>
                                    <a:rPr lang="en-US" altLang="zh-TW" i="1">
                                      <a:latin typeface="Cambria Math"/>
                                    </a:rPr>
                                    <m:t>2</m:t>
                                  </m:r>
                                </m:sup>
                              </m:sSup>
                            </m:den>
                          </m:f>
                        </m:e>
                      </m:d>
                    </m:oMath>
                  </m:oMathPara>
                </a14:m>
                <a:endParaRPr lang="zh-TW" altLang="en-US" dirty="0"/>
              </a:p>
            </p:txBody>
          </p:sp>
        </mc:Choice>
        <mc:Fallback>
          <p:sp>
            <p:nvSpPr>
              <p:cNvPr id="4" name="文字方塊 3"/>
              <p:cNvSpPr txBox="1">
                <a:spLocks noRot="1" noChangeAspect="1" noMove="1" noResize="1" noEditPoints="1" noAdjustHandles="1" noChangeArrowheads="1" noChangeShapeType="1" noTextEdit="1"/>
              </p:cNvSpPr>
              <p:nvPr/>
            </p:nvSpPr>
            <p:spPr>
              <a:xfrm>
                <a:off x="4346003" y="729068"/>
                <a:ext cx="4627870" cy="996555"/>
              </a:xfrm>
              <a:prstGeom prst="rect">
                <a:avLst/>
              </a:prstGeom>
              <a:blipFill>
                <a:blip r:embed="rId23"/>
                <a:stretch>
                  <a:fillRect/>
                </a:stretch>
              </a:blipFill>
            </p:spPr>
            <p:txBody>
              <a:bodyPr/>
              <a:lstStyle/>
              <a:p>
                <a:r>
                  <a:rPr lang="en-TW">
                    <a:noFill/>
                  </a:rPr>
                  <a:t> </a:t>
                </a:r>
              </a:p>
            </p:txBody>
          </p:sp>
        </mc:Fallback>
      </mc:AlternateContent>
      <mc:AlternateContent xmlns:mc="http://schemas.openxmlformats.org/markup-compatibility/2006">
        <mc:Choice xmlns:a14="http://schemas.microsoft.com/office/drawing/2010/main" Requires="a14">
          <p:sp>
            <p:nvSpPr>
              <p:cNvPr id="5" name="矩形 4"/>
              <p:cNvSpPr/>
              <p:nvPr/>
            </p:nvSpPr>
            <p:spPr>
              <a:xfrm>
                <a:off x="5329894" y="1859414"/>
                <a:ext cx="3665811" cy="1020408"/>
              </a:xfrm>
              <a:prstGeom prst="rect">
                <a:avLst/>
              </a:prstGeom>
              <a:solidFill>
                <a:srgbClr val="FFFFCC"/>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m:t>
                      </m:r>
                      <m:f>
                        <m:fPr>
                          <m:ctrlPr>
                            <a:rPr lang="en-US" altLang="zh-TW" i="1">
                              <a:latin typeface="Cambria Math" panose="02040503050406030204" pitchFamily="18" charset="0"/>
                            </a:rPr>
                          </m:ctrlPr>
                        </m:fPr>
                        <m:num>
                          <m:r>
                            <a:rPr lang="en-US" altLang="zh-TW" b="0" i="1" smtClean="0">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sSup>
                            <m:sSupPr>
                              <m:ctrlPr>
                                <a:rPr lang="en-US" altLang="zh-TW" i="1" smtClean="0">
                                  <a:latin typeface="Cambria Math" panose="02040503050406030204" pitchFamily="18" charset="0"/>
                                </a:rPr>
                              </m:ctrlPr>
                            </m:sSupPr>
                            <m:e>
                              <m:r>
                                <a:rPr lang="en-US" altLang="zh-TW" b="0" i="1" smtClean="0">
                                  <a:latin typeface="Cambria Math"/>
                                </a:rPr>
                                <m:t>𝑧</m:t>
                              </m:r>
                            </m:e>
                            <m:sup>
                              <m:r>
                                <a:rPr lang="en-US" altLang="zh-TW" b="0" i="1" smtClean="0">
                                  <a:latin typeface="Cambria Math"/>
                                </a:rPr>
                                <m:t>2</m:t>
                              </m:r>
                            </m:sup>
                          </m:sSup>
                        </m:den>
                      </m:f>
                      <m:d>
                        <m:dPr>
                          <m:begChr m:val="["/>
                          <m:endChr m:val="]"/>
                          <m:ctrlPr>
                            <a:rPr lang="en-US" altLang="zh-TW" i="1">
                              <a:latin typeface="Cambria Math" panose="02040503050406030204" pitchFamily="18" charset="0"/>
                            </a:rPr>
                          </m:ctrlPr>
                        </m:dPr>
                        <m:e>
                          <m:f>
                            <m:fPr>
                              <m:ctrlPr>
                                <a:rPr lang="en-US" altLang="zh-TW" i="1">
                                  <a:latin typeface="Cambria Math" panose="02040503050406030204" pitchFamily="18" charset="0"/>
                                </a:rPr>
                              </m:ctrlPr>
                            </m:fPr>
                            <m:num>
                              <m:r>
                                <a:rPr lang="en-US" altLang="zh-TW" i="1">
                                  <a:latin typeface="Cambria Math"/>
                                </a:rPr>
                                <m:t>𝑞</m:t>
                              </m:r>
                            </m:num>
                            <m:den>
                              <m:sSup>
                                <m:sSupPr>
                                  <m:ctrlPr>
                                    <a:rPr lang="en-US" altLang="zh-TW" i="1">
                                      <a:latin typeface="Cambria Math" panose="02040503050406030204" pitchFamily="18" charset="0"/>
                                    </a:rPr>
                                  </m:ctrlPr>
                                </m:sSupPr>
                                <m:e>
                                  <m:d>
                                    <m:dPr>
                                      <m:ctrlPr>
                                        <a:rPr lang="en-US" altLang="zh-TW" i="1">
                                          <a:latin typeface="Cambria Math" panose="02040503050406030204" pitchFamily="18" charset="0"/>
                                        </a:rPr>
                                      </m:ctrlPr>
                                    </m:dPr>
                                    <m:e>
                                      <m:r>
                                        <a:rPr lang="en-US" altLang="zh-TW" i="1">
                                          <a:latin typeface="Cambria Math"/>
                                        </a:rPr>
                                        <m:t>1−</m:t>
                                      </m:r>
                                      <m:f>
                                        <m:fPr>
                                          <m:ctrlPr>
                                            <a:rPr lang="en-US" altLang="zh-TW" i="1">
                                              <a:latin typeface="Cambria Math" panose="02040503050406030204" pitchFamily="18" charset="0"/>
                                            </a:rPr>
                                          </m:ctrlPr>
                                        </m:fPr>
                                        <m:num>
                                          <m:r>
                                            <a:rPr lang="en-US" altLang="zh-TW" i="1">
                                              <a:latin typeface="Cambria Math"/>
                                            </a:rPr>
                                            <m:t>𝑑</m:t>
                                          </m:r>
                                        </m:num>
                                        <m:den>
                                          <m:r>
                                            <a:rPr lang="en-US" altLang="zh-TW" i="1">
                                              <a:latin typeface="Cambria Math"/>
                                            </a:rPr>
                                            <m:t>2</m:t>
                                          </m:r>
                                          <m:r>
                                            <a:rPr lang="en-US" altLang="zh-TW" i="1">
                                              <a:latin typeface="Cambria Math"/>
                                            </a:rPr>
                                            <m:t>𝑧</m:t>
                                          </m:r>
                                        </m:den>
                                      </m:f>
                                    </m:e>
                                  </m:d>
                                </m:e>
                                <m:sup>
                                  <m:r>
                                    <a:rPr lang="en-US" altLang="zh-TW" i="1">
                                      <a:latin typeface="Cambria Math"/>
                                    </a:rPr>
                                    <m:t>2</m:t>
                                  </m:r>
                                </m:sup>
                              </m:sSup>
                            </m:den>
                          </m:f>
                          <m:r>
                            <a:rPr lang="en-US" altLang="zh-TW" i="1">
                              <a:latin typeface="Cambria Math"/>
                            </a:rPr>
                            <m:t>−</m:t>
                          </m:r>
                          <m:f>
                            <m:fPr>
                              <m:ctrlPr>
                                <a:rPr lang="en-US" altLang="zh-TW" i="1">
                                  <a:latin typeface="Cambria Math" panose="02040503050406030204" pitchFamily="18" charset="0"/>
                                </a:rPr>
                              </m:ctrlPr>
                            </m:fPr>
                            <m:num>
                              <m:r>
                                <a:rPr lang="en-US" altLang="zh-TW" i="1">
                                  <a:latin typeface="Cambria Math"/>
                                </a:rPr>
                                <m:t>𝑞</m:t>
                              </m:r>
                            </m:num>
                            <m:den>
                              <m:sSup>
                                <m:sSupPr>
                                  <m:ctrlPr>
                                    <a:rPr lang="en-US" altLang="zh-TW" i="1">
                                      <a:latin typeface="Cambria Math" panose="02040503050406030204" pitchFamily="18" charset="0"/>
                                    </a:rPr>
                                  </m:ctrlPr>
                                </m:sSupPr>
                                <m:e>
                                  <m:d>
                                    <m:dPr>
                                      <m:ctrlPr>
                                        <a:rPr lang="en-US" altLang="zh-TW" i="1">
                                          <a:latin typeface="Cambria Math" panose="02040503050406030204" pitchFamily="18" charset="0"/>
                                        </a:rPr>
                                      </m:ctrlPr>
                                    </m:dPr>
                                    <m:e>
                                      <m:r>
                                        <a:rPr lang="en-US" altLang="zh-TW" i="1">
                                          <a:latin typeface="Cambria Math"/>
                                        </a:rPr>
                                        <m:t>1+</m:t>
                                      </m:r>
                                      <m:f>
                                        <m:fPr>
                                          <m:ctrlPr>
                                            <a:rPr lang="en-US" altLang="zh-TW" i="1">
                                              <a:latin typeface="Cambria Math" panose="02040503050406030204" pitchFamily="18" charset="0"/>
                                            </a:rPr>
                                          </m:ctrlPr>
                                        </m:fPr>
                                        <m:num>
                                          <m:r>
                                            <a:rPr lang="en-US" altLang="zh-TW" i="1">
                                              <a:latin typeface="Cambria Math"/>
                                            </a:rPr>
                                            <m:t>𝑑</m:t>
                                          </m:r>
                                        </m:num>
                                        <m:den>
                                          <m:r>
                                            <a:rPr lang="en-US" altLang="zh-TW" i="1">
                                              <a:latin typeface="Cambria Math"/>
                                            </a:rPr>
                                            <m:t>2</m:t>
                                          </m:r>
                                          <m:r>
                                            <a:rPr lang="en-US" altLang="zh-TW" i="1">
                                              <a:latin typeface="Cambria Math"/>
                                            </a:rPr>
                                            <m:t>𝑧</m:t>
                                          </m:r>
                                        </m:den>
                                      </m:f>
                                    </m:e>
                                  </m:d>
                                </m:e>
                                <m:sup>
                                  <m:r>
                                    <a:rPr lang="en-US" altLang="zh-TW" i="1">
                                      <a:latin typeface="Cambria Math"/>
                                    </a:rPr>
                                    <m:t>2</m:t>
                                  </m:r>
                                </m:sup>
                              </m:sSup>
                            </m:den>
                          </m:f>
                        </m:e>
                      </m:d>
                    </m:oMath>
                  </m:oMathPara>
                </a14:m>
                <a:endParaRPr lang="zh-TW" altLang="en-US" dirty="0"/>
              </a:p>
            </p:txBody>
          </p:sp>
        </mc:Choice>
        <mc:Fallback>
          <p:sp>
            <p:nvSpPr>
              <p:cNvPr id="5" name="矩形 4"/>
              <p:cNvSpPr>
                <a:spLocks noRot="1" noChangeAspect="1" noMove="1" noResize="1" noEditPoints="1" noAdjustHandles="1" noChangeArrowheads="1" noChangeShapeType="1" noTextEdit="1"/>
              </p:cNvSpPr>
              <p:nvPr/>
            </p:nvSpPr>
            <p:spPr>
              <a:xfrm>
                <a:off x="5329894" y="1859414"/>
                <a:ext cx="3665811" cy="1020408"/>
              </a:xfrm>
              <a:prstGeom prst="rect">
                <a:avLst/>
              </a:prstGeom>
              <a:blipFill>
                <a:blip r:embed="rId24"/>
                <a:stretch>
                  <a:fillRect/>
                </a:stretch>
              </a:blipFill>
            </p:spPr>
            <p:txBody>
              <a:bodyPr/>
              <a:lstStyle/>
              <a:p>
                <a:r>
                  <a:rPr lang="en-TW">
                    <a:noFill/>
                  </a:rPr>
                  <a:t> </a:t>
                </a:r>
              </a:p>
            </p:txBody>
          </p:sp>
        </mc:Fallback>
      </mc:AlternateContent>
      <mc:AlternateContent xmlns:mc="http://schemas.openxmlformats.org/markup-compatibility/2006">
        <mc:Choice xmlns:a14="http://schemas.microsoft.com/office/drawing/2010/main" Requires="a14">
          <p:sp>
            <p:nvSpPr>
              <p:cNvPr id="19" name="矩形 18"/>
              <p:cNvSpPr/>
              <p:nvPr/>
            </p:nvSpPr>
            <p:spPr>
              <a:xfrm>
                <a:off x="5032695" y="3005952"/>
                <a:ext cx="3978461" cy="817403"/>
              </a:xfrm>
              <a:prstGeom prst="rect">
                <a:avLst/>
              </a:prstGeom>
              <a:solidFill>
                <a:srgbClr val="FFFFCC"/>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m:t>
                      </m:r>
                      <m:f>
                        <m:fPr>
                          <m:ctrlPr>
                            <a:rPr lang="en-US" altLang="zh-TW" i="1">
                              <a:latin typeface="Cambria Math" panose="02040503050406030204" pitchFamily="18" charset="0"/>
                            </a:rPr>
                          </m:ctrlPr>
                        </m:fPr>
                        <m:num>
                          <m:r>
                            <a:rPr lang="en-US" altLang="zh-TW" b="0" i="1" smtClean="0">
                              <a:latin typeface="Cambria Math"/>
                            </a:rPr>
                            <m:t>𝑞</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sSup>
                            <m:sSupPr>
                              <m:ctrlPr>
                                <a:rPr lang="en-US" altLang="zh-TW" i="1" smtClean="0">
                                  <a:latin typeface="Cambria Math" panose="02040503050406030204" pitchFamily="18" charset="0"/>
                                </a:rPr>
                              </m:ctrlPr>
                            </m:sSupPr>
                            <m:e>
                              <m:r>
                                <a:rPr lang="en-US" altLang="zh-TW" b="0" i="1" smtClean="0">
                                  <a:latin typeface="Cambria Math"/>
                                </a:rPr>
                                <m:t>𝑧</m:t>
                              </m:r>
                            </m:e>
                            <m:sup>
                              <m:r>
                                <a:rPr lang="en-US" altLang="zh-TW" b="0" i="1" smtClean="0">
                                  <a:latin typeface="Cambria Math"/>
                                </a:rPr>
                                <m:t>2</m:t>
                              </m:r>
                            </m:sup>
                          </m:sSup>
                        </m:den>
                      </m:f>
                      <m:d>
                        <m:dPr>
                          <m:begChr m:val="["/>
                          <m:endChr m:val="]"/>
                          <m:ctrlPr>
                            <a:rPr lang="en-US" altLang="zh-TW" i="1">
                              <a:latin typeface="Cambria Math" panose="02040503050406030204" pitchFamily="18" charset="0"/>
                            </a:rPr>
                          </m:ctrlPr>
                        </m:dPr>
                        <m:e>
                          <m:sSup>
                            <m:sSupPr>
                              <m:ctrlPr>
                                <a:rPr lang="en-US" altLang="zh-TW" i="1" smtClean="0">
                                  <a:latin typeface="Cambria Math" panose="02040503050406030204" pitchFamily="18" charset="0"/>
                                </a:rPr>
                              </m:ctrlPr>
                            </m:sSupPr>
                            <m:e>
                              <m:d>
                                <m:dPr>
                                  <m:ctrlPr>
                                    <a:rPr lang="en-US" altLang="zh-TW" i="1">
                                      <a:latin typeface="Cambria Math" panose="02040503050406030204" pitchFamily="18" charset="0"/>
                                    </a:rPr>
                                  </m:ctrlPr>
                                </m:dPr>
                                <m:e>
                                  <m:r>
                                    <a:rPr lang="en-US" altLang="zh-TW" i="1">
                                      <a:latin typeface="Cambria Math"/>
                                    </a:rPr>
                                    <m:t>1−</m:t>
                                  </m:r>
                                  <m:f>
                                    <m:fPr>
                                      <m:ctrlPr>
                                        <a:rPr lang="en-US" altLang="zh-TW" i="1">
                                          <a:latin typeface="Cambria Math" panose="02040503050406030204" pitchFamily="18" charset="0"/>
                                        </a:rPr>
                                      </m:ctrlPr>
                                    </m:fPr>
                                    <m:num>
                                      <m:r>
                                        <a:rPr lang="en-US" altLang="zh-TW" i="1">
                                          <a:latin typeface="Cambria Math"/>
                                        </a:rPr>
                                        <m:t>𝑑</m:t>
                                      </m:r>
                                    </m:num>
                                    <m:den>
                                      <m:r>
                                        <a:rPr lang="en-US" altLang="zh-TW" i="1">
                                          <a:latin typeface="Cambria Math"/>
                                        </a:rPr>
                                        <m:t>2</m:t>
                                      </m:r>
                                      <m:r>
                                        <a:rPr lang="en-US" altLang="zh-TW" i="1">
                                          <a:latin typeface="Cambria Math"/>
                                        </a:rPr>
                                        <m:t>𝑧</m:t>
                                      </m:r>
                                    </m:den>
                                  </m:f>
                                </m:e>
                              </m:d>
                            </m:e>
                            <m:sup>
                              <m:r>
                                <a:rPr lang="en-US" altLang="zh-TW" b="0" i="1" smtClean="0">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d>
                                <m:dPr>
                                  <m:ctrlPr>
                                    <a:rPr lang="en-US" altLang="zh-TW" i="1">
                                      <a:latin typeface="Cambria Math" panose="02040503050406030204" pitchFamily="18" charset="0"/>
                                    </a:rPr>
                                  </m:ctrlPr>
                                </m:dPr>
                                <m:e>
                                  <m:r>
                                    <a:rPr lang="en-US" altLang="zh-TW" i="1">
                                      <a:latin typeface="Cambria Math"/>
                                    </a:rPr>
                                    <m:t>1</m:t>
                                  </m:r>
                                  <m:r>
                                    <a:rPr lang="en-US" altLang="zh-TW" b="0" i="1" smtClean="0">
                                      <a:latin typeface="Cambria Math"/>
                                    </a:rPr>
                                    <m:t>+</m:t>
                                  </m:r>
                                  <m:f>
                                    <m:fPr>
                                      <m:ctrlPr>
                                        <a:rPr lang="en-US" altLang="zh-TW" i="1">
                                          <a:latin typeface="Cambria Math" panose="02040503050406030204" pitchFamily="18" charset="0"/>
                                        </a:rPr>
                                      </m:ctrlPr>
                                    </m:fPr>
                                    <m:num>
                                      <m:r>
                                        <a:rPr lang="en-US" altLang="zh-TW" i="1">
                                          <a:latin typeface="Cambria Math"/>
                                        </a:rPr>
                                        <m:t>𝑑</m:t>
                                      </m:r>
                                    </m:num>
                                    <m:den>
                                      <m:r>
                                        <a:rPr lang="en-US" altLang="zh-TW" i="1">
                                          <a:latin typeface="Cambria Math"/>
                                        </a:rPr>
                                        <m:t>2</m:t>
                                      </m:r>
                                      <m:r>
                                        <a:rPr lang="en-US" altLang="zh-TW" i="1">
                                          <a:latin typeface="Cambria Math"/>
                                        </a:rPr>
                                        <m:t>𝑧</m:t>
                                      </m:r>
                                    </m:den>
                                  </m:f>
                                </m:e>
                              </m:d>
                            </m:e>
                            <m:sup>
                              <m:r>
                                <a:rPr lang="en-US" altLang="zh-TW" i="1">
                                  <a:latin typeface="Cambria Math"/>
                                </a:rPr>
                                <m:t>−2</m:t>
                              </m:r>
                            </m:sup>
                          </m:sSup>
                        </m:e>
                      </m:d>
                    </m:oMath>
                  </m:oMathPara>
                </a14:m>
                <a:endParaRPr lang="zh-TW" altLang="en-US" dirty="0"/>
              </a:p>
            </p:txBody>
          </p:sp>
        </mc:Choice>
        <mc:Fallback>
          <p:sp>
            <p:nvSpPr>
              <p:cNvPr id="19" name="矩形 18"/>
              <p:cNvSpPr>
                <a:spLocks noRot="1" noChangeAspect="1" noMove="1" noResize="1" noEditPoints="1" noAdjustHandles="1" noChangeArrowheads="1" noChangeShapeType="1" noTextEdit="1"/>
              </p:cNvSpPr>
              <p:nvPr/>
            </p:nvSpPr>
            <p:spPr>
              <a:xfrm>
                <a:off x="5032695" y="3005952"/>
                <a:ext cx="3978461" cy="817403"/>
              </a:xfrm>
              <a:prstGeom prst="rect">
                <a:avLst/>
              </a:prstGeom>
              <a:blipFill>
                <a:blip r:embed="rId25"/>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0" name="矩形 19"/>
              <p:cNvSpPr/>
              <p:nvPr/>
            </p:nvSpPr>
            <p:spPr>
              <a:xfrm>
                <a:off x="3566325" y="3908097"/>
                <a:ext cx="5365893" cy="714683"/>
              </a:xfrm>
              <a:prstGeom prst="rect">
                <a:avLst/>
              </a:prstGeom>
              <a:solidFill>
                <a:srgbClr val="FFFFCC"/>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m:t>
                      </m:r>
                      <m:f>
                        <m:fPr>
                          <m:ctrlPr>
                            <a:rPr lang="en-US" altLang="zh-TW" i="1">
                              <a:latin typeface="Cambria Math" panose="02040503050406030204" pitchFamily="18" charset="0"/>
                            </a:rPr>
                          </m:ctrlPr>
                        </m:fPr>
                        <m:num>
                          <m:r>
                            <a:rPr lang="en-US" altLang="zh-TW" b="0" i="1" smtClean="0">
                              <a:latin typeface="Cambria Math"/>
                            </a:rPr>
                            <m:t>𝑞</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sSup>
                            <m:sSupPr>
                              <m:ctrlPr>
                                <a:rPr lang="en-US" altLang="zh-TW" i="1" smtClean="0">
                                  <a:latin typeface="Cambria Math" panose="02040503050406030204" pitchFamily="18" charset="0"/>
                                </a:rPr>
                              </m:ctrlPr>
                            </m:sSupPr>
                            <m:e>
                              <m:r>
                                <a:rPr lang="en-US" altLang="zh-TW" b="0" i="1" smtClean="0">
                                  <a:latin typeface="Cambria Math"/>
                                </a:rPr>
                                <m:t>𝑧</m:t>
                              </m:r>
                            </m:e>
                            <m:sup>
                              <m:r>
                                <a:rPr lang="en-US" altLang="zh-TW" b="0" i="1" smtClean="0">
                                  <a:latin typeface="Cambria Math"/>
                                </a:rPr>
                                <m:t>2</m:t>
                              </m:r>
                            </m:sup>
                          </m:sSup>
                        </m:den>
                      </m:f>
                      <m:d>
                        <m:dPr>
                          <m:begChr m:val="["/>
                          <m:endChr m:val="]"/>
                          <m:ctrlPr>
                            <a:rPr lang="en-US" altLang="zh-TW" i="1">
                              <a:latin typeface="Cambria Math" panose="02040503050406030204" pitchFamily="18" charset="0"/>
                            </a:rPr>
                          </m:ctrlPr>
                        </m:dPr>
                        <m:e>
                          <m:d>
                            <m:dPr>
                              <m:ctrlPr>
                                <a:rPr lang="en-US" altLang="zh-TW" i="1">
                                  <a:latin typeface="Cambria Math" panose="02040503050406030204" pitchFamily="18" charset="0"/>
                                </a:rPr>
                              </m:ctrlPr>
                            </m:dPr>
                            <m:e>
                              <m:r>
                                <a:rPr lang="en-US" altLang="zh-TW" i="1">
                                  <a:latin typeface="Cambria Math"/>
                                </a:rPr>
                                <m:t>1+</m:t>
                              </m:r>
                              <m:f>
                                <m:fPr>
                                  <m:ctrlPr>
                                    <a:rPr lang="en-US" altLang="zh-TW" i="1">
                                      <a:latin typeface="Cambria Math" panose="02040503050406030204" pitchFamily="18" charset="0"/>
                                    </a:rPr>
                                  </m:ctrlPr>
                                </m:fPr>
                                <m:num>
                                  <m:r>
                                    <a:rPr lang="en-US" altLang="zh-TW" i="1">
                                      <a:latin typeface="Cambria Math"/>
                                    </a:rPr>
                                    <m:t>𝑑</m:t>
                                  </m:r>
                                </m:num>
                                <m:den>
                                  <m:r>
                                    <a:rPr lang="en-US" altLang="zh-TW" i="1">
                                      <a:latin typeface="Cambria Math"/>
                                    </a:rPr>
                                    <m:t>𝑧</m:t>
                                  </m:r>
                                </m:den>
                              </m:f>
                            </m:e>
                          </m:d>
                          <m:r>
                            <a:rPr lang="en-US" altLang="zh-TW" i="1">
                              <a:latin typeface="Cambria Math"/>
                            </a:rPr>
                            <m:t>−</m:t>
                          </m:r>
                          <m:d>
                            <m:dPr>
                              <m:ctrlPr>
                                <a:rPr lang="en-US" altLang="zh-TW" i="1">
                                  <a:latin typeface="Cambria Math" panose="02040503050406030204" pitchFamily="18" charset="0"/>
                                </a:rPr>
                              </m:ctrlPr>
                            </m:dPr>
                            <m:e>
                              <m:r>
                                <a:rPr lang="en-US" altLang="zh-TW" i="1">
                                  <a:latin typeface="Cambria Math"/>
                                </a:rPr>
                                <m:t>1</m:t>
                              </m:r>
                              <m:r>
                                <a:rPr lang="en-US" altLang="zh-TW" b="0" i="1" smtClean="0">
                                  <a:latin typeface="Cambria Math"/>
                                </a:rPr>
                                <m:t>−</m:t>
                              </m:r>
                              <m:f>
                                <m:fPr>
                                  <m:ctrlPr>
                                    <a:rPr lang="en-US" altLang="zh-TW" i="1">
                                      <a:latin typeface="Cambria Math" panose="02040503050406030204" pitchFamily="18" charset="0"/>
                                    </a:rPr>
                                  </m:ctrlPr>
                                </m:fPr>
                                <m:num>
                                  <m:r>
                                    <a:rPr lang="en-US" altLang="zh-TW" i="1">
                                      <a:latin typeface="Cambria Math"/>
                                    </a:rPr>
                                    <m:t>𝑑</m:t>
                                  </m:r>
                                </m:num>
                                <m:den>
                                  <m:r>
                                    <a:rPr lang="en-US" altLang="zh-TW" i="1">
                                      <a:latin typeface="Cambria Math"/>
                                    </a:rPr>
                                    <m:t>𝑧</m:t>
                                  </m:r>
                                </m:den>
                              </m:f>
                            </m:e>
                          </m:d>
                        </m:e>
                      </m:d>
                      <m:r>
                        <a:rPr lang="en-US" altLang="zh-TW" b="0" i="1" smtClean="0">
                          <a:latin typeface="Cambria Math"/>
                        </a:rPr>
                        <m:t>=</m:t>
                      </m:r>
                      <m:f>
                        <m:fPr>
                          <m:ctrlPr>
                            <a:rPr lang="en-US" altLang="zh-TW" i="1">
                              <a:latin typeface="Cambria Math" panose="02040503050406030204" pitchFamily="18" charset="0"/>
                            </a:rPr>
                          </m:ctrlPr>
                        </m:fPr>
                        <m:num>
                          <m:r>
                            <a:rPr lang="en-US" altLang="zh-TW" i="1">
                              <a:latin typeface="Cambria Math"/>
                            </a:rPr>
                            <m:t>𝑞</m:t>
                          </m:r>
                          <m:r>
                            <a:rPr lang="en-US" altLang="zh-TW" b="0" i="1" smtClean="0">
                              <a:latin typeface="Cambria Math"/>
                            </a:rPr>
                            <m:t>𝑑</m:t>
                          </m:r>
                        </m:num>
                        <m:den>
                          <m:r>
                            <a:rPr lang="en-US" altLang="zh-TW" b="0" i="1" smtClean="0">
                              <a:latin typeface="Cambria Math"/>
                            </a:rPr>
                            <m:t>2</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sSup>
                            <m:sSupPr>
                              <m:ctrlPr>
                                <a:rPr lang="en-US" altLang="zh-TW" i="1">
                                  <a:latin typeface="Cambria Math" panose="02040503050406030204" pitchFamily="18" charset="0"/>
                                </a:rPr>
                              </m:ctrlPr>
                            </m:sSupPr>
                            <m:e>
                              <m:r>
                                <a:rPr lang="en-US" altLang="zh-TW" i="1">
                                  <a:latin typeface="Cambria Math"/>
                                </a:rPr>
                                <m:t>𝑧</m:t>
                              </m:r>
                            </m:e>
                            <m:sup>
                              <m:r>
                                <a:rPr lang="en-US" altLang="zh-TW" b="0" i="1" smtClean="0">
                                  <a:latin typeface="Cambria Math"/>
                                </a:rPr>
                                <m:t>3</m:t>
                              </m:r>
                            </m:sup>
                          </m:sSup>
                        </m:den>
                      </m:f>
                      <m:r>
                        <a:rPr lang="en-US" altLang="zh-TW" i="1" smtClean="0">
                          <a:latin typeface="Cambria Math"/>
                          <a:ea typeface="Cambria Math"/>
                        </a:rPr>
                        <m:t>≡</m:t>
                      </m:r>
                      <m:f>
                        <m:fPr>
                          <m:ctrlPr>
                            <a:rPr lang="en-US" altLang="zh-TW" i="1" smtClean="0">
                              <a:latin typeface="Cambria Math" panose="02040503050406030204" pitchFamily="18" charset="0"/>
                              <a:ea typeface="Cambria Math"/>
                            </a:rPr>
                          </m:ctrlPr>
                        </m:fPr>
                        <m:num>
                          <m:r>
                            <a:rPr lang="en-US" altLang="zh-TW" b="0" i="1" smtClean="0">
                              <a:latin typeface="Cambria Math"/>
                              <a:ea typeface="Cambria Math"/>
                            </a:rPr>
                            <m:t>1</m:t>
                          </m:r>
                        </m:num>
                        <m:den>
                          <m:r>
                            <a:rPr lang="en-US" altLang="zh-TW" i="1">
                              <a:latin typeface="Cambria Math"/>
                            </a:rPr>
                            <m:t>2</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r>
                            <a:rPr lang="en-US" altLang="zh-TW" b="0" i="1" smtClean="0">
                              <a:latin typeface="Cambria Math"/>
                            </a:rPr>
                            <m:t>𝑝</m:t>
                          </m:r>
                        </m:num>
                        <m:den>
                          <m:sSup>
                            <m:sSupPr>
                              <m:ctrlPr>
                                <a:rPr lang="en-US" altLang="zh-TW" i="1">
                                  <a:latin typeface="Cambria Math" panose="02040503050406030204" pitchFamily="18" charset="0"/>
                                </a:rPr>
                              </m:ctrlPr>
                            </m:sSupPr>
                            <m:e>
                              <m:r>
                                <a:rPr lang="en-US" altLang="zh-TW" i="1">
                                  <a:latin typeface="Cambria Math"/>
                                </a:rPr>
                                <m:t>𝑧</m:t>
                              </m:r>
                            </m:e>
                            <m:sup>
                              <m:r>
                                <a:rPr lang="en-US" altLang="zh-TW" i="1">
                                  <a:latin typeface="Cambria Math"/>
                                </a:rPr>
                                <m:t>3</m:t>
                              </m:r>
                            </m:sup>
                          </m:sSup>
                        </m:den>
                      </m:f>
                    </m:oMath>
                  </m:oMathPara>
                </a14:m>
                <a:endParaRPr lang="zh-TW" altLang="en-US" dirty="0"/>
              </a:p>
            </p:txBody>
          </p:sp>
        </mc:Choice>
        <mc:Fallback xmlns="">
          <p:sp>
            <p:nvSpPr>
              <p:cNvPr id="20" name="矩形 19"/>
              <p:cNvSpPr>
                <a:spLocks noRot="1" noChangeAspect="1" noMove="1" noResize="1" noEditPoints="1" noAdjustHandles="1" noChangeArrowheads="1" noChangeShapeType="1" noTextEdit="1"/>
              </p:cNvSpPr>
              <p:nvPr/>
            </p:nvSpPr>
            <p:spPr>
              <a:xfrm>
                <a:off x="3566325" y="3908097"/>
                <a:ext cx="5365893" cy="714683"/>
              </a:xfrm>
              <a:prstGeom prst="rect">
                <a:avLst/>
              </a:prstGeom>
              <a:blipFill rotWithShape="1">
                <a:blip r:embed="rId2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矩形 20"/>
              <p:cNvSpPr/>
              <p:nvPr/>
            </p:nvSpPr>
            <p:spPr>
              <a:xfrm>
                <a:off x="3581400" y="4717188"/>
                <a:ext cx="1451295" cy="659796"/>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𝐸</m:t>
                      </m:r>
                      <m:r>
                        <a:rPr lang="en-US" altLang="zh-TW" b="0" i="1" smtClean="0">
                          <a:latin typeface="Cambria Math"/>
                        </a:rPr>
                        <m:t>=</m:t>
                      </m:r>
                      <m:f>
                        <m:fPr>
                          <m:ctrlPr>
                            <a:rPr lang="en-US" altLang="zh-TW" i="1" smtClean="0">
                              <a:latin typeface="Cambria Math" panose="02040503050406030204" pitchFamily="18" charset="0"/>
                              <a:ea typeface="Cambria Math"/>
                            </a:rPr>
                          </m:ctrlPr>
                        </m:fPr>
                        <m:num>
                          <m:r>
                            <a:rPr lang="en-US" altLang="zh-TW" b="0" i="1" smtClean="0">
                              <a:latin typeface="Cambria Math"/>
                              <a:ea typeface="Cambria Math"/>
                            </a:rPr>
                            <m:t>1</m:t>
                          </m:r>
                        </m:num>
                        <m:den>
                          <m:r>
                            <a:rPr lang="en-US" altLang="zh-TW" i="1">
                              <a:latin typeface="Cambria Math"/>
                            </a:rPr>
                            <m:t>2</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r>
                            <a:rPr lang="en-US" altLang="zh-TW" b="0" i="1" smtClean="0">
                              <a:latin typeface="Cambria Math"/>
                            </a:rPr>
                            <m:t>𝑝</m:t>
                          </m:r>
                        </m:num>
                        <m:den>
                          <m:sSup>
                            <m:sSupPr>
                              <m:ctrlPr>
                                <a:rPr lang="en-US" altLang="zh-TW" i="1">
                                  <a:latin typeface="Cambria Math" panose="02040503050406030204" pitchFamily="18" charset="0"/>
                                </a:rPr>
                              </m:ctrlPr>
                            </m:sSupPr>
                            <m:e>
                              <m:r>
                                <a:rPr lang="en-US" altLang="zh-TW" i="1">
                                  <a:latin typeface="Cambria Math"/>
                                </a:rPr>
                                <m:t>𝑧</m:t>
                              </m:r>
                            </m:e>
                            <m:sup>
                              <m:r>
                                <a:rPr lang="en-US" altLang="zh-TW" i="1">
                                  <a:latin typeface="Cambria Math"/>
                                </a:rPr>
                                <m:t>3</m:t>
                              </m:r>
                            </m:sup>
                          </m:sSup>
                        </m:den>
                      </m:f>
                    </m:oMath>
                  </m:oMathPara>
                </a14:m>
                <a:endParaRPr lang="zh-TW" altLang="en-US" dirty="0"/>
              </a:p>
            </p:txBody>
          </p:sp>
        </mc:Choice>
        <mc:Fallback xmlns="">
          <p:sp>
            <p:nvSpPr>
              <p:cNvPr id="21" name="矩形 20"/>
              <p:cNvSpPr>
                <a:spLocks noRot="1" noChangeAspect="1" noMove="1" noResize="1" noEditPoints="1" noAdjustHandles="1" noChangeArrowheads="1" noChangeShapeType="1" noTextEdit="1"/>
              </p:cNvSpPr>
              <p:nvPr/>
            </p:nvSpPr>
            <p:spPr>
              <a:xfrm>
                <a:off x="3581400" y="4717188"/>
                <a:ext cx="1451295" cy="659796"/>
              </a:xfrm>
              <a:prstGeom prst="rect">
                <a:avLst/>
              </a:prstGeom>
              <a:blipFill>
                <a:blip r:embed="rId27"/>
                <a:stretch>
                  <a:fillRect/>
                </a:stretch>
              </a:blipFill>
            </p:spPr>
            <p:txBody>
              <a:bodyPr/>
              <a:lstStyle/>
              <a:p>
                <a:r>
                  <a:rPr lang="en-TW">
                    <a:noFill/>
                  </a:rPr>
                  <a:t> </a:t>
                </a:r>
              </a:p>
            </p:txBody>
          </p:sp>
        </mc:Fallback>
      </mc:AlternateContent>
      <mc:AlternateContent xmlns:mc="http://schemas.openxmlformats.org/markup-compatibility/2006">
        <mc:Choice xmlns:a14="http://schemas.microsoft.com/office/drawing/2010/main" Requires="a14">
          <p:sp>
            <p:nvSpPr>
              <p:cNvPr id="22" name="矩形 21"/>
              <p:cNvSpPr/>
              <p:nvPr/>
            </p:nvSpPr>
            <p:spPr>
              <a:xfrm>
                <a:off x="2496359" y="1755938"/>
                <a:ext cx="1762983" cy="616451"/>
              </a:xfrm>
              <a:prstGeom prst="rect">
                <a:avLst/>
              </a:prstGeom>
              <a:solidFill>
                <a:srgbClr val="FFFFCC"/>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𝑑</m:t>
                      </m:r>
                      <m:r>
                        <a:rPr lang="en-US" altLang="zh-TW" b="0" i="1" smtClean="0">
                          <a:latin typeface="Cambria Math"/>
                          <a:ea typeface="Cambria Math"/>
                        </a:rPr>
                        <m:t>≪</m:t>
                      </m:r>
                      <m:r>
                        <a:rPr lang="en-US" altLang="zh-TW" b="0" i="1" smtClean="0">
                          <a:latin typeface="Cambria Math"/>
                          <a:ea typeface="Cambria Math"/>
                        </a:rPr>
                        <m:t>𝑧</m:t>
                      </m:r>
                      <m:r>
                        <a:rPr lang="en-US" altLang="zh-TW" b="0" i="1" smtClean="0">
                          <a:latin typeface="Cambria Math"/>
                          <a:ea typeface="Cambria Math"/>
                        </a:rPr>
                        <m:t>→</m:t>
                      </m:r>
                      <m:f>
                        <m:fPr>
                          <m:ctrlPr>
                            <a:rPr lang="en-US" altLang="zh-TW" i="1" smtClean="0">
                              <a:latin typeface="Cambria Math" panose="02040503050406030204" pitchFamily="18" charset="0"/>
                            </a:rPr>
                          </m:ctrlPr>
                        </m:fPr>
                        <m:num>
                          <m:r>
                            <a:rPr lang="en-US" altLang="zh-TW" i="1">
                              <a:latin typeface="Cambria Math"/>
                            </a:rPr>
                            <m:t>𝑑</m:t>
                          </m:r>
                        </m:num>
                        <m:den>
                          <m:r>
                            <a:rPr lang="en-US" altLang="zh-TW" i="1">
                              <a:latin typeface="Cambria Math"/>
                            </a:rPr>
                            <m:t>𝑧</m:t>
                          </m:r>
                        </m:den>
                      </m:f>
                      <m:r>
                        <a:rPr lang="en-US" altLang="zh-TW" i="1" smtClean="0">
                          <a:latin typeface="Cambria Math"/>
                          <a:ea typeface="Cambria Math"/>
                        </a:rPr>
                        <m:t>≪</m:t>
                      </m:r>
                      <m:r>
                        <a:rPr lang="en-US" altLang="zh-TW" b="0" i="1" smtClean="0">
                          <a:latin typeface="Cambria Math"/>
                          <a:ea typeface="Cambria Math"/>
                        </a:rPr>
                        <m:t>1</m:t>
                      </m:r>
                    </m:oMath>
                  </m:oMathPara>
                </a14:m>
                <a:endParaRPr lang="zh-TW" altLang="en-US" dirty="0"/>
              </a:p>
            </p:txBody>
          </p:sp>
        </mc:Choice>
        <mc:Fallback>
          <p:sp>
            <p:nvSpPr>
              <p:cNvPr id="22" name="矩形 21"/>
              <p:cNvSpPr>
                <a:spLocks noRot="1" noChangeAspect="1" noMove="1" noResize="1" noEditPoints="1" noAdjustHandles="1" noChangeArrowheads="1" noChangeShapeType="1" noTextEdit="1"/>
              </p:cNvSpPr>
              <p:nvPr/>
            </p:nvSpPr>
            <p:spPr>
              <a:xfrm>
                <a:off x="2496359" y="1755938"/>
                <a:ext cx="1762983" cy="616451"/>
              </a:xfrm>
              <a:prstGeom prst="rect">
                <a:avLst/>
              </a:prstGeom>
              <a:blipFill>
                <a:blip r:embed="rId28"/>
                <a:stretch>
                  <a:fillRect b="-2041"/>
                </a:stretch>
              </a:blipFill>
            </p:spPr>
            <p:txBody>
              <a:bodyPr/>
              <a:lstStyle/>
              <a:p>
                <a:r>
                  <a:rPr lang="en-TW">
                    <a:noFill/>
                  </a:rPr>
                  <a:t> </a:t>
                </a:r>
              </a:p>
            </p:txBody>
          </p:sp>
        </mc:Fallback>
      </mc:AlternateContent>
      <mc:AlternateContent xmlns:mc="http://schemas.openxmlformats.org/markup-compatibility/2006">
        <mc:Choice xmlns:a14="http://schemas.microsoft.com/office/drawing/2010/main" Requires="a14">
          <p:sp>
            <p:nvSpPr>
              <p:cNvPr id="6" name="文字方塊 5"/>
              <p:cNvSpPr txBox="1"/>
              <p:nvPr/>
            </p:nvSpPr>
            <p:spPr>
              <a:xfrm>
                <a:off x="2496359" y="2645503"/>
                <a:ext cx="2618794" cy="374270"/>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rPr>
                          </m:ctrlPr>
                        </m:sSupPr>
                        <m:e>
                          <m:d>
                            <m:dPr>
                              <m:ctrlPr>
                                <a:rPr lang="en-US" altLang="zh-TW" i="1" smtClean="0">
                                  <a:latin typeface="Cambria Math" panose="02040503050406030204" pitchFamily="18" charset="0"/>
                                </a:rPr>
                              </m:ctrlPr>
                            </m:dPr>
                            <m:e>
                              <m:r>
                                <a:rPr lang="en-US" altLang="zh-TW" b="0" i="1" smtClean="0">
                                  <a:latin typeface="Cambria Math"/>
                                </a:rPr>
                                <m:t>1+</m:t>
                              </m:r>
                              <m:r>
                                <a:rPr lang="en-US" altLang="zh-TW" b="0" i="1" smtClean="0">
                                  <a:latin typeface="Cambria Math"/>
                                </a:rPr>
                                <m:t>𝑎</m:t>
                              </m:r>
                            </m:e>
                          </m:d>
                        </m:e>
                        <m:sup>
                          <m:r>
                            <a:rPr lang="en-US" altLang="zh-TW" b="0" i="1" smtClean="0">
                              <a:latin typeface="Cambria Math"/>
                            </a:rPr>
                            <m:t>𝑏</m:t>
                          </m:r>
                        </m:sup>
                      </m:sSup>
                      <m:r>
                        <a:rPr lang="en-US" altLang="zh-TW" i="1" smtClean="0">
                          <a:latin typeface="Cambria Math"/>
                          <a:ea typeface="Cambria Math"/>
                        </a:rPr>
                        <m:t>~</m:t>
                      </m:r>
                      <m:r>
                        <a:rPr lang="en-US" altLang="zh-TW" b="0" i="1" smtClean="0">
                          <a:latin typeface="Cambria Math"/>
                          <a:ea typeface="Cambria Math"/>
                        </a:rPr>
                        <m:t>1+</m:t>
                      </m:r>
                      <m:r>
                        <a:rPr lang="en-US" altLang="zh-TW" b="0" i="1" smtClean="0">
                          <a:latin typeface="Cambria Math"/>
                          <a:ea typeface="Cambria Math"/>
                        </a:rPr>
                        <m:t>𝑎𝑏</m:t>
                      </m:r>
                      <m:r>
                        <a:rPr lang="en-US" altLang="zh-TW" b="0" i="1" smtClean="0">
                          <a:latin typeface="Cambria Math" panose="02040503050406030204" pitchFamily="18" charset="0"/>
                          <a:ea typeface="Cambria Math"/>
                        </a:rPr>
                        <m:t>  </m:t>
                      </m:r>
                      <m:r>
                        <a:rPr lang="en-US" altLang="zh-TW" b="0" i="1" smtClean="0">
                          <a:latin typeface="Cambria Math" panose="02040503050406030204" pitchFamily="18" charset="0"/>
                          <a:ea typeface="Cambria Math"/>
                        </a:rPr>
                        <m:t>𝑎</m:t>
                      </m:r>
                      <m:r>
                        <a:rPr lang="en-US" altLang="zh-TW" b="0" i="1" smtClean="0">
                          <a:latin typeface="Cambria Math" panose="02040503050406030204" pitchFamily="18" charset="0"/>
                          <a:ea typeface="Cambria Math" panose="02040503050406030204" pitchFamily="18" charset="0"/>
                        </a:rPr>
                        <m:t>≪1</m:t>
                      </m:r>
                    </m:oMath>
                  </m:oMathPara>
                </a14:m>
                <a:endParaRPr lang="zh-TW" altLang="en-US" dirty="0"/>
              </a:p>
            </p:txBody>
          </p:sp>
        </mc:Choice>
        <mc:Fallback>
          <p:sp>
            <p:nvSpPr>
              <p:cNvPr id="6" name="文字方塊 5"/>
              <p:cNvSpPr txBox="1">
                <a:spLocks noRot="1" noChangeAspect="1" noMove="1" noResize="1" noEditPoints="1" noAdjustHandles="1" noChangeArrowheads="1" noChangeShapeType="1" noTextEdit="1"/>
              </p:cNvSpPr>
              <p:nvPr/>
            </p:nvSpPr>
            <p:spPr>
              <a:xfrm>
                <a:off x="2496359" y="2645503"/>
                <a:ext cx="2618794" cy="374270"/>
              </a:xfrm>
              <a:prstGeom prst="rect">
                <a:avLst/>
              </a:prstGeom>
              <a:blipFill>
                <a:blip r:embed="rId29"/>
                <a:stretch>
                  <a:fillRect b="-20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矩形 6"/>
              <p:cNvSpPr/>
              <p:nvPr/>
            </p:nvSpPr>
            <p:spPr>
              <a:xfrm>
                <a:off x="2471053" y="3044311"/>
                <a:ext cx="2139047" cy="769378"/>
              </a:xfrm>
              <a:prstGeom prst="rect">
                <a:avLst/>
              </a:prstGeom>
              <a:solidFill>
                <a:srgbClr val="FFFFCC"/>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a:latin typeface="Cambria Math" panose="02040503050406030204" pitchFamily="18" charset="0"/>
                            </a:rPr>
                          </m:ctrlPr>
                        </m:sSupPr>
                        <m:e>
                          <m:d>
                            <m:dPr>
                              <m:ctrlPr>
                                <a:rPr lang="en-US" altLang="zh-TW" i="1">
                                  <a:latin typeface="Cambria Math" panose="02040503050406030204" pitchFamily="18" charset="0"/>
                                </a:rPr>
                              </m:ctrlPr>
                            </m:dPr>
                            <m:e>
                              <m:r>
                                <a:rPr lang="en-US" altLang="zh-TW" i="1">
                                  <a:latin typeface="Cambria Math"/>
                                </a:rPr>
                                <m:t>1−</m:t>
                              </m:r>
                              <m:f>
                                <m:fPr>
                                  <m:ctrlPr>
                                    <a:rPr lang="en-US" altLang="zh-TW" i="1">
                                      <a:latin typeface="Cambria Math" panose="02040503050406030204" pitchFamily="18" charset="0"/>
                                    </a:rPr>
                                  </m:ctrlPr>
                                </m:fPr>
                                <m:num>
                                  <m:r>
                                    <a:rPr lang="en-US" altLang="zh-TW" i="1">
                                      <a:latin typeface="Cambria Math"/>
                                    </a:rPr>
                                    <m:t>𝑑</m:t>
                                  </m:r>
                                </m:num>
                                <m:den>
                                  <m:r>
                                    <a:rPr lang="en-US" altLang="zh-TW" i="1">
                                      <a:latin typeface="Cambria Math"/>
                                    </a:rPr>
                                    <m:t>2</m:t>
                                  </m:r>
                                  <m:r>
                                    <a:rPr lang="en-US" altLang="zh-TW" i="1">
                                      <a:latin typeface="Cambria Math"/>
                                    </a:rPr>
                                    <m:t>𝑧</m:t>
                                  </m:r>
                                </m:den>
                              </m:f>
                            </m:e>
                          </m:d>
                        </m:e>
                        <m:sup>
                          <m:r>
                            <a:rPr lang="en-US" altLang="zh-TW" i="1">
                              <a:latin typeface="Cambria Math"/>
                            </a:rPr>
                            <m:t>−2</m:t>
                          </m:r>
                        </m:sup>
                      </m:sSup>
                      <m:r>
                        <a:rPr lang="en-US" altLang="zh-TW" i="1" smtClean="0">
                          <a:latin typeface="Cambria Math"/>
                          <a:ea typeface="Cambria Math"/>
                        </a:rPr>
                        <m:t>~</m:t>
                      </m:r>
                      <m:r>
                        <a:rPr lang="en-US" altLang="zh-TW" i="1">
                          <a:latin typeface="Cambria Math"/>
                        </a:rPr>
                        <m:t>1+</m:t>
                      </m:r>
                      <m:f>
                        <m:fPr>
                          <m:ctrlPr>
                            <a:rPr lang="en-US" altLang="zh-TW" i="1">
                              <a:latin typeface="Cambria Math" panose="02040503050406030204" pitchFamily="18" charset="0"/>
                            </a:rPr>
                          </m:ctrlPr>
                        </m:fPr>
                        <m:num>
                          <m:r>
                            <a:rPr lang="en-US" altLang="zh-TW" i="1">
                              <a:latin typeface="Cambria Math"/>
                            </a:rPr>
                            <m:t>𝑑</m:t>
                          </m:r>
                        </m:num>
                        <m:den>
                          <m:r>
                            <a:rPr lang="en-US" altLang="zh-TW" i="1">
                              <a:latin typeface="Cambria Math"/>
                            </a:rPr>
                            <m:t>𝑧</m:t>
                          </m:r>
                        </m:den>
                      </m:f>
                    </m:oMath>
                  </m:oMathPara>
                </a14:m>
                <a:endParaRPr lang="zh-TW" altLang="en-US" dirty="0"/>
              </a:p>
            </p:txBody>
          </p:sp>
        </mc:Choice>
        <mc:Fallback xmlns="">
          <p:sp>
            <p:nvSpPr>
              <p:cNvPr id="7" name="矩形 6"/>
              <p:cNvSpPr>
                <a:spLocks noRot="1" noChangeAspect="1" noMove="1" noResize="1" noEditPoints="1" noAdjustHandles="1" noChangeArrowheads="1" noChangeShapeType="1" noTextEdit="1"/>
              </p:cNvSpPr>
              <p:nvPr/>
            </p:nvSpPr>
            <p:spPr>
              <a:xfrm>
                <a:off x="2471053" y="3044311"/>
                <a:ext cx="2139047" cy="769378"/>
              </a:xfrm>
              <a:prstGeom prst="rect">
                <a:avLst/>
              </a:prstGeom>
              <a:blipFill rotWithShape="1">
                <a:blip r:embed="rId30"/>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5" name="文字方塊 24"/>
              <p:cNvSpPr txBox="1"/>
              <p:nvPr/>
            </p:nvSpPr>
            <p:spPr>
              <a:xfrm>
                <a:off x="5429681" y="4841964"/>
                <a:ext cx="946606" cy="369332"/>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𝑝</m:t>
                      </m:r>
                      <m:r>
                        <a:rPr lang="en-US" altLang="zh-TW" b="0" i="1" smtClean="0">
                          <a:latin typeface="Cambria Math"/>
                        </a:rPr>
                        <m:t>=</m:t>
                      </m:r>
                      <m:r>
                        <a:rPr lang="en-US" altLang="zh-TW" b="0" i="1" smtClean="0">
                          <a:latin typeface="Cambria Math"/>
                        </a:rPr>
                        <m:t>𝑞𝑑</m:t>
                      </m:r>
                    </m:oMath>
                  </m:oMathPara>
                </a14:m>
                <a:endParaRPr lang="zh-TW" altLang="en-US" dirty="0"/>
              </a:p>
            </p:txBody>
          </p:sp>
        </mc:Choice>
        <mc:Fallback xmlns="">
          <p:sp>
            <p:nvSpPr>
              <p:cNvPr id="25" name="文字方塊 24"/>
              <p:cNvSpPr txBox="1">
                <a:spLocks noRot="1" noChangeAspect="1" noMove="1" noResize="1" noEditPoints="1" noAdjustHandles="1" noChangeArrowheads="1" noChangeShapeType="1" noTextEdit="1"/>
              </p:cNvSpPr>
              <p:nvPr/>
            </p:nvSpPr>
            <p:spPr>
              <a:xfrm>
                <a:off x="5429681" y="4841964"/>
                <a:ext cx="946606" cy="369332"/>
              </a:xfrm>
              <a:prstGeom prst="rect">
                <a:avLst/>
              </a:prstGeom>
              <a:blipFill>
                <a:blip r:embed="rId31"/>
                <a:stretch>
                  <a:fillRect b="-1666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6" name="文字方塊 25"/>
              <p:cNvSpPr txBox="1"/>
              <p:nvPr/>
            </p:nvSpPr>
            <p:spPr>
              <a:xfrm>
                <a:off x="7467600" y="6248706"/>
                <a:ext cx="953594" cy="410305"/>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rPr>
                          </m:ctrlPr>
                        </m:accPr>
                        <m:e>
                          <m:r>
                            <a:rPr lang="en-US" altLang="zh-TW" i="1">
                              <a:latin typeface="Cambria Math"/>
                            </a:rPr>
                            <m:t>𝑝</m:t>
                          </m:r>
                        </m:e>
                      </m:acc>
                      <m:r>
                        <a:rPr lang="en-US" altLang="zh-TW" b="0" i="1" smtClean="0">
                          <a:latin typeface="Cambria Math"/>
                        </a:rPr>
                        <m:t>=</m:t>
                      </m:r>
                      <m:r>
                        <a:rPr lang="en-US" altLang="zh-TW" b="0" i="1" smtClean="0">
                          <a:latin typeface="Cambria Math"/>
                        </a:rPr>
                        <m:t>𝑞</m:t>
                      </m:r>
                      <m:acc>
                        <m:accPr>
                          <m:chr m:val="⃗"/>
                          <m:ctrlPr>
                            <a:rPr lang="en-US" altLang="zh-TW" b="0" i="1" smtClean="0">
                              <a:latin typeface="Cambria Math" panose="02040503050406030204" pitchFamily="18" charset="0"/>
                            </a:rPr>
                          </m:ctrlPr>
                        </m:accPr>
                        <m:e>
                          <m:r>
                            <a:rPr lang="en-US" altLang="zh-TW" i="1">
                              <a:latin typeface="Cambria Math"/>
                            </a:rPr>
                            <m:t>𝑑</m:t>
                          </m:r>
                        </m:e>
                      </m:acc>
                    </m:oMath>
                  </m:oMathPara>
                </a14:m>
                <a:endParaRPr lang="zh-TW" altLang="en-US" dirty="0"/>
              </a:p>
            </p:txBody>
          </p:sp>
        </mc:Choice>
        <mc:Fallback xmlns="">
          <p:sp>
            <p:nvSpPr>
              <p:cNvPr id="26" name="文字方塊 25"/>
              <p:cNvSpPr txBox="1">
                <a:spLocks noRot="1" noChangeAspect="1" noMove="1" noResize="1" noEditPoints="1" noAdjustHandles="1" noChangeArrowheads="1" noChangeShapeType="1" noTextEdit="1"/>
              </p:cNvSpPr>
              <p:nvPr/>
            </p:nvSpPr>
            <p:spPr>
              <a:xfrm>
                <a:off x="7467600" y="6248706"/>
                <a:ext cx="953594" cy="410305"/>
              </a:xfrm>
              <a:prstGeom prst="rect">
                <a:avLst/>
              </a:prstGeom>
              <a:blipFill rotWithShape="1">
                <a:blip r:embed="rId32"/>
                <a:stretch>
                  <a:fillRect t="-20896" r="-26923" b="-7463"/>
                </a:stretch>
              </a:blipFill>
            </p:spPr>
            <p:txBody>
              <a:bodyPr/>
              <a:lstStyle/>
              <a:p>
                <a:r>
                  <a:rPr lang="zh-TW" altLang="en-US">
                    <a:noFill/>
                  </a:rPr>
                  <a:t> </a:t>
                </a:r>
              </a:p>
            </p:txBody>
          </p:sp>
        </mc:Fallback>
      </mc:AlternateContent>
      <p:sp>
        <p:nvSpPr>
          <p:cNvPr id="8" name="TextBox 7">
            <a:extLst>
              <a:ext uri="{FF2B5EF4-FFF2-40B4-BE49-F238E27FC236}">
                <a16:creationId xmlns:a16="http://schemas.microsoft.com/office/drawing/2014/main" id="{6A4E74C3-6943-4843-ACE2-4A465D58A74C}"/>
              </a:ext>
            </a:extLst>
          </p:cNvPr>
          <p:cNvSpPr txBox="1"/>
          <p:nvPr/>
        </p:nvSpPr>
        <p:spPr>
          <a:xfrm>
            <a:off x="1524000" y="1379543"/>
            <a:ext cx="2535034" cy="369332"/>
          </a:xfrm>
          <a:prstGeom prst="rect">
            <a:avLst/>
          </a:prstGeom>
          <a:noFill/>
        </p:spPr>
        <p:txBody>
          <a:bodyPr wrap="square" rtlCol="0">
            <a:spAutoFit/>
          </a:bodyPr>
          <a:lstStyle/>
          <a:p>
            <a:r>
              <a:rPr lang="en-GB" dirty="0" err="1"/>
              <a:t>遠看電偶極如點一般</a:t>
            </a:r>
            <a:r>
              <a:rPr lang="en-GB" dirty="0"/>
              <a:t>。</a:t>
            </a:r>
            <a:endParaRPr lang="en-TW" dirty="0"/>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E9E4202-DC69-0248-B817-B12F4CBF03F5}"/>
                  </a:ext>
                </a:extLst>
              </p:cNvPr>
              <p:cNvSpPr txBox="1"/>
              <p:nvPr/>
            </p:nvSpPr>
            <p:spPr>
              <a:xfrm>
                <a:off x="3607981" y="5394676"/>
                <a:ext cx="5365892" cy="369332"/>
              </a:xfrm>
              <a:prstGeom prst="rect">
                <a:avLst/>
              </a:prstGeom>
              <a:noFill/>
            </p:spPr>
            <p:txBody>
              <a:bodyPr wrap="square" rtlCol="0">
                <a:spAutoFit/>
              </a:bodyPr>
              <a:lstStyle/>
              <a:p>
                <a14:m>
                  <m:oMath xmlns:m="http://schemas.openxmlformats.org/officeDocument/2006/math">
                    <m:r>
                      <a:rPr lang="en-US" altLang="zh-TW" i="1">
                        <a:latin typeface="Cambria Math"/>
                      </a:rPr>
                      <m:t>𝑧</m:t>
                    </m:r>
                    <m:r>
                      <a:rPr lang="en-US" altLang="zh-TW" i="1">
                        <a:latin typeface="Cambria Math"/>
                      </a:rPr>
                      <m:t> </m:t>
                    </m:r>
                  </m:oMath>
                </a14:m>
                <a:r>
                  <a:rPr lang="en-GB" dirty="0"/>
                  <a:t>是測量點與如點一般的電偶極的</a:t>
                </a:r>
                <a:r>
                  <a:rPr lang="zh-TW" altLang="en-US" dirty="0"/>
                  <a:t>距離。</a:t>
                </a:r>
                <a:endParaRPr lang="en-TW" dirty="0"/>
              </a:p>
            </p:txBody>
          </p:sp>
        </mc:Choice>
        <mc:Fallback xmlns="">
          <p:sp>
            <p:nvSpPr>
              <p:cNvPr id="23" name="TextBox 22">
                <a:extLst>
                  <a:ext uri="{FF2B5EF4-FFF2-40B4-BE49-F238E27FC236}">
                    <a16:creationId xmlns:a16="http://schemas.microsoft.com/office/drawing/2014/main" id="{FE9E4202-DC69-0248-B817-B12F4CBF03F5}"/>
                  </a:ext>
                </a:extLst>
              </p:cNvPr>
              <p:cNvSpPr txBox="1">
                <a:spLocks noRot="1" noChangeAspect="1" noMove="1" noResize="1" noEditPoints="1" noAdjustHandles="1" noChangeArrowheads="1" noChangeShapeType="1" noTextEdit="1"/>
              </p:cNvSpPr>
              <p:nvPr/>
            </p:nvSpPr>
            <p:spPr>
              <a:xfrm>
                <a:off x="3607981" y="5394676"/>
                <a:ext cx="5365892" cy="369332"/>
              </a:xfrm>
              <a:prstGeom prst="rect">
                <a:avLst/>
              </a:prstGeom>
              <a:blipFill>
                <a:blip r:embed="rId33"/>
                <a:stretch>
                  <a:fillRect t="-6452" b="-19355"/>
                </a:stretch>
              </a:blipFill>
            </p:spPr>
            <p:txBody>
              <a:bodyPr/>
              <a:lstStyle/>
              <a:p>
                <a:r>
                  <a:rPr lang="en-TW">
                    <a:noFill/>
                  </a:rPr>
                  <a:t> </a:t>
                </a:r>
              </a:p>
            </p:txBody>
          </p:sp>
        </mc:Fallback>
      </mc:AlternateContent>
      <p:sp>
        <p:nvSpPr>
          <p:cNvPr id="9" name="TextBox 8">
            <a:extLst>
              <a:ext uri="{FF2B5EF4-FFF2-40B4-BE49-F238E27FC236}">
                <a16:creationId xmlns:a16="http://schemas.microsoft.com/office/drawing/2014/main" id="{C7962FA1-E764-A244-82FC-B19310C0ADD7}"/>
              </a:ext>
            </a:extLst>
          </p:cNvPr>
          <p:cNvSpPr txBox="1"/>
          <p:nvPr/>
        </p:nvSpPr>
        <p:spPr>
          <a:xfrm>
            <a:off x="2519550" y="2297315"/>
            <a:ext cx="2572412" cy="369332"/>
          </a:xfrm>
          <a:prstGeom prst="rect">
            <a:avLst/>
          </a:prstGeom>
          <a:noFill/>
        </p:spPr>
        <p:txBody>
          <a:bodyPr wrap="square" rtlCol="0">
            <a:spAutoFit/>
          </a:bodyPr>
          <a:lstStyle/>
          <a:p>
            <a:r>
              <a:rPr lang="en-TW" dirty="0"/>
              <a:t>可用二項式定理：</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ppt_x"/>
                                          </p:val>
                                        </p:tav>
                                        <p:tav tm="100000">
                                          <p:val>
                                            <p:strVal val="#ppt_x"/>
                                          </p:val>
                                        </p:tav>
                                      </p:tavLst>
                                    </p:anim>
                                    <p:anim calcmode="lin" valueType="num">
                                      <p:cBhvr additive="base">
                                        <p:cTn id="5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500" fill="hold"/>
                                        <p:tgtEl>
                                          <p:spTgt spid="23"/>
                                        </p:tgtEl>
                                        <p:attrNameLst>
                                          <p:attrName>ppt_x</p:attrName>
                                        </p:attrNameLst>
                                      </p:cBhvr>
                                      <p:tavLst>
                                        <p:tav tm="0">
                                          <p:val>
                                            <p:strVal val="#ppt_x"/>
                                          </p:val>
                                        </p:tav>
                                        <p:tav tm="100000">
                                          <p:val>
                                            <p:strVal val="#ppt_x"/>
                                          </p:val>
                                        </p:tav>
                                      </p:tavLst>
                                    </p:anim>
                                    <p:anim calcmode="lin" valueType="num">
                                      <p:cBhvr additive="base">
                                        <p:cTn id="6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8203"/>
                                        </p:tgtEl>
                                        <p:attrNameLst>
                                          <p:attrName>style.visibility</p:attrName>
                                        </p:attrNameLst>
                                      </p:cBhvr>
                                      <p:to>
                                        <p:strVal val="visible"/>
                                      </p:to>
                                    </p:set>
                                    <p:anim calcmode="lin" valueType="num">
                                      <p:cBhvr additive="base">
                                        <p:cTn id="67" dur="500" fill="hold"/>
                                        <p:tgtEl>
                                          <p:spTgt spid="8203"/>
                                        </p:tgtEl>
                                        <p:attrNameLst>
                                          <p:attrName>ppt_x</p:attrName>
                                        </p:attrNameLst>
                                      </p:cBhvr>
                                      <p:tavLst>
                                        <p:tav tm="0">
                                          <p:val>
                                            <p:strVal val="#ppt_x"/>
                                          </p:val>
                                        </p:tav>
                                        <p:tav tm="100000">
                                          <p:val>
                                            <p:strVal val="#ppt_x"/>
                                          </p:val>
                                        </p:tav>
                                      </p:tavLst>
                                    </p:anim>
                                    <p:anim calcmode="lin" valueType="num">
                                      <p:cBhvr additive="base">
                                        <p:cTn id="68" dur="500" fill="hold"/>
                                        <p:tgtEl>
                                          <p:spTgt spid="8203"/>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6"/>
                                        </p:tgtEl>
                                        <p:attrNameLst>
                                          <p:attrName>style.visibility</p:attrName>
                                        </p:attrNameLst>
                                      </p:cBhvr>
                                      <p:to>
                                        <p:strVal val="visible"/>
                                      </p:to>
                                    </p:set>
                                    <p:anim calcmode="lin" valueType="num">
                                      <p:cBhvr additive="base">
                                        <p:cTn id="71" dur="500" fill="hold"/>
                                        <p:tgtEl>
                                          <p:spTgt spid="26"/>
                                        </p:tgtEl>
                                        <p:attrNameLst>
                                          <p:attrName>ppt_x</p:attrName>
                                        </p:attrNameLst>
                                      </p:cBhvr>
                                      <p:tavLst>
                                        <p:tav tm="0">
                                          <p:val>
                                            <p:strVal val="#ppt_x"/>
                                          </p:val>
                                        </p:tav>
                                        <p:tav tm="100000">
                                          <p:val>
                                            <p:strVal val="#ppt_x"/>
                                          </p:val>
                                        </p:tav>
                                      </p:tavLst>
                                    </p:anim>
                                    <p:anim calcmode="lin" valueType="num">
                                      <p:cBhvr additive="base">
                                        <p:cTn id="7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203" grpId="0"/>
      <p:bldP spid="5" grpId="0" animBg="1"/>
      <p:bldP spid="19" grpId="0" animBg="1"/>
      <p:bldP spid="20" grpId="0" animBg="1"/>
      <p:bldP spid="21" grpId="0" animBg="1"/>
      <p:bldP spid="22" grpId="0" animBg="1"/>
      <p:bldP spid="6" grpId="0" animBg="1"/>
      <p:bldP spid="7" grpId="0" animBg="1"/>
      <p:bldP spid="25" grpId="0" animBg="1"/>
      <p:bldP spid="26" grpId="0" animBg="1"/>
      <p:bldP spid="8" grpId="0"/>
      <p:bldP spid="23"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818" name="圖片 1" descr="afg00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609600"/>
            <a:ext cx="468153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文字方塊 2"/>
          <p:cNvSpPr txBox="1">
            <a:spLocks noChangeArrowheads="1"/>
          </p:cNvSpPr>
          <p:nvPr/>
        </p:nvSpPr>
        <p:spPr bwMode="auto">
          <a:xfrm>
            <a:off x="914400" y="1143000"/>
            <a:ext cx="175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en-US" altLang="zh-TW" dirty="0">
                <a:latin typeface="Times New Roman" panose="02020603050405020304" pitchFamily="18" charset="0"/>
                <a:cs typeface="Times New Roman" panose="02020603050405020304" pitchFamily="18" charset="0"/>
              </a:rPr>
              <a:t>Sprite</a:t>
            </a:r>
            <a:endParaRPr lang="zh-TW" altLang="en-US" dirty="0">
              <a:latin typeface="Times New Roman" panose="02020603050405020304" pitchFamily="18" charset="0"/>
              <a:cs typeface="Times New Roman" panose="02020603050405020304" pitchFamily="18" charset="0"/>
            </a:endParaRPr>
          </a:p>
        </p:txBody>
      </p:sp>
      <p:sp>
        <p:nvSpPr>
          <p:cNvPr id="34824" name="文字方塊 7"/>
          <p:cNvSpPr txBox="1">
            <a:spLocks noChangeArrowheads="1"/>
          </p:cNvSpPr>
          <p:nvPr/>
        </p:nvSpPr>
        <p:spPr bwMode="auto">
          <a:xfrm>
            <a:off x="1981200" y="5407025"/>
            <a:ext cx="480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a:t>超越該處空氣的臨界電場因而放電。</a:t>
            </a:r>
          </a:p>
        </p:txBody>
      </p:sp>
      <p:sp>
        <p:nvSpPr>
          <p:cNvPr id="34825" name="文字方塊 8"/>
          <p:cNvSpPr txBox="1">
            <a:spLocks noChangeArrowheads="1"/>
          </p:cNvSpPr>
          <p:nvPr/>
        </p:nvSpPr>
        <p:spPr bwMode="auto">
          <a:xfrm>
            <a:off x="1981200" y="5867400"/>
            <a:ext cx="6400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在較低處電場雖較大，但空氣密度也較大，臨界電場也大。</a:t>
            </a:r>
          </a:p>
        </p:txBody>
      </p:sp>
      <mc:AlternateContent xmlns:mc="http://schemas.openxmlformats.org/markup-compatibility/2006" xmlns:a14="http://schemas.microsoft.com/office/drawing/2010/main">
        <mc:Choice Requires="a14">
          <p:sp>
            <p:nvSpPr>
              <p:cNvPr id="10" name="矩形 9"/>
              <p:cNvSpPr/>
              <p:nvPr/>
            </p:nvSpPr>
            <p:spPr>
              <a:xfrm>
                <a:off x="5561011" y="2601045"/>
                <a:ext cx="1773242" cy="665310"/>
              </a:xfrm>
              <a:prstGeom prst="rect">
                <a:avLst/>
              </a:prstGeom>
              <a:solidFill>
                <a:srgbClr val="FFFFCC"/>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𝐸</m:t>
                      </m:r>
                      <m:r>
                        <a:rPr lang="en-US" altLang="zh-TW" b="0" i="1" smtClean="0">
                          <a:latin typeface="Cambria Math"/>
                        </a:rPr>
                        <m:t>=</m:t>
                      </m:r>
                      <m:f>
                        <m:fPr>
                          <m:ctrlPr>
                            <a:rPr lang="en-US" altLang="zh-TW" i="1" smtClean="0">
                              <a:latin typeface="Cambria Math" panose="02040503050406030204" pitchFamily="18" charset="0"/>
                              <a:ea typeface="Cambria Math"/>
                            </a:rPr>
                          </m:ctrlPr>
                        </m:fPr>
                        <m:num>
                          <m:r>
                            <a:rPr lang="en-US" altLang="zh-TW" b="0" i="1" smtClean="0">
                              <a:latin typeface="Cambria Math"/>
                              <a:ea typeface="Cambria Math"/>
                            </a:rPr>
                            <m:t>1</m:t>
                          </m:r>
                        </m:num>
                        <m:den>
                          <m:r>
                            <a:rPr lang="en-US" altLang="zh-TW" i="1">
                              <a:latin typeface="Cambria Math"/>
                            </a:rPr>
                            <m:t>2</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r>
                            <a:rPr lang="en-US" altLang="zh-TW" b="0" i="1" smtClean="0">
                              <a:latin typeface="Cambria Math"/>
                            </a:rPr>
                            <m:t>𝑞</m:t>
                          </m:r>
                          <m:r>
                            <a:rPr lang="en-US" altLang="zh-TW" b="0" i="1" smtClean="0">
                              <a:latin typeface="Cambria Math"/>
                              <a:ea typeface="Cambria Math"/>
                            </a:rPr>
                            <m:t>∙2</m:t>
                          </m:r>
                          <m:r>
                            <a:rPr lang="en-US" altLang="zh-TW" b="0" i="1" smtClean="0">
                              <a:latin typeface="Cambria Math"/>
                              <a:ea typeface="Cambria Math"/>
                            </a:rPr>
                            <m:t>h</m:t>
                          </m:r>
                        </m:num>
                        <m:den>
                          <m:sSup>
                            <m:sSupPr>
                              <m:ctrlPr>
                                <a:rPr lang="en-US" altLang="zh-TW" i="1">
                                  <a:latin typeface="Cambria Math" panose="02040503050406030204" pitchFamily="18" charset="0"/>
                                </a:rPr>
                              </m:ctrlPr>
                            </m:sSupPr>
                            <m:e>
                              <m:r>
                                <a:rPr lang="en-US" altLang="zh-TW" i="1">
                                  <a:latin typeface="Cambria Math"/>
                                </a:rPr>
                                <m:t>𝑧</m:t>
                              </m:r>
                            </m:e>
                            <m:sup>
                              <m:r>
                                <a:rPr lang="en-US" altLang="zh-TW" i="1">
                                  <a:latin typeface="Cambria Math"/>
                                </a:rPr>
                                <m:t>3</m:t>
                              </m:r>
                            </m:sup>
                          </m:sSup>
                        </m:den>
                      </m:f>
                    </m:oMath>
                  </m:oMathPara>
                </a14:m>
                <a:endParaRPr lang="zh-TW" altLang="en-US" dirty="0"/>
              </a:p>
            </p:txBody>
          </p:sp>
        </mc:Choice>
        <mc:Fallback xmlns="">
          <p:sp>
            <p:nvSpPr>
              <p:cNvPr id="10" name="矩形 9"/>
              <p:cNvSpPr>
                <a:spLocks noRot="1" noChangeAspect="1" noMove="1" noResize="1" noEditPoints="1" noAdjustHandles="1" noChangeArrowheads="1" noChangeShapeType="1" noTextEdit="1"/>
              </p:cNvSpPr>
              <p:nvPr/>
            </p:nvSpPr>
            <p:spPr>
              <a:xfrm>
                <a:off x="5561011" y="2601045"/>
                <a:ext cx="1773242" cy="665310"/>
              </a:xfrm>
              <a:prstGeom prst="rect">
                <a:avLst/>
              </a:prstGeom>
              <a:blipFill rotWithShape="1">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a:xfrm>
                <a:off x="5545018" y="3352800"/>
                <a:ext cx="1060483" cy="369332"/>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𝑞</m:t>
                      </m:r>
                      <m:r>
                        <a:rPr lang="en-US" altLang="zh-TW" b="0" i="1" smtClean="0">
                          <a:latin typeface="Cambria Math"/>
                          <a:ea typeface="Cambria Math"/>
                        </a:rPr>
                        <m:t>~200</m:t>
                      </m:r>
                      <m:r>
                        <m:rPr>
                          <m:nor/>
                        </m:rPr>
                        <a:rPr lang="en-US" altLang="zh-TW" b="0" i="0" smtClean="0">
                          <a:latin typeface="Cambria Math"/>
                          <a:ea typeface="Cambria Math"/>
                        </a:rPr>
                        <m:t>C</m:t>
                      </m:r>
                    </m:oMath>
                  </m:oMathPara>
                </a14:m>
                <a:endParaRPr lang="zh-TW"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5545018" y="3352800"/>
                <a:ext cx="1060483" cy="369332"/>
              </a:xfrm>
              <a:prstGeom prst="rect">
                <a:avLst/>
              </a:prstGeom>
              <a:blipFill rotWithShape="1">
                <a:blip r:embed="rId4"/>
                <a:stretch>
                  <a:fillRect b="-655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a:xfrm>
                <a:off x="6932611" y="3355723"/>
                <a:ext cx="1216167" cy="369332"/>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h</m:t>
                      </m:r>
                      <m:r>
                        <a:rPr lang="en-US" altLang="zh-TW" b="0" i="1" smtClean="0">
                          <a:latin typeface="Cambria Math"/>
                          <a:ea typeface="Cambria Math"/>
                        </a:rPr>
                        <m:t>~</m:t>
                      </m:r>
                      <m:r>
                        <m:rPr>
                          <m:nor/>
                        </m:rPr>
                        <a:rPr lang="en-US" altLang="zh-TW" b="0" i="0" smtClean="0">
                          <a:latin typeface="Cambria Math"/>
                          <a:ea typeface="Cambria Math"/>
                        </a:rPr>
                        <m:t>6.0 </m:t>
                      </m:r>
                      <m:r>
                        <m:rPr>
                          <m:nor/>
                        </m:rPr>
                        <a:rPr lang="en-US" altLang="zh-TW" b="0" i="0" smtClean="0">
                          <a:latin typeface="Cambria Math"/>
                          <a:ea typeface="Cambria Math"/>
                        </a:rPr>
                        <m:t>km</m:t>
                      </m:r>
                    </m:oMath>
                  </m:oMathPara>
                </a14:m>
                <a:endParaRPr lang="zh-TW" altLang="en-US"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6932611" y="3355723"/>
                <a:ext cx="1216167" cy="369332"/>
              </a:xfrm>
              <a:prstGeom prst="rect">
                <a:avLst/>
              </a:prstGeom>
              <a:blipFill rotWithShape="1">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a:xfrm>
                <a:off x="5580469" y="3962400"/>
                <a:ext cx="3317062" cy="369332"/>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𝑧</m:t>
                      </m:r>
                      <m:r>
                        <a:rPr lang="en-US" altLang="zh-TW" b="0" i="1" smtClean="0">
                          <a:latin typeface="Cambria Math"/>
                          <a:ea typeface="Cambria Math"/>
                        </a:rPr>
                        <m:t>~</m:t>
                      </m:r>
                      <m:r>
                        <m:rPr>
                          <m:nor/>
                        </m:rPr>
                        <a:rPr lang="en-US" altLang="zh-TW" b="0" i="0" smtClean="0">
                          <a:latin typeface="Cambria Math"/>
                          <a:ea typeface="Cambria Math"/>
                        </a:rPr>
                        <m:t>60 </m:t>
                      </m:r>
                      <m:r>
                        <m:rPr>
                          <m:nor/>
                        </m:rPr>
                        <a:rPr lang="en-US" altLang="zh-TW" b="0" i="0" smtClean="0">
                          <a:latin typeface="Cambria Math"/>
                          <a:ea typeface="Cambria Math"/>
                        </a:rPr>
                        <m:t>km</m:t>
                      </m:r>
                      <m:r>
                        <a:rPr lang="en-US" altLang="zh-TW" b="0" i="1" smtClean="0">
                          <a:latin typeface="Cambria Math"/>
                          <a:ea typeface="Cambria Math"/>
                        </a:rPr>
                        <m:t>→</m:t>
                      </m:r>
                      <m:r>
                        <a:rPr lang="en-US" altLang="zh-TW" b="0" i="1" smtClean="0">
                          <a:latin typeface="Cambria Math"/>
                          <a:ea typeface="Cambria Math"/>
                        </a:rPr>
                        <m:t>𝐸</m:t>
                      </m:r>
                      <m:r>
                        <a:rPr lang="en-US" altLang="zh-TW" b="0" i="1" smtClean="0">
                          <a:latin typeface="Cambria Math"/>
                          <a:ea typeface="Cambria Math"/>
                        </a:rPr>
                        <m:t>=2.0×</m:t>
                      </m:r>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10</m:t>
                          </m:r>
                        </m:e>
                        <m:sup>
                          <m:r>
                            <a:rPr lang="en-US" altLang="zh-TW" b="0" i="1" smtClean="0">
                              <a:latin typeface="Cambria Math"/>
                              <a:ea typeface="Cambria Math"/>
                            </a:rPr>
                            <m:t>2</m:t>
                          </m:r>
                        </m:sup>
                      </m:sSup>
                      <m:r>
                        <m:rPr>
                          <m:nor/>
                        </m:rPr>
                        <a:rPr lang="en-US" altLang="zh-TW" b="0" i="0" smtClean="0">
                          <a:latin typeface="Cambria Math"/>
                          <a:ea typeface="Cambria Math"/>
                        </a:rPr>
                        <m:t> </m:t>
                      </m:r>
                      <m:r>
                        <m:rPr>
                          <m:nor/>
                        </m:rPr>
                        <a:rPr lang="en-US" altLang="zh-TW" b="0" i="0" smtClean="0">
                          <a:latin typeface="Cambria Math"/>
                          <a:ea typeface="Cambria Math"/>
                        </a:rPr>
                        <m:t>N</m:t>
                      </m:r>
                      <m:r>
                        <m:rPr>
                          <m:nor/>
                        </m:rPr>
                        <a:rPr lang="en-US" altLang="zh-TW" b="0" i="0" smtClean="0">
                          <a:latin typeface="Cambria Math"/>
                          <a:ea typeface="Cambria Math"/>
                        </a:rPr>
                        <m:t>/</m:t>
                      </m:r>
                      <m:r>
                        <m:rPr>
                          <m:nor/>
                        </m:rPr>
                        <a:rPr lang="en-US" altLang="zh-TW" b="0" i="0" smtClean="0">
                          <a:latin typeface="Cambria Math"/>
                          <a:ea typeface="Cambria Math"/>
                        </a:rPr>
                        <m:t>C</m:t>
                      </m:r>
                    </m:oMath>
                  </m:oMathPara>
                </a14:m>
                <a:endParaRPr lang="zh-TW" altLang="en-US"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5580469" y="3962400"/>
                <a:ext cx="3317062" cy="369332"/>
              </a:xfrm>
              <a:prstGeom prst="rect">
                <a:avLst/>
              </a:prstGeom>
              <a:blipFill rotWithShape="1">
                <a:blip r:embed="rId6"/>
                <a:stretch>
                  <a:fillRect b="-13115"/>
                </a:stretch>
              </a:blipFill>
            </p:spPr>
            <p:txBody>
              <a:bodyPr/>
              <a:lstStyle/>
              <a:p>
                <a:r>
                  <a:rPr lang="zh-TW" altLang="en-US">
                    <a:noFill/>
                  </a:rPr>
                  <a:t> </a:t>
                </a:r>
              </a:p>
            </p:txBody>
          </p:sp>
        </mc:Fallback>
      </mc:AlternateContent>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2315"/>
          <p:cNvPicPr>
            <a:picLocks noChangeAspect="1" noChangeArrowheads="1"/>
          </p:cNvPicPr>
          <p:nvPr/>
        </p:nvPicPr>
        <p:blipFill rotWithShape="1">
          <a:blip r:embed="rId2">
            <a:extLst>
              <a:ext uri="{28A0092B-C50C-407E-A947-70E740481C1C}">
                <a14:useLocalDpi xmlns:a14="http://schemas.microsoft.com/office/drawing/2010/main" val="0"/>
              </a:ext>
            </a:extLst>
          </a:blip>
          <a:srcRect b="3003"/>
          <a:stretch/>
        </p:blipFill>
        <p:spPr bwMode="auto">
          <a:xfrm>
            <a:off x="3124199" y="1143000"/>
            <a:ext cx="2801399" cy="4095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8"/>
          <p:cNvSpPr txBox="1">
            <a:spLocks noChangeArrowheads="1"/>
          </p:cNvSpPr>
          <p:nvPr/>
        </p:nvSpPr>
        <p:spPr bwMode="auto">
          <a:xfrm>
            <a:off x="1447800" y="5486400"/>
            <a:ext cx="701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latin typeface="Times New Roman" pitchFamily="18" charset="0"/>
                <a:cs typeface="Times New Roman" pitchFamily="18" charset="0"/>
              </a:rPr>
              <a:t>電偶極的電場</a:t>
            </a:r>
            <a:r>
              <a:rPr lang="en-US" altLang="zh-TW" i="1" dirty="0">
                <a:latin typeface="Times New Roman" pitchFamily="18" charset="0"/>
                <a:cs typeface="Times New Roman" pitchFamily="18" charset="0"/>
              </a:rPr>
              <a:t>E</a:t>
            </a:r>
            <a:r>
              <a:rPr lang="zh-TW" altLang="en-US" dirty="0"/>
              <a:t>隨距離的</a:t>
            </a:r>
            <a:r>
              <a:rPr lang="zh-TW" altLang="en-US" dirty="0">
                <a:solidFill>
                  <a:srgbClr val="FF0000"/>
                </a:solidFill>
              </a:rPr>
              <a:t>三次方</a:t>
            </a:r>
            <a:r>
              <a:rPr lang="zh-TW" altLang="en-US" dirty="0"/>
              <a:t>成反比這個性質在其他方向也成立！</a:t>
            </a:r>
          </a:p>
        </p:txBody>
      </p:sp>
      <mc:AlternateContent xmlns:mc="http://schemas.openxmlformats.org/markup-compatibility/2006" xmlns:a14="http://schemas.microsoft.com/office/drawing/2010/main">
        <mc:Choice Requires="a14">
          <p:sp>
            <p:nvSpPr>
              <p:cNvPr id="4" name="文字方塊 3"/>
              <p:cNvSpPr txBox="1"/>
              <p:nvPr/>
            </p:nvSpPr>
            <p:spPr>
              <a:xfrm>
                <a:off x="5334000" y="4847510"/>
                <a:ext cx="304800" cy="246221"/>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1600" b="0" i="1" smtClean="0">
                          <a:latin typeface="Cambria Math"/>
                        </a:rPr>
                        <m:t>𝑧</m:t>
                      </m:r>
                    </m:oMath>
                  </m:oMathPara>
                </a14:m>
                <a:endParaRPr lang="zh-TW" altLang="en-US" sz="1600"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5334000" y="4847510"/>
                <a:ext cx="304800" cy="246221"/>
              </a:xfrm>
              <a:prstGeom prst="rect">
                <a:avLst/>
              </a:prstGeom>
              <a:blipFill rotWithShape="1">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文字方塊 4"/>
              <p:cNvSpPr txBox="1"/>
              <p:nvPr/>
            </p:nvSpPr>
            <p:spPr>
              <a:xfrm>
                <a:off x="4271979" y="1155970"/>
                <a:ext cx="304800" cy="246221"/>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1600" b="0" i="1" smtClean="0">
                          <a:latin typeface="Cambria Math"/>
                        </a:rPr>
                        <m:t>𝑥</m:t>
                      </m:r>
                    </m:oMath>
                  </m:oMathPara>
                </a14:m>
                <a:endParaRPr lang="zh-TW" altLang="en-US" sz="1600" dirty="0"/>
              </a:p>
            </p:txBody>
          </p:sp>
        </mc:Choice>
        <mc:Fallback xmlns="">
          <p:sp>
            <p:nvSpPr>
              <p:cNvPr id="5" name="文字方塊 4"/>
              <p:cNvSpPr txBox="1">
                <a:spLocks noRot="1" noChangeAspect="1" noMove="1" noResize="1" noEditPoints="1" noAdjustHandles="1" noChangeArrowheads="1" noChangeShapeType="1" noTextEdit="1"/>
              </p:cNvSpPr>
              <p:nvPr/>
            </p:nvSpPr>
            <p:spPr>
              <a:xfrm>
                <a:off x="4271979" y="1155970"/>
                <a:ext cx="304800" cy="246221"/>
              </a:xfrm>
              <a:prstGeom prst="rect">
                <a:avLst/>
              </a:prstGeom>
              <a:blipFill rotWithShape="1">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 name="文字方塊 5"/>
              <p:cNvSpPr txBox="1"/>
              <p:nvPr/>
            </p:nvSpPr>
            <p:spPr>
              <a:xfrm>
                <a:off x="4119579" y="3962400"/>
                <a:ext cx="304800" cy="246221"/>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1600" b="0" i="1" smtClean="0">
                          <a:latin typeface="Cambria Math"/>
                        </a:rPr>
                        <m:t>𝑥</m:t>
                      </m:r>
                    </m:oMath>
                  </m:oMathPara>
                </a14:m>
                <a:endParaRPr lang="zh-TW" altLang="en-US" sz="1600"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4119579" y="3962400"/>
                <a:ext cx="304800" cy="246221"/>
              </a:xfrm>
              <a:prstGeom prst="rect">
                <a:avLst/>
              </a:prstGeom>
              <a:blipFill rotWithShape="1">
                <a:blip r:embed="rId5"/>
                <a:stretch>
                  <a:fillRect/>
                </a:stretch>
              </a:blipFill>
            </p:spPr>
            <p:txBody>
              <a:bodyPr/>
              <a:lstStyle/>
              <a:p>
                <a:r>
                  <a:rPr lang="zh-TW" altLang="en-US">
                    <a:noFill/>
                  </a:rPr>
                  <a:t> </a:t>
                </a:r>
              </a:p>
            </p:txBody>
          </p:sp>
        </mc:Fallback>
      </mc:AlternateContent>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59094C9D-AF1E-A74F-9C4D-BFEFCC39C1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0"/>
            <a:ext cx="7920880" cy="4992734"/>
          </a:xfrm>
          <a:prstGeom prst="rect">
            <a:avLst/>
          </a:prstGeom>
        </p:spPr>
      </p:pic>
      <p:pic>
        <p:nvPicPr>
          <p:cNvPr id="5" name="圖片 4" descr="一張含有 交通 的圖片&#10;&#10;自動產生的描述">
            <a:extLst>
              <a:ext uri="{FF2B5EF4-FFF2-40B4-BE49-F238E27FC236}">
                <a16:creationId xmlns:a16="http://schemas.microsoft.com/office/drawing/2014/main" id="{47995A89-CB1C-624A-863F-13CFC1D9A9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7744" y="4797152"/>
            <a:ext cx="6048672" cy="1891167"/>
          </a:xfrm>
          <a:prstGeom prst="rect">
            <a:avLst/>
          </a:prstGeom>
        </p:spPr>
      </p:pic>
    </p:spTree>
    <p:extLst>
      <p:ext uri="{BB962C8B-B14F-4D97-AF65-F5344CB8AC3E}">
        <p14:creationId xmlns:p14="http://schemas.microsoft.com/office/powerpoint/2010/main" val="5398515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4FF0E2E7-8251-CA49-8AF4-0635F373E1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83511"/>
            <a:ext cx="9144000" cy="4490977"/>
          </a:xfrm>
          <a:prstGeom prst="rect">
            <a:avLst/>
          </a:prstGeom>
        </p:spPr>
      </p:pic>
    </p:spTree>
    <p:extLst>
      <p:ext uri="{BB962C8B-B14F-4D97-AF65-F5344CB8AC3E}">
        <p14:creationId xmlns:p14="http://schemas.microsoft.com/office/powerpoint/2010/main" val="19683927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614A3B92-664A-9C4B-B3B2-973A6D550A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0134"/>
            <a:ext cx="9144000" cy="6157732"/>
          </a:xfrm>
          <a:prstGeom prst="rect">
            <a:avLst/>
          </a:prstGeom>
        </p:spPr>
      </p:pic>
    </p:spTree>
    <p:extLst>
      <p:ext uri="{BB962C8B-B14F-4D97-AF65-F5344CB8AC3E}">
        <p14:creationId xmlns:p14="http://schemas.microsoft.com/office/powerpoint/2010/main" val="41393760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File:VFPt dipole animation electric.gif">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219201" y="1600199"/>
            <a:ext cx="3962400" cy="3962402"/>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a:xfrm>
            <a:off x="3657600" y="990600"/>
            <a:ext cx="2247900" cy="369332"/>
          </a:xfrm>
          <a:prstGeom prst="rect">
            <a:avLst/>
          </a:prstGeom>
          <a:noFill/>
        </p:spPr>
        <p:txBody>
          <a:bodyPr wrap="square" rtlCol="0">
            <a:spAutoFit/>
          </a:bodyPr>
          <a:lstStyle/>
          <a:p>
            <a:r>
              <a:rPr lang="zh-TW" altLang="en-US" dirty="0"/>
              <a:t>電偶極周圍的電場</a:t>
            </a:r>
          </a:p>
        </p:txBody>
      </p:sp>
      <mc:AlternateContent xmlns:mc="http://schemas.openxmlformats.org/markup-compatibility/2006" xmlns:a14="http://schemas.microsoft.com/office/drawing/2010/main">
        <mc:Choice Requires="a14">
          <p:sp>
            <p:nvSpPr>
              <p:cNvPr id="3" name="文字方塊 2"/>
              <p:cNvSpPr txBox="1"/>
              <p:nvPr/>
            </p:nvSpPr>
            <p:spPr>
              <a:xfrm>
                <a:off x="5410200" y="3251501"/>
                <a:ext cx="2855782" cy="65979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rPr>
                          </m:ctrlPr>
                        </m:accPr>
                        <m:e>
                          <m:r>
                            <a:rPr lang="en-US" altLang="zh-TW" b="0" i="1" smtClean="0">
                              <a:latin typeface="Cambria Math"/>
                            </a:rPr>
                            <m:t>𝐸</m:t>
                          </m:r>
                        </m:e>
                      </m:acc>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1</m:t>
                          </m:r>
                        </m:num>
                        <m:den>
                          <m:r>
                            <a:rPr lang="en-US" altLang="zh-TW" b="0" i="1" smtClean="0">
                              <a:latin typeface="Cambria Math"/>
                            </a:rPr>
                            <m:t>4</m:t>
                          </m:r>
                          <m:r>
                            <a:rPr lang="zh-TW" altLang="en-US" b="0" i="1" smtClean="0">
                              <a:latin typeface="Cambria Math"/>
                            </a:rPr>
                            <m:t>𝜋</m:t>
                          </m:r>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sSup>
                            <m:sSupPr>
                              <m:ctrlPr>
                                <a:rPr lang="en-US" altLang="zh-TW" b="0" i="1" smtClean="0">
                                  <a:latin typeface="Cambria Math" panose="02040503050406030204" pitchFamily="18" charset="0"/>
                                </a:rPr>
                              </m:ctrlPr>
                            </m:sSupPr>
                            <m:e>
                              <m:r>
                                <a:rPr lang="en-US" altLang="zh-TW" b="0" i="1" smtClean="0">
                                  <a:latin typeface="Cambria Math"/>
                                </a:rPr>
                                <m:t>𝑟</m:t>
                              </m:r>
                            </m:e>
                            <m:sup>
                              <m:r>
                                <a:rPr lang="en-US" altLang="zh-TW" b="0" i="1" smtClean="0">
                                  <a:latin typeface="Cambria Math"/>
                                </a:rPr>
                                <m:t>3</m:t>
                              </m:r>
                            </m:sup>
                          </m:sSup>
                        </m:den>
                      </m:f>
                      <m:d>
                        <m:dPr>
                          <m:begChr m:val="["/>
                          <m:endChr m:val="]"/>
                          <m:ctrlPr>
                            <a:rPr lang="en-US" altLang="zh-TW" b="0" i="1" smtClean="0">
                              <a:latin typeface="Cambria Math" panose="02040503050406030204" pitchFamily="18" charset="0"/>
                            </a:rPr>
                          </m:ctrlPr>
                        </m:dPr>
                        <m:e>
                          <m:r>
                            <a:rPr lang="en-US" altLang="zh-TW" i="1">
                              <a:latin typeface="Cambria Math"/>
                            </a:rPr>
                            <m:t>3</m:t>
                          </m:r>
                          <m:d>
                            <m:dPr>
                              <m:ctrlPr>
                                <a:rPr lang="en-US" altLang="zh-TW" i="1">
                                  <a:latin typeface="Cambria Math" panose="02040503050406030204" pitchFamily="18" charset="0"/>
                                </a:rPr>
                              </m:ctrlPr>
                            </m:dPr>
                            <m:e>
                              <m:acc>
                                <m:accPr>
                                  <m:chr m:val="⃗"/>
                                  <m:ctrlPr>
                                    <a:rPr lang="en-US" altLang="zh-TW" i="1">
                                      <a:latin typeface="Cambria Math" panose="02040503050406030204" pitchFamily="18" charset="0"/>
                                    </a:rPr>
                                  </m:ctrlPr>
                                </m:accPr>
                                <m:e>
                                  <m:r>
                                    <a:rPr lang="en-US" altLang="zh-TW" i="1">
                                      <a:latin typeface="Cambria Math"/>
                                    </a:rPr>
                                    <m:t>𝑝</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𝑟</m:t>
                                  </m:r>
                                </m:e>
                              </m:acc>
                            </m:e>
                          </m:d>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𝑟</m:t>
                              </m:r>
                            </m:e>
                          </m:acc>
                          <m:r>
                            <a:rPr lang="en-US" altLang="zh-TW" i="1">
                              <a:latin typeface="Cambria Math"/>
                            </a:rPr>
                            <m:t>−</m:t>
                          </m:r>
                          <m:acc>
                            <m:accPr>
                              <m:chr m:val="⃗"/>
                              <m:ctrlPr>
                                <a:rPr lang="en-US" altLang="zh-TW" i="1">
                                  <a:latin typeface="Cambria Math" panose="02040503050406030204" pitchFamily="18" charset="0"/>
                                </a:rPr>
                              </m:ctrlPr>
                            </m:accPr>
                            <m:e>
                              <m:r>
                                <a:rPr lang="en-US" altLang="zh-TW" i="1">
                                  <a:latin typeface="Cambria Math"/>
                                </a:rPr>
                                <m:t>𝑝</m:t>
                              </m:r>
                            </m:e>
                          </m:acc>
                        </m:e>
                      </m:d>
                    </m:oMath>
                  </m:oMathPara>
                </a14:m>
                <a:endParaRPr lang="zh-TW" altLang="en-US" dirty="0"/>
              </a:p>
            </p:txBody>
          </p:sp>
        </mc:Choice>
        <mc:Fallback xmlns="">
          <p:sp>
            <p:nvSpPr>
              <p:cNvPr id="3" name="文字方塊 2"/>
              <p:cNvSpPr txBox="1">
                <a:spLocks noRot="1" noChangeAspect="1" noMove="1" noResize="1" noEditPoints="1" noAdjustHandles="1" noChangeArrowheads="1" noChangeShapeType="1" noTextEdit="1"/>
              </p:cNvSpPr>
              <p:nvPr/>
            </p:nvSpPr>
            <p:spPr>
              <a:xfrm>
                <a:off x="5410200" y="3251501"/>
                <a:ext cx="2855782" cy="659796"/>
              </a:xfrm>
              <a:prstGeom prst="rect">
                <a:avLst/>
              </a:prstGeom>
              <a:blipFill rotWithShape="1">
                <a:blip r:embed="rId4"/>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40664321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4"/>
          <p:cNvSpPr txBox="1">
            <a:spLocks noChangeArrowheads="1"/>
          </p:cNvSpPr>
          <p:nvPr/>
        </p:nvSpPr>
        <p:spPr bwMode="auto">
          <a:xfrm>
            <a:off x="3045640" y="759429"/>
            <a:ext cx="251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在均勻電場中的電偶極</a:t>
            </a:r>
          </a:p>
        </p:txBody>
      </p:sp>
      <p:pic>
        <p:nvPicPr>
          <p:cNvPr id="36867" name="Picture 5" descr="F22_19"/>
          <p:cNvPicPr>
            <a:picLocks noChangeAspect="1" noChangeArrowheads="1"/>
          </p:cNvPicPr>
          <p:nvPr/>
        </p:nvPicPr>
        <p:blipFill rotWithShape="1">
          <a:blip r:embed="rId2">
            <a:extLst>
              <a:ext uri="{28A0092B-C50C-407E-A947-70E740481C1C}">
                <a14:useLocalDpi xmlns:a14="http://schemas.microsoft.com/office/drawing/2010/main" val="0"/>
              </a:ext>
            </a:extLst>
          </a:blip>
          <a:srcRect b="16494"/>
          <a:stretch/>
        </p:blipFill>
        <p:spPr bwMode="auto">
          <a:xfrm>
            <a:off x="1140640" y="1579422"/>
            <a:ext cx="3000375" cy="3690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7"/>
          <p:cNvSpPr txBox="1">
            <a:spLocks noChangeArrowheads="1"/>
          </p:cNvSpPr>
          <p:nvPr/>
        </p:nvSpPr>
        <p:spPr bwMode="auto">
          <a:xfrm>
            <a:off x="4434558" y="2133600"/>
            <a:ext cx="1752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受力為零。</a:t>
            </a:r>
          </a:p>
        </p:txBody>
      </p:sp>
      <p:sp>
        <p:nvSpPr>
          <p:cNvPr id="36870" name="Text Box 8"/>
          <p:cNvSpPr txBox="1">
            <a:spLocks noChangeArrowheads="1"/>
          </p:cNvSpPr>
          <p:nvPr/>
        </p:nvSpPr>
        <p:spPr bwMode="auto">
          <a:xfrm>
            <a:off x="4409797" y="2590800"/>
            <a:ext cx="3657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力作用點不同，力矩不為零：</a:t>
            </a:r>
          </a:p>
        </p:txBody>
      </p:sp>
      <p:sp>
        <p:nvSpPr>
          <p:cNvPr id="36873" name="Text Box 13"/>
          <p:cNvSpPr txBox="1">
            <a:spLocks noChangeArrowheads="1"/>
          </p:cNvSpPr>
          <p:nvPr/>
        </p:nvSpPr>
        <p:spPr bwMode="auto">
          <a:xfrm>
            <a:off x="2512240" y="5529072"/>
            <a:ext cx="388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solidFill>
                  <a:srgbClr val="FF0000"/>
                </a:solidFill>
              </a:rPr>
              <a:t>電偶極的行為完全由電偶極矩決定！</a:t>
            </a:r>
          </a:p>
        </p:txBody>
      </p:sp>
      <mc:AlternateContent xmlns:mc="http://schemas.openxmlformats.org/markup-compatibility/2006" xmlns:a14="http://schemas.microsoft.com/office/drawing/2010/main">
        <mc:Choice Requires="a14">
          <p:sp>
            <p:nvSpPr>
              <p:cNvPr id="2" name="文字方塊 1"/>
              <p:cNvSpPr txBox="1"/>
              <p:nvPr/>
            </p:nvSpPr>
            <p:spPr>
              <a:xfrm>
                <a:off x="4419672" y="3116517"/>
                <a:ext cx="4472763" cy="616451"/>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𝜏</m:t>
                      </m:r>
                      <m:r>
                        <a:rPr lang="en-US" altLang="zh-TW" b="0" i="1" smtClean="0">
                          <a:latin typeface="Cambria Math"/>
                        </a:rPr>
                        <m:t>=</m:t>
                      </m:r>
                      <m:r>
                        <a:rPr lang="en-US" altLang="zh-TW" b="0" i="1" smtClean="0">
                          <a:latin typeface="Cambria Math"/>
                        </a:rPr>
                        <m:t>𝐹</m:t>
                      </m:r>
                      <m:r>
                        <a:rPr lang="en-US" altLang="zh-TW" b="0" i="1" smtClean="0">
                          <a:latin typeface="Cambria Math"/>
                          <a:ea typeface="Cambria Math"/>
                        </a:rPr>
                        <m:t>∙</m:t>
                      </m:r>
                      <m:f>
                        <m:fPr>
                          <m:ctrlPr>
                            <a:rPr lang="en-US" altLang="zh-TW" b="0" i="1" smtClean="0">
                              <a:latin typeface="Cambria Math" panose="02040503050406030204" pitchFamily="18" charset="0"/>
                              <a:ea typeface="Cambria Math"/>
                            </a:rPr>
                          </m:ctrlPr>
                        </m:fPr>
                        <m:num>
                          <m:r>
                            <a:rPr lang="en-US" altLang="zh-TW" b="0" i="1" smtClean="0">
                              <a:latin typeface="Cambria Math"/>
                              <a:ea typeface="Cambria Math"/>
                            </a:rPr>
                            <m:t>𝑑</m:t>
                          </m:r>
                        </m:num>
                        <m:den>
                          <m:r>
                            <a:rPr lang="en-US" altLang="zh-TW" b="0" i="1" smtClean="0">
                              <a:latin typeface="Cambria Math"/>
                              <a:ea typeface="Cambria Math"/>
                            </a:rPr>
                            <m:t>2</m:t>
                          </m:r>
                        </m:den>
                      </m:f>
                      <m:func>
                        <m:funcPr>
                          <m:ctrlPr>
                            <a:rPr lang="en-US" altLang="zh-TW" b="0" i="1" smtClean="0">
                              <a:latin typeface="Cambria Math" panose="02040503050406030204" pitchFamily="18" charset="0"/>
                              <a:ea typeface="Cambria Math"/>
                            </a:rPr>
                          </m:ctrlPr>
                        </m:funcPr>
                        <m:fName>
                          <m:r>
                            <m:rPr>
                              <m:sty m:val="p"/>
                            </m:rPr>
                            <a:rPr lang="en-US" altLang="zh-TW" b="0" i="0" smtClean="0">
                              <a:latin typeface="Cambria Math"/>
                              <a:ea typeface="Cambria Math"/>
                            </a:rPr>
                            <m:t>sin</m:t>
                          </m:r>
                        </m:fName>
                        <m:e>
                          <m:r>
                            <a:rPr lang="zh-TW" altLang="en-US" b="0" i="1" smtClean="0">
                              <a:latin typeface="Cambria Math"/>
                              <a:ea typeface="Cambria Math"/>
                            </a:rPr>
                            <m:t>𝜃</m:t>
                          </m:r>
                        </m:e>
                      </m:func>
                      <m:r>
                        <a:rPr lang="en-US" altLang="zh-TW" b="0" i="1" smtClean="0">
                          <a:latin typeface="Cambria Math"/>
                          <a:ea typeface="Cambria Math"/>
                        </a:rPr>
                        <m:t>∙2=</m:t>
                      </m:r>
                      <m:r>
                        <a:rPr lang="en-US" altLang="zh-TW" b="0" i="1" smtClean="0">
                          <a:latin typeface="Cambria Math"/>
                          <a:ea typeface="Cambria Math"/>
                        </a:rPr>
                        <m:t>𝑞𝑑</m:t>
                      </m:r>
                      <m:r>
                        <a:rPr lang="en-US" altLang="zh-TW" b="0" i="1" smtClean="0">
                          <a:latin typeface="Cambria Math"/>
                          <a:ea typeface="Cambria Math"/>
                        </a:rPr>
                        <m:t>∙</m:t>
                      </m:r>
                      <m:r>
                        <a:rPr lang="en-US" altLang="zh-TW" b="0" i="1" smtClean="0">
                          <a:latin typeface="Cambria Math"/>
                          <a:ea typeface="Cambria Math"/>
                        </a:rPr>
                        <m:t>𝐸</m:t>
                      </m:r>
                      <m:r>
                        <a:rPr lang="en-US" altLang="zh-TW" b="0" i="1" smtClean="0">
                          <a:latin typeface="Cambria Math"/>
                          <a:ea typeface="Cambria Math"/>
                        </a:rPr>
                        <m:t>∙</m:t>
                      </m:r>
                      <m:func>
                        <m:funcPr>
                          <m:ctrlPr>
                            <a:rPr lang="en-US" altLang="zh-TW" b="0" i="1" smtClean="0">
                              <a:latin typeface="Cambria Math" panose="02040503050406030204" pitchFamily="18" charset="0"/>
                              <a:ea typeface="Cambria Math"/>
                            </a:rPr>
                          </m:ctrlPr>
                        </m:funcPr>
                        <m:fName>
                          <m:r>
                            <m:rPr>
                              <m:sty m:val="p"/>
                            </m:rPr>
                            <a:rPr lang="en-US" altLang="zh-TW" b="0" i="0" smtClean="0">
                              <a:latin typeface="Cambria Math"/>
                              <a:ea typeface="Cambria Math"/>
                            </a:rPr>
                            <m:t>sin</m:t>
                          </m:r>
                        </m:fName>
                        <m:e>
                          <m:r>
                            <a:rPr lang="zh-TW" altLang="en-US" b="0" i="1" smtClean="0">
                              <a:latin typeface="Cambria Math"/>
                              <a:ea typeface="Cambria Math"/>
                            </a:rPr>
                            <m:t>𝜃</m:t>
                          </m:r>
                        </m:e>
                      </m:func>
                      <m:r>
                        <a:rPr lang="en-US" altLang="zh-TW" b="0" i="1" smtClean="0">
                          <a:latin typeface="Cambria Math"/>
                          <a:ea typeface="Cambria Math"/>
                        </a:rPr>
                        <m:t>=</m:t>
                      </m:r>
                      <m:d>
                        <m:dPr>
                          <m:begChr m:val="|"/>
                          <m:endChr m:val="|"/>
                          <m:ctrlPr>
                            <a:rPr lang="en-US" altLang="zh-TW" b="0" i="1" smtClean="0">
                              <a:latin typeface="Cambria Math" panose="02040503050406030204" pitchFamily="18" charset="0"/>
                              <a:ea typeface="Cambria Math"/>
                            </a:rPr>
                          </m:ctrlPr>
                        </m:dPr>
                        <m:e>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𝑝</m:t>
                              </m:r>
                            </m:e>
                          </m:acc>
                          <m:r>
                            <a:rPr lang="en-US" altLang="zh-TW" i="1" smtClean="0">
                              <a:latin typeface="Cambria Math"/>
                              <a:ea typeface="Cambria Math"/>
                            </a:rPr>
                            <m:t>×</m:t>
                          </m:r>
                          <m:acc>
                            <m:accPr>
                              <m:chr m:val="⃗"/>
                              <m:ctrlPr>
                                <a:rPr lang="en-US" altLang="zh-TW" i="1" smtClean="0">
                                  <a:latin typeface="Cambria Math" panose="02040503050406030204" pitchFamily="18" charset="0"/>
                                  <a:ea typeface="Cambria Math"/>
                                </a:rPr>
                              </m:ctrlPr>
                            </m:accPr>
                            <m:e>
                              <m:r>
                                <a:rPr lang="en-US" altLang="zh-TW" b="0" i="1" smtClean="0">
                                  <a:latin typeface="Cambria Math"/>
                                  <a:ea typeface="Cambria Math"/>
                                </a:rPr>
                                <m:t>𝐸</m:t>
                              </m:r>
                            </m:e>
                          </m:acc>
                        </m:e>
                      </m:d>
                    </m:oMath>
                  </m:oMathPara>
                </a14:m>
                <a:endParaRPr lang="zh-TW"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4419672" y="3116517"/>
                <a:ext cx="4472763" cy="616451"/>
              </a:xfrm>
              <a:prstGeom prst="rect">
                <a:avLst/>
              </a:prstGeom>
              <a:blipFill rotWithShape="1">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a:xfrm>
                <a:off x="4419671" y="3962400"/>
                <a:ext cx="1212961" cy="40293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zh-TW" altLang="en-US" i="1">
                              <a:latin typeface="Cambria Math"/>
                            </a:rPr>
                            <m:t>𝜏</m:t>
                          </m:r>
                        </m:e>
                      </m:acc>
                      <m:r>
                        <a:rPr lang="en-US" altLang="zh-TW" b="0" i="1" smtClean="0">
                          <a:latin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𝑝</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oMath>
                  </m:oMathPara>
                </a14:m>
                <a:endParaRPr lang="zh-TW"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4419671" y="3962400"/>
                <a:ext cx="1212961" cy="402931"/>
              </a:xfrm>
              <a:prstGeom prst="rect">
                <a:avLst/>
              </a:prstGeom>
              <a:blipFill rotWithShape="1">
                <a:blip r:embed="rId4"/>
                <a:stretch>
                  <a:fillRect t="-10606" b="-7576"/>
                </a:stretch>
              </a:blipFill>
            </p:spPr>
            <p:txBody>
              <a:bodyPr/>
              <a:lstStyle/>
              <a:p>
                <a:r>
                  <a:rPr lang="zh-TW" altLang="en-US">
                    <a:noFill/>
                  </a:rPr>
                  <a:t> </a:t>
                </a:r>
              </a:p>
            </p:txBody>
          </p:sp>
        </mc:Fallback>
      </mc:AlternateContent>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584450" y="533400"/>
            <a:ext cx="3859213" cy="555625"/>
          </a:xfrm>
        </p:spPr>
        <p:txBody>
          <a:bodyPr/>
          <a:lstStyle/>
          <a:p>
            <a:pPr eaLnBrk="1" hangingPunct="1"/>
            <a:r>
              <a:rPr lang="zh-TW" altLang="en-US" sz="1800">
                <a:solidFill>
                  <a:srgbClr val="FF0000"/>
                </a:solidFill>
                <a:latin typeface="Times New Roman" pitchFamily="18" charset="0"/>
                <a:cs typeface="Times New Roman" pitchFamily="18" charset="0"/>
              </a:rPr>
              <a:t>弱交互作用 </a:t>
            </a:r>
            <a:r>
              <a:rPr lang="en-US" altLang="zh-TW" sz="1800">
                <a:solidFill>
                  <a:srgbClr val="FF0000"/>
                </a:solidFill>
                <a:latin typeface="Times New Roman" pitchFamily="18" charset="0"/>
                <a:cs typeface="Times New Roman" pitchFamily="18" charset="0"/>
              </a:rPr>
              <a:t>Weak Interaction</a:t>
            </a:r>
          </a:p>
        </p:txBody>
      </p:sp>
      <p:pic>
        <p:nvPicPr>
          <p:cNvPr id="10243" name="Picture 4" descr="nbet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2349500"/>
            <a:ext cx="2154237"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5" descr="nbet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2349500"/>
            <a:ext cx="249237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6" descr="nbet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500" y="2205038"/>
            <a:ext cx="2835275"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7" descr="nbeta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4437063"/>
            <a:ext cx="2709862" cy="171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8" descr="nbeta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2500" y="4292600"/>
            <a:ext cx="286226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ext Box 9"/>
          <p:cNvSpPr txBox="1">
            <a:spLocks noChangeArrowheads="1"/>
          </p:cNvSpPr>
          <p:nvPr/>
        </p:nvSpPr>
        <p:spPr bwMode="auto">
          <a:xfrm>
            <a:off x="2124075" y="1628775"/>
            <a:ext cx="1152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spcBef>
                <a:spcPct val="50000"/>
              </a:spcBef>
            </a:pPr>
            <a:r>
              <a:rPr kumimoji="0" lang="el-GR" altLang="zh-TW" i="1">
                <a:solidFill>
                  <a:srgbClr val="FF0000"/>
                </a:solidFill>
                <a:latin typeface="Times New Roman" pitchFamily="18" charset="0"/>
                <a:cs typeface="Times New Roman" pitchFamily="18" charset="0"/>
              </a:rPr>
              <a:t>β</a:t>
            </a:r>
            <a:r>
              <a:rPr kumimoji="0" lang="en-US" altLang="zh-TW">
                <a:solidFill>
                  <a:srgbClr val="FF0000"/>
                </a:solidFill>
                <a:latin typeface="Times New Roman" pitchFamily="18" charset="0"/>
                <a:cs typeface="Times New Roman" pitchFamily="18" charset="0"/>
              </a:rPr>
              <a:t> </a:t>
            </a:r>
            <a:r>
              <a:rPr kumimoji="0" lang="zh-TW" altLang="en-US">
                <a:solidFill>
                  <a:srgbClr val="FF0000"/>
                </a:solidFill>
                <a:latin typeface="Times New Roman" pitchFamily="18" charset="0"/>
                <a:cs typeface="Times New Roman" pitchFamily="18" charset="0"/>
              </a:rPr>
              <a:t>衰變</a:t>
            </a:r>
            <a:endParaRPr kumimoji="0" lang="el-GR" altLang="zh-TW">
              <a:solidFill>
                <a:srgbClr val="FF0000"/>
              </a:solidFill>
              <a:latin typeface="Times New Roman" pitchFamily="18" charset="0"/>
              <a:cs typeface="Times New Roman" pitchFamily="18" charset="0"/>
            </a:endParaRPr>
          </a:p>
        </p:txBody>
      </p:sp>
      <p:sp>
        <p:nvSpPr>
          <p:cNvPr id="10249" name="文字方塊 9"/>
          <p:cNvSpPr txBox="1">
            <a:spLocks noChangeArrowheads="1"/>
          </p:cNvSpPr>
          <p:nvPr/>
        </p:nvSpPr>
        <p:spPr bwMode="auto">
          <a:xfrm>
            <a:off x="3468688" y="1160463"/>
            <a:ext cx="2016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a:t>衰變的交互作用：</a:t>
            </a:r>
          </a:p>
        </p:txBody>
      </p:sp>
      <p:pic>
        <p:nvPicPr>
          <p:cNvPr id="10250" name="Picture 11" descr="Illustration of the weak force: a group of quarks being eroded by ray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3663" y="4005263"/>
            <a:ext cx="213201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2" name="Picture 5" descr="4forces"/>
          <p:cNvPicPr>
            <a:picLocks noChangeAspect="1" noChangeArrowheads="1"/>
          </p:cNvPicPr>
          <p:nvPr/>
        </p:nvPicPr>
        <p:blipFill>
          <a:blip r:embed="rId8">
            <a:extLst>
              <a:ext uri="{28A0092B-C50C-407E-A947-70E740481C1C}">
                <a14:useLocalDpi xmlns:a14="http://schemas.microsoft.com/office/drawing/2010/main" val="0"/>
              </a:ext>
            </a:extLst>
          </a:blip>
          <a:srcRect t="40320" r="65118"/>
          <a:stretch>
            <a:fillRect/>
          </a:stretch>
        </p:blipFill>
        <p:spPr bwMode="auto">
          <a:xfrm>
            <a:off x="6948488" y="333375"/>
            <a:ext cx="1514475"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1BAA0679-BC78-B543-A31A-13C4325D3A39}"/>
                  </a:ext>
                </a:extLst>
              </p:cNvPr>
              <p:cNvSpPr txBox="1"/>
              <p:nvPr/>
            </p:nvSpPr>
            <p:spPr>
              <a:xfrm>
                <a:off x="3274914" y="1680775"/>
                <a:ext cx="1917896"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TW" i="1" smtClean="0">
                              <a:latin typeface="Cambria Math" panose="02040503050406030204" pitchFamily="18" charset="0"/>
                            </a:rPr>
                          </m:ctrlPr>
                        </m:sSupPr>
                        <m:e>
                          <m:r>
                            <a:rPr kumimoji="1" lang="en-US" altLang="zh-TW" b="0" i="1" smtClean="0">
                              <a:latin typeface="Cambria Math" panose="02040503050406030204" pitchFamily="18" charset="0"/>
                            </a:rPr>
                            <m:t>𝑛</m:t>
                          </m:r>
                        </m:e>
                        <m:sup>
                          <m:r>
                            <a:rPr kumimoji="1" lang="en-US" altLang="zh-TW" b="0" i="1" smtClean="0">
                              <a:latin typeface="Cambria Math" panose="02040503050406030204" pitchFamily="18" charset="0"/>
                              <a:ea typeface="Cambria Math" panose="02040503050406030204" pitchFamily="18" charset="0"/>
                            </a:rPr>
                            <m:t>0</m:t>
                          </m:r>
                        </m:sup>
                      </m:sSup>
                      <m:r>
                        <a:rPr kumimoji="1" lang="en-US" altLang="zh-TW" i="1" smtClean="0">
                          <a:latin typeface="Cambria Math" panose="02040503050406030204" pitchFamily="18" charset="0"/>
                          <a:ea typeface="Cambria Math" panose="02040503050406030204" pitchFamily="18" charset="0"/>
                        </a:rPr>
                        <m:t>→</m:t>
                      </m:r>
                      <m:sSup>
                        <m:sSupPr>
                          <m:ctrlPr>
                            <a:rPr kumimoji="1" lang="en-US" altLang="zh-TW" i="1" smtClean="0">
                              <a:latin typeface="Cambria Math" panose="02040503050406030204" pitchFamily="18" charset="0"/>
                              <a:ea typeface="Cambria Math" panose="02040503050406030204" pitchFamily="18" charset="0"/>
                            </a:rPr>
                          </m:ctrlPr>
                        </m:sSupPr>
                        <m:e>
                          <m:r>
                            <a:rPr kumimoji="1" lang="en-US" altLang="zh-TW" b="0" i="1" smtClean="0">
                              <a:latin typeface="Cambria Math" panose="02040503050406030204" pitchFamily="18" charset="0"/>
                              <a:ea typeface="Cambria Math" panose="02040503050406030204" pitchFamily="18" charset="0"/>
                            </a:rPr>
                            <m:t>𝑝</m:t>
                          </m:r>
                        </m:e>
                        <m:sup>
                          <m:r>
                            <a:rPr kumimoji="1" lang="en-US" altLang="zh-TW" b="0" i="1" smtClean="0">
                              <a:latin typeface="Cambria Math" panose="02040503050406030204" pitchFamily="18" charset="0"/>
                              <a:ea typeface="Cambria Math" panose="02040503050406030204" pitchFamily="18" charset="0"/>
                            </a:rPr>
                            <m:t>+</m:t>
                          </m:r>
                        </m:sup>
                      </m:sSup>
                      <m:r>
                        <a:rPr kumimoji="1" lang="en-US" altLang="zh-TW" b="0" i="1" smtClean="0">
                          <a:latin typeface="Cambria Math" panose="02040503050406030204" pitchFamily="18" charset="0"/>
                          <a:ea typeface="Cambria Math" panose="02040503050406030204" pitchFamily="18" charset="0"/>
                        </a:rPr>
                        <m:t>+</m:t>
                      </m:r>
                      <m:sSup>
                        <m:sSupPr>
                          <m:ctrlPr>
                            <a:rPr lang="zh-TW" altLang="en-US" i="1" dirty="0" smtClean="0">
                              <a:latin typeface="Cambria Math" panose="02040503050406030204" pitchFamily="18" charset="0"/>
                            </a:rPr>
                          </m:ctrlPr>
                        </m:sSupPr>
                        <m:e>
                          <m:r>
                            <a:rPr lang="en-US" altLang="zh-TW" b="0" i="1" dirty="0" smtClean="0">
                              <a:latin typeface="Cambria Math" panose="02040503050406030204" pitchFamily="18" charset="0"/>
                            </a:rPr>
                            <m:t>𝑒</m:t>
                          </m:r>
                        </m:e>
                        <m:sup>
                          <m:r>
                            <a:rPr lang="en-US" altLang="zh-TW" b="0" i="1" dirty="0" smtClean="0">
                              <a:latin typeface="Cambria Math" panose="02040503050406030204" pitchFamily="18" charset="0"/>
                            </a:rPr>
                            <m:t>−</m:t>
                          </m:r>
                        </m:sup>
                      </m:sSup>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𝜈</m:t>
                              </m:r>
                            </m:e>
                          </m:acc>
                        </m:e>
                        <m:sub>
                          <m:r>
                            <a:rPr lang="en-US" altLang="zh-TW" b="0" i="1" smtClean="0">
                              <a:latin typeface="Cambria Math" panose="02040503050406030204" pitchFamily="18" charset="0"/>
                              <a:ea typeface="Cambria Math" panose="02040503050406030204" pitchFamily="18" charset="0"/>
                            </a:rPr>
                            <m:t>𝑒</m:t>
                          </m:r>
                        </m:sub>
                      </m:sSub>
                    </m:oMath>
                  </m:oMathPara>
                </a14:m>
                <a:endParaRPr kumimoji="1" lang="zh-TW" altLang="en-US" dirty="0">
                  <a:latin typeface="+mn-lt"/>
                </a:endParaRPr>
              </a:p>
            </p:txBody>
          </p:sp>
        </mc:Choice>
        <mc:Fallback xmlns="">
          <p:sp>
            <p:nvSpPr>
              <p:cNvPr id="13" name="文字方塊 12">
                <a:extLst>
                  <a:ext uri="{FF2B5EF4-FFF2-40B4-BE49-F238E27FC236}">
                    <a16:creationId xmlns:a16="http://schemas.microsoft.com/office/drawing/2014/main" id="{1BAA0679-BC78-B543-A31A-13C4325D3A39}"/>
                  </a:ext>
                </a:extLst>
              </p:cNvPr>
              <p:cNvSpPr txBox="1">
                <a:spLocks noRot="1" noChangeAspect="1" noMove="1" noResize="1" noEditPoints="1" noAdjustHandles="1" noChangeArrowheads="1" noChangeShapeType="1" noTextEdit="1"/>
              </p:cNvSpPr>
              <p:nvPr/>
            </p:nvSpPr>
            <p:spPr>
              <a:xfrm>
                <a:off x="3274914" y="1680775"/>
                <a:ext cx="1917896" cy="276999"/>
              </a:xfrm>
              <a:prstGeom prst="rect">
                <a:avLst/>
              </a:prstGeom>
              <a:blipFill>
                <a:blip r:embed="rId9"/>
                <a:stretch>
                  <a:fillRect l="-658" b="-31818"/>
                </a:stretch>
              </a:blipFill>
            </p:spPr>
            <p:txBody>
              <a:bodyPr/>
              <a:lstStyle/>
              <a:p>
                <a:r>
                  <a:rPr lang="zh-TW" altLang="en-US">
                    <a:noFill/>
                  </a:rPr>
                  <a:t> </a:t>
                </a:r>
              </a:p>
            </p:txBody>
          </p:sp>
        </mc:Fallback>
      </mc:AlternateContent>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6"/>
          <p:cNvSpPr txBox="1">
            <a:spLocks noChangeArrowheads="1"/>
          </p:cNvSpPr>
          <p:nvPr/>
        </p:nvSpPr>
        <p:spPr bwMode="auto">
          <a:xfrm>
            <a:off x="2027237" y="6148375"/>
            <a:ext cx="464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solidFill>
                  <a:srgbClr val="FF0000"/>
                </a:solidFill>
              </a:rPr>
              <a:t>電偶極會趨向電偶極矩與電場方向相同。</a:t>
            </a:r>
          </a:p>
        </p:txBody>
      </p:sp>
      <p:pic>
        <p:nvPicPr>
          <p:cNvPr id="37891" name="Picture 7" descr="fig23"/>
          <p:cNvPicPr>
            <a:picLocks noChangeAspect="1" noChangeArrowheads="1"/>
          </p:cNvPicPr>
          <p:nvPr/>
        </p:nvPicPr>
        <p:blipFill rotWithShape="1">
          <a:blip r:embed="rId2">
            <a:extLst>
              <a:ext uri="{28A0092B-C50C-407E-A947-70E740481C1C}">
                <a14:useLocalDpi xmlns:a14="http://schemas.microsoft.com/office/drawing/2010/main" val="0"/>
              </a:ext>
            </a:extLst>
          </a:blip>
          <a:srcRect b="23254"/>
          <a:stretch/>
        </p:blipFill>
        <p:spPr bwMode="auto">
          <a:xfrm>
            <a:off x="2751539" y="3886345"/>
            <a:ext cx="3200400" cy="2206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Text Box 10"/>
          <p:cNvSpPr txBox="1">
            <a:spLocks noChangeArrowheads="1"/>
          </p:cNvSpPr>
          <p:nvPr/>
        </p:nvSpPr>
        <p:spPr bwMode="auto">
          <a:xfrm>
            <a:off x="3337719" y="2765099"/>
            <a:ext cx="434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位能只與角度有關</a:t>
            </a:r>
          </a:p>
        </p:txBody>
      </p:sp>
      <p:sp>
        <p:nvSpPr>
          <p:cNvPr id="2" name="文字方塊 1"/>
          <p:cNvSpPr txBox="1"/>
          <p:nvPr/>
        </p:nvSpPr>
        <p:spPr>
          <a:xfrm>
            <a:off x="2027237" y="723738"/>
            <a:ext cx="5562600" cy="369332"/>
          </a:xfrm>
          <a:prstGeom prst="rect">
            <a:avLst/>
          </a:prstGeom>
          <a:noFill/>
        </p:spPr>
        <p:txBody>
          <a:bodyPr wrap="square" rtlCol="0">
            <a:spAutoFit/>
          </a:bodyPr>
          <a:lstStyle/>
          <a:p>
            <a:r>
              <a:rPr lang="zh-TW" altLang="en-US" dirty="0"/>
              <a:t>電偶極在電場中的行為，可以定義一個位能來研究。</a:t>
            </a:r>
          </a:p>
        </p:txBody>
      </p:sp>
      <p:sp>
        <p:nvSpPr>
          <p:cNvPr id="3" name="文字方塊 2"/>
          <p:cNvSpPr txBox="1"/>
          <p:nvPr/>
        </p:nvSpPr>
        <p:spPr>
          <a:xfrm>
            <a:off x="1889918" y="3461411"/>
            <a:ext cx="5287963" cy="369332"/>
          </a:xfrm>
          <a:prstGeom prst="rect">
            <a:avLst/>
          </a:prstGeom>
          <a:noFill/>
        </p:spPr>
        <p:txBody>
          <a:bodyPr wrap="square" rtlCol="0">
            <a:spAutoFit/>
          </a:bodyPr>
          <a:lstStyle/>
          <a:p>
            <a:r>
              <a:rPr lang="zh-TW" altLang="en-US" dirty="0"/>
              <a:t>此式只要電場在電偶極的範圍內幾乎均勻即可成立！</a:t>
            </a:r>
          </a:p>
        </p:txBody>
      </p:sp>
      <p:sp>
        <p:nvSpPr>
          <p:cNvPr id="9" name="文字方塊 8"/>
          <p:cNvSpPr txBox="1"/>
          <p:nvPr/>
        </p:nvSpPr>
        <p:spPr bwMode="auto">
          <a:xfrm>
            <a:off x="2027237" y="354406"/>
            <a:ext cx="3273410" cy="369332"/>
          </a:xfrm>
          <a:prstGeom prst="rect">
            <a:avLst/>
          </a:prstGeom>
          <a:noFill/>
          <a:ln w="9525">
            <a:noFill/>
            <a:miter lim="800000"/>
            <a:headEnd/>
            <a:tailEnd/>
          </a:ln>
        </p:spPr>
        <p:txBody>
          <a:bodyPr wrap="square" rtlCol="0">
            <a:spAutoFit/>
          </a:bodyPr>
          <a:lstStyle/>
          <a:p>
            <a:pPr>
              <a:spcBef>
                <a:spcPct val="50000"/>
              </a:spcBef>
            </a:pPr>
            <a:r>
              <a:rPr lang="zh-TW" altLang="en-US" sz="1800" dirty="0"/>
              <a:t>角度改變時，此力矩會做功，</a:t>
            </a:r>
            <a:endParaRPr lang="en-US" altLang="zh-TW" sz="1800" dirty="0"/>
          </a:p>
        </p:txBody>
      </p:sp>
      <mc:AlternateContent xmlns:mc="http://schemas.openxmlformats.org/markup-compatibility/2006" xmlns:a14="http://schemas.microsoft.com/office/drawing/2010/main">
        <mc:Choice Requires="a14">
          <p:sp>
            <p:nvSpPr>
              <p:cNvPr id="4" name="文字方塊 3"/>
              <p:cNvSpPr txBox="1"/>
              <p:nvPr/>
            </p:nvSpPr>
            <p:spPr>
              <a:xfrm>
                <a:off x="177985" y="1302226"/>
                <a:ext cx="8737415" cy="972639"/>
              </a:xfrm>
              <a:prstGeom prst="rect">
                <a:avLst/>
              </a:prstGeom>
              <a:solidFill>
                <a:srgbClr val="FFFFCC"/>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m:t>
                      </m:r>
                      <m:r>
                        <a:rPr lang="en-US" altLang="zh-TW" b="0" i="1" smtClean="0">
                          <a:latin typeface="Cambria Math"/>
                        </a:rPr>
                        <m:t>𝑊</m:t>
                      </m:r>
                      <m:r>
                        <a:rPr lang="en-US" altLang="zh-TW" b="0" i="1" smtClean="0">
                          <a:latin typeface="Cambria Math"/>
                        </a:rPr>
                        <m:t>=−</m:t>
                      </m:r>
                      <m:nary>
                        <m:naryPr>
                          <m:limLoc m:val="undOvr"/>
                          <m:ctrlPr>
                            <a:rPr lang="en-US" altLang="zh-TW" b="0" i="1" smtClean="0">
                              <a:latin typeface="Cambria Math" panose="02040503050406030204" pitchFamily="18" charset="0"/>
                            </a:rPr>
                          </m:ctrlPr>
                        </m:naryPr>
                        <m:sub>
                          <m:sSub>
                            <m:sSubPr>
                              <m:ctrlPr>
                                <a:rPr lang="en-US" altLang="zh-TW" b="0" i="1" smtClean="0">
                                  <a:latin typeface="Cambria Math" panose="02040503050406030204" pitchFamily="18" charset="0"/>
                                </a:rPr>
                              </m:ctrlPr>
                            </m:sSubPr>
                            <m:e>
                              <m:r>
                                <a:rPr lang="zh-TW" altLang="en-US" b="0" i="1" smtClean="0">
                                  <a:latin typeface="Cambria Math"/>
                                </a:rPr>
                                <m:t>𝜃</m:t>
                              </m:r>
                            </m:e>
                            <m:sub>
                              <m:r>
                                <a:rPr lang="en-US" altLang="zh-TW" b="0" i="1" smtClean="0">
                                  <a:latin typeface="Cambria Math"/>
                                </a:rPr>
                                <m:t>1</m:t>
                              </m:r>
                            </m:sub>
                          </m:sSub>
                        </m:sub>
                        <m:sup>
                          <m:sSub>
                            <m:sSubPr>
                              <m:ctrlPr>
                                <a:rPr lang="en-US" altLang="zh-TW" i="1">
                                  <a:latin typeface="Cambria Math" panose="02040503050406030204" pitchFamily="18" charset="0"/>
                                </a:rPr>
                              </m:ctrlPr>
                            </m:sSubPr>
                            <m:e>
                              <m:r>
                                <a:rPr lang="zh-TW" altLang="en-US" i="1">
                                  <a:latin typeface="Cambria Math"/>
                                </a:rPr>
                                <m:t>𝜃</m:t>
                              </m:r>
                            </m:e>
                            <m:sub>
                              <m:r>
                                <a:rPr lang="en-US" altLang="zh-TW" b="0" i="1" smtClean="0">
                                  <a:latin typeface="Cambria Math"/>
                                </a:rPr>
                                <m:t>2</m:t>
                              </m:r>
                            </m:sub>
                          </m:sSub>
                        </m:sup>
                        <m:e>
                          <m:d>
                            <m:dPr>
                              <m:ctrlPr>
                                <a:rPr lang="en-US" altLang="zh-TW" b="0" i="1" smtClean="0">
                                  <a:latin typeface="Cambria Math" panose="02040503050406030204" pitchFamily="18" charset="0"/>
                                </a:rPr>
                              </m:ctrlPr>
                            </m:dPr>
                            <m:e>
                              <m:r>
                                <a:rPr lang="en-US" altLang="zh-TW" b="0" i="1" smtClean="0">
                                  <a:latin typeface="Cambria Math"/>
                                </a:rPr>
                                <m:t>−</m:t>
                              </m:r>
                              <m:r>
                                <a:rPr lang="en-US" altLang="zh-TW" i="1">
                                  <a:latin typeface="Cambria Math"/>
                                </a:rPr>
                                <m:t>𝑑</m:t>
                              </m:r>
                              <m:r>
                                <a:rPr lang="zh-TW" altLang="en-US" i="1">
                                  <a:latin typeface="Cambria Math"/>
                                </a:rPr>
                                <m:t>𝜃</m:t>
                              </m:r>
                            </m:e>
                          </m:d>
                          <m:r>
                            <a:rPr lang="zh-TW" altLang="en-US" b="0" i="1" smtClean="0">
                              <a:latin typeface="Cambria Math"/>
                            </a:rPr>
                            <m:t>∙</m:t>
                          </m:r>
                          <m:r>
                            <a:rPr lang="zh-TW" altLang="en-US" b="0" i="1" smtClean="0">
                              <a:latin typeface="Cambria Math"/>
                            </a:rPr>
                            <m:t>𝜏</m:t>
                          </m:r>
                        </m:e>
                      </m:nary>
                      <m:r>
                        <a:rPr lang="en-US" altLang="zh-TW" b="0" i="1" smtClean="0">
                          <a:latin typeface="Cambria Math"/>
                        </a:rPr>
                        <m:t>=</m:t>
                      </m:r>
                      <m:r>
                        <a:rPr lang="en-US" altLang="zh-TW" i="1">
                          <a:latin typeface="Cambria Math"/>
                        </a:rPr>
                        <m:t>−</m:t>
                      </m:r>
                      <m:nary>
                        <m:naryPr>
                          <m:limLoc m:val="undOvr"/>
                          <m:ctrlPr>
                            <a:rPr lang="en-US" altLang="zh-TW" i="1" smtClean="0">
                              <a:latin typeface="Cambria Math" panose="02040503050406030204" pitchFamily="18" charset="0"/>
                            </a:rPr>
                          </m:ctrlPr>
                        </m:naryPr>
                        <m:sub>
                          <m:sSub>
                            <m:sSubPr>
                              <m:ctrlPr>
                                <a:rPr lang="en-US" altLang="zh-TW" i="1">
                                  <a:latin typeface="Cambria Math" panose="02040503050406030204" pitchFamily="18" charset="0"/>
                                </a:rPr>
                              </m:ctrlPr>
                            </m:sSubPr>
                            <m:e>
                              <m:r>
                                <a:rPr lang="zh-TW" altLang="en-US" i="1">
                                  <a:latin typeface="Cambria Math"/>
                                </a:rPr>
                                <m:t>𝜃</m:t>
                              </m:r>
                            </m:e>
                            <m:sub>
                              <m:r>
                                <a:rPr lang="en-US" altLang="zh-TW" i="1">
                                  <a:latin typeface="Cambria Math"/>
                                </a:rPr>
                                <m:t>1</m:t>
                              </m:r>
                            </m:sub>
                          </m:sSub>
                        </m:sub>
                        <m:sup>
                          <m:sSub>
                            <m:sSubPr>
                              <m:ctrlPr>
                                <a:rPr lang="en-US" altLang="zh-TW" i="1">
                                  <a:latin typeface="Cambria Math" panose="02040503050406030204" pitchFamily="18" charset="0"/>
                                </a:rPr>
                              </m:ctrlPr>
                            </m:sSubPr>
                            <m:e>
                              <m:r>
                                <a:rPr lang="zh-TW" altLang="en-US" i="1">
                                  <a:latin typeface="Cambria Math"/>
                                </a:rPr>
                                <m:t>𝜃</m:t>
                              </m:r>
                            </m:e>
                            <m:sub>
                              <m:r>
                                <a:rPr lang="en-US" altLang="zh-TW" i="1">
                                  <a:latin typeface="Cambria Math"/>
                                </a:rPr>
                                <m:t>2</m:t>
                              </m:r>
                            </m:sub>
                          </m:sSub>
                        </m:sup>
                        <m:e>
                          <m:r>
                            <a:rPr lang="en-US" altLang="zh-TW" i="1">
                              <a:latin typeface="Cambria Math"/>
                            </a:rPr>
                            <m:t>𝑑</m:t>
                          </m:r>
                          <m:r>
                            <a:rPr lang="zh-TW" altLang="en-US" i="1">
                              <a:latin typeface="Cambria Math"/>
                            </a:rPr>
                            <m:t>𝜃</m:t>
                          </m:r>
                          <m:r>
                            <a:rPr lang="zh-TW" altLang="en-US" i="1">
                              <a:latin typeface="Cambria Math"/>
                            </a:rPr>
                            <m:t>∙</m:t>
                          </m:r>
                          <m:r>
                            <a:rPr lang="en-US" altLang="zh-TW" b="0" i="1" smtClean="0">
                              <a:latin typeface="Cambria Math"/>
                            </a:rPr>
                            <m:t>𝑝𝐸</m:t>
                          </m:r>
                          <m:func>
                            <m:funcPr>
                              <m:ctrlPr>
                                <a:rPr lang="en-US" altLang="zh-TW" b="0" i="1" smtClean="0">
                                  <a:latin typeface="Cambria Math" panose="02040503050406030204" pitchFamily="18" charset="0"/>
                                </a:rPr>
                              </m:ctrlPr>
                            </m:funcPr>
                            <m:fName>
                              <m:r>
                                <m:rPr>
                                  <m:sty m:val="p"/>
                                </m:rPr>
                                <a:rPr lang="en-US" altLang="zh-TW" b="0" i="0" smtClean="0">
                                  <a:latin typeface="Cambria Math"/>
                                </a:rPr>
                                <m:t>sin</m:t>
                              </m:r>
                            </m:fName>
                            <m:e>
                              <m:r>
                                <a:rPr lang="zh-TW" altLang="en-US" b="0" i="1" smtClean="0">
                                  <a:latin typeface="Cambria Math"/>
                                </a:rPr>
                                <m:t>𝜃</m:t>
                              </m:r>
                            </m:e>
                          </m:func>
                        </m:e>
                      </m:nary>
                      <m:r>
                        <a:rPr lang="en-US" altLang="zh-TW" b="0" i="1" smtClean="0">
                          <a:latin typeface="Cambria Math"/>
                        </a:rPr>
                        <m:t>=−</m:t>
                      </m:r>
                      <m:r>
                        <a:rPr lang="en-US" altLang="zh-TW" b="0" i="1" smtClean="0">
                          <a:latin typeface="Cambria Math"/>
                        </a:rPr>
                        <m:t>𝑝𝐸</m:t>
                      </m:r>
                      <m:func>
                        <m:funcPr>
                          <m:ctrlPr>
                            <a:rPr lang="en-US" altLang="zh-TW" b="0" i="1" smtClean="0">
                              <a:latin typeface="Cambria Math" panose="02040503050406030204" pitchFamily="18" charset="0"/>
                            </a:rPr>
                          </m:ctrlPr>
                        </m:funcPr>
                        <m:fName>
                          <m:r>
                            <m:rPr>
                              <m:sty m:val="p"/>
                            </m:rPr>
                            <a:rPr lang="en-US" altLang="zh-TW" b="0" i="0" smtClean="0">
                              <a:latin typeface="Cambria Math"/>
                            </a:rPr>
                            <m:t>cos</m:t>
                          </m:r>
                        </m:fName>
                        <m:e>
                          <m:sSub>
                            <m:sSubPr>
                              <m:ctrlPr>
                                <a:rPr lang="en-US" altLang="zh-TW" i="1">
                                  <a:latin typeface="Cambria Math" panose="02040503050406030204" pitchFamily="18" charset="0"/>
                                </a:rPr>
                              </m:ctrlPr>
                            </m:sSubPr>
                            <m:e>
                              <m:r>
                                <a:rPr lang="zh-TW" altLang="en-US" i="1">
                                  <a:latin typeface="Cambria Math"/>
                                </a:rPr>
                                <m:t>𝜃</m:t>
                              </m:r>
                            </m:e>
                            <m:sub>
                              <m:r>
                                <a:rPr lang="en-US" altLang="zh-TW" i="1">
                                  <a:latin typeface="Cambria Math"/>
                                </a:rPr>
                                <m:t>2</m:t>
                              </m:r>
                            </m:sub>
                          </m:sSub>
                        </m:e>
                      </m:func>
                      <m:r>
                        <a:rPr lang="en-US" altLang="zh-TW" b="0" i="1" smtClean="0">
                          <a:latin typeface="Cambria Math"/>
                        </a:rPr>
                        <m:t>+</m:t>
                      </m:r>
                      <m:r>
                        <a:rPr lang="en-US" altLang="zh-TW" i="1">
                          <a:latin typeface="Cambria Math"/>
                        </a:rPr>
                        <m:t>𝑝𝐸</m:t>
                      </m:r>
                      <m:func>
                        <m:funcPr>
                          <m:ctrlPr>
                            <a:rPr lang="en-US" altLang="zh-TW" i="1">
                              <a:latin typeface="Cambria Math" panose="02040503050406030204" pitchFamily="18" charset="0"/>
                            </a:rPr>
                          </m:ctrlPr>
                        </m:funcPr>
                        <m:fName>
                          <m:r>
                            <m:rPr>
                              <m:sty m:val="p"/>
                            </m:rPr>
                            <a:rPr lang="en-US" altLang="zh-TW">
                              <a:latin typeface="Cambria Math"/>
                            </a:rPr>
                            <m:t>cos</m:t>
                          </m:r>
                        </m:fName>
                        <m:e>
                          <m:sSub>
                            <m:sSubPr>
                              <m:ctrlPr>
                                <a:rPr lang="en-US" altLang="zh-TW" i="1">
                                  <a:latin typeface="Cambria Math" panose="02040503050406030204" pitchFamily="18" charset="0"/>
                                </a:rPr>
                              </m:ctrlPr>
                            </m:sSubPr>
                            <m:e>
                              <m:r>
                                <a:rPr lang="zh-TW" altLang="en-US" i="1">
                                  <a:latin typeface="Cambria Math"/>
                                </a:rPr>
                                <m:t>𝜃</m:t>
                              </m:r>
                            </m:e>
                            <m:sub>
                              <m:r>
                                <a:rPr lang="en-US" altLang="zh-TW" b="0" i="1" smtClean="0">
                                  <a:latin typeface="Cambria Math"/>
                                </a:rPr>
                                <m:t>1</m:t>
                              </m:r>
                            </m:sub>
                          </m:sSub>
                        </m:e>
                      </m:func>
                      <m:r>
                        <a:rPr lang="en-US" altLang="zh-TW" b="0" i="1" smtClean="0">
                          <a:latin typeface="Cambria Math"/>
                        </a:rPr>
                        <m:t>=−</m:t>
                      </m:r>
                      <m:r>
                        <a:rPr lang="en-US" altLang="zh-TW" b="0" i="1" smtClean="0">
                          <a:latin typeface="Cambria Math"/>
                          <a:ea typeface="Cambria Math"/>
                        </a:rPr>
                        <m:t>∆</m:t>
                      </m:r>
                      <m:d>
                        <m:dPr>
                          <m:ctrlPr>
                            <a:rPr lang="en-US" altLang="zh-TW" b="0" i="1" smtClean="0">
                              <a:latin typeface="Cambria Math" panose="02040503050406030204" pitchFamily="18" charset="0"/>
                              <a:ea typeface="Cambria Math"/>
                            </a:rPr>
                          </m:ctrlPr>
                        </m:dPr>
                        <m:e>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𝑝</m:t>
                              </m:r>
                            </m:e>
                          </m:acc>
                          <m:r>
                            <a:rPr lang="zh-TW" altLang="en-US" i="1" smtClean="0">
                              <a:latin typeface="Cambria Math"/>
                            </a:rPr>
                            <m:t>∙</m:t>
                          </m:r>
                          <m:acc>
                            <m:accPr>
                              <m:chr m:val="⃗"/>
                              <m:ctrlPr>
                                <a:rPr lang="zh-TW" altLang="en-US" i="1" smtClean="0">
                                  <a:latin typeface="Cambria Math" panose="02040503050406030204" pitchFamily="18" charset="0"/>
                                </a:rPr>
                              </m:ctrlPr>
                            </m:accPr>
                            <m:e>
                              <m:r>
                                <a:rPr lang="en-US" altLang="zh-TW" b="0" i="1" smtClean="0">
                                  <a:latin typeface="Cambria Math"/>
                                </a:rPr>
                                <m:t>𝐸</m:t>
                              </m:r>
                            </m:e>
                          </m:acc>
                        </m:e>
                      </m:d>
                      <m:r>
                        <a:rPr lang="en-US" altLang="zh-TW" b="0" i="1" smtClean="0">
                          <a:latin typeface="Cambria Math" panose="02040503050406030204" pitchFamily="18" charset="0"/>
                          <a:ea typeface="Cambria Math" panose="02040503050406030204" pitchFamily="18" charset="0"/>
                        </a:rPr>
                        <m:t>≡</m:t>
                      </m:r>
                      <m:r>
                        <a:rPr lang="zh-TW" altLang="en-US" i="1">
                          <a:latin typeface="Cambria Math"/>
                        </a:rPr>
                        <m:t>∆</m:t>
                      </m:r>
                      <m:r>
                        <a:rPr lang="en-US" altLang="zh-TW" i="1">
                          <a:latin typeface="Cambria Math"/>
                        </a:rPr>
                        <m:t>𝑈</m:t>
                      </m:r>
                    </m:oMath>
                  </m:oMathPara>
                </a14:m>
                <a:endParaRPr lang="zh-TW" altLang="en-US"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177985" y="1302226"/>
                <a:ext cx="8737415" cy="972639"/>
              </a:xfrm>
              <a:prstGeom prst="rect">
                <a:avLst/>
              </a:prstGeom>
              <a:blipFill>
                <a:blip r:embed="rId3"/>
                <a:stretch>
                  <a:fillRect t="-98718" b="-153846"/>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a:xfrm>
                <a:off x="2006585" y="2728881"/>
                <a:ext cx="1331134" cy="40293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𝑈</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𝑝</m:t>
                          </m:r>
                        </m:e>
                      </m:acc>
                      <m:r>
                        <a:rPr lang="zh-TW" altLang="en-US" i="1">
                          <a:latin typeface="Cambria Math"/>
                        </a:rPr>
                        <m:t>∙</m:t>
                      </m:r>
                      <m:acc>
                        <m:accPr>
                          <m:chr m:val="⃗"/>
                          <m:ctrlPr>
                            <a:rPr lang="zh-TW" altLang="en-US" i="1">
                              <a:latin typeface="Cambria Math" panose="02040503050406030204" pitchFamily="18" charset="0"/>
                            </a:rPr>
                          </m:ctrlPr>
                        </m:accPr>
                        <m:e>
                          <m:r>
                            <a:rPr lang="en-US" altLang="zh-TW" i="1">
                              <a:latin typeface="Cambria Math"/>
                            </a:rPr>
                            <m:t>𝐸</m:t>
                          </m:r>
                        </m:e>
                      </m:acc>
                    </m:oMath>
                  </m:oMathPara>
                </a14:m>
                <a:endParaRPr lang="zh-TW"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2006585" y="2728881"/>
                <a:ext cx="1331134" cy="402931"/>
              </a:xfrm>
              <a:prstGeom prst="rect">
                <a:avLst/>
              </a:prstGeom>
              <a:blipFill>
                <a:blip r:embed="rId4"/>
                <a:stretch>
                  <a:fillRect t="-3125" b="-9375"/>
                </a:stretch>
              </a:blipFill>
            </p:spPr>
            <p:txBody>
              <a:bodyPr/>
              <a:lstStyle/>
              <a:p>
                <a:r>
                  <a:rPr lang="en-TW">
                    <a:noFill/>
                  </a:rPr>
                  <a:t> </a:t>
                </a:r>
              </a:p>
            </p:txBody>
          </p:sp>
        </mc:Fallback>
      </mc:AlternateContent>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fig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4716" y="3505200"/>
            <a:ext cx="3200400"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descr="fig23"/>
          <p:cNvPicPr>
            <a:picLocks noChangeAspect="1" noChangeArrowheads="1"/>
          </p:cNvPicPr>
          <p:nvPr/>
        </p:nvPicPr>
        <p:blipFill>
          <a:blip r:embed="rId3">
            <a:extLst>
              <a:ext uri="{28A0092B-C50C-407E-A947-70E740481C1C}">
                <a14:useLocalDpi xmlns:a14="http://schemas.microsoft.com/office/drawing/2010/main" val="0"/>
              </a:ext>
            </a:extLst>
          </a:blip>
          <a:srcRect b="52336"/>
          <a:stretch>
            <a:fillRect/>
          </a:stretch>
        </p:blipFill>
        <p:spPr bwMode="auto">
          <a:xfrm>
            <a:off x="3276600" y="1447800"/>
            <a:ext cx="26670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2590800" y="794266"/>
            <a:ext cx="4495800" cy="369332"/>
          </a:xfrm>
          <a:prstGeom prst="rect">
            <a:avLst/>
          </a:prstGeom>
          <a:noFill/>
        </p:spPr>
        <p:txBody>
          <a:bodyPr wrap="square" rtlCol="0">
            <a:spAutoFit/>
          </a:bodyPr>
          <a:lstStyle/>
          <a:p>
            <a:r>
              <a:rPr lang="zh-TW" altLang="en-US" dirty="0"/>
              <a:t>分子或原子的電偶極可以由外加電場引生！</a:t>
            </a:r>
          </a:p>
        </p:txBody>
      </p:sp>
      <p:sp>
        <p:nvSpPr>
          <p:cNvPr id="3" name="文字方塊 2"/>
          <p:cNvSpPr txBox="1"/>
          <p:nvPr/>
        </p:nvSpPr>
        <p:spPr>
          <a:xfrm>
            <a:off x="3181856" y="2971800"/>
            <a:ext cx="4034284" cy="369332"/>
          </a:xfrm>
          <a:prstGeom prst="rect">
            <a:avLst/>
          </a:prstGeom>
          <a:noFill/>
        </p:spPr>
        <p:txBody>
          <a:bodyPr wrap="square" rtlCol="0">
            <a:spAutoFit/>
          </a:bodyPr>
          <a:lstStyle/>
          <a:p>
            <a:r>
              <a:rPr lang="zh-TW" altLang="en-US" dirty="0"/>
              <a:t>也可能是永久的，例如水分子。</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fig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209800"/>
            <a:ext cx="3363913" cy="272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5" descr="fig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209800"/>
            <a:ext cx="2640013"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5" descr="E21_21_Figure.jpg"/>
          <p:cNvPicPr>
            <a:picLocks noChangeAspect="1"/>
          </p:cNvPicPr>
          <p:nvPr/>
        </p:nvPicPr>
        <p:blipFill rotWithShape="1">
          <a:blip r:embed="rId2">
            <a:extLst>
              <a:ext uri="{28A0092B-C50C-407E-A947-70E740481C1C}">
                <a14:useLocalDpi xmlns:a14="http://schemas.microsoft.com/office/drawing/2010/main" val="0"/>
              </a:ext>
            </a:extLst>
          </a:blip>
          <a:srcRect b="3520"/>
          <a:stretch/>
        </p:blipFill>
        <p:spPr>
          <a:xfrm>
            <a:off x="423672" y="1258760"/>
            <a:ext cx="8296656" cy="4340481"/>
          </a:xfrm>
          <a:prstGeom prst="rect">
            <a:avLst/>
          </a:prstGeom>
        </p:spPr>
      </p:pic>
    </p:spTree>
    <p:extLst>
      <p:ext uri="{BB962C8B-B14F-4D97-AF65-F5344CB8AC3E}">
        <p14:creationId xmlns:p14="http://schemas.microsoft.com/office/powerpoint/2010/main" val="10332161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psf\Dropbox\Documents\課程\Halliday8E\Figure\CH22\ch22\afg0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1418" y="1787505"/>
            <a:ext cx="1888897" cy="4545013"/>
          </a:xfrm>
          <a:prstGeom prst="rect">
            <a:avLst/>
          </a:prstGeom>
          <a:noFill/>
          <a:extLst>
            <a:ext uri="{909E8E84-426E-40DD-AFC4-6F175D3DCCD1}">
              <a14:hiddenFill xmlns:a14="http://schemas.microsoft.com/office/drawing/2010/main">
                <a:solidFill>
                  <a:srgbClr val="FFFFFF"/>
                </a:solidFill>
              </a14:hiddenFill>
            </a:ext>
          </a:extLst>
        </p:spPr>
      </p:pic>
      <p:pic>
        <p:nvPicPr>
          <p:cNvPr id="44035" name="Picture 3" descr="\\psf\Dropbox\Documents\課程\Halliday8E\Figure\CH22\ch22\afg0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752600"/>
            <a:ext cx="1989044" cy="469635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文字方塊 3"/>
              <p:cNvSpPr txBox="1"/>
              <p:nvPr/>
            </p:nvSpPr>
            <p:spPr>
              <a:xfrm>
                <a:off x="762000" y="76200"/>
                <a:ext cx="6985350" cy="784830"/>
              </a:xfrm>
              <a:prstGeom prst="rect">
                <a:avLst/>
              </a:prstGeom>
              <a:noFill/>
            </p:spPr>
            <p:txBody>
              <a:bodyPr wrap="square" rtlCol="0">
                <a:spAutoFit/>
              </a:bodyPr>
              <a:lstStyle/>
              <a:p>
                <a:pPr>
                  <a:lnSpc>
                    <a:spcPct val="150000"/>
                  </a:lnSpc>
                </a:pPr>
                <a:r>
                  <a:rPr lang="zh-TW" altLang="en-US" dirty="0"/>
                  <a:t>若電荷分布是連續的，則將電荷分布分解一系列的小電荷</a:t>
                </a:r>
                <a14:m>
                  <m:oMath xmlns:m="http://schemas.openxmlformats.org/officeDocument/2006/math">
                    <m:r>
                      <a:rPr lang="en-US" altLang="zh-TW" i="1">
                        <a:latin typeface="Cambria Math"/>
                      </a:rPr>
                      <m:t>𝑑𝑄</m:t>
                    </m:r>
                  </m:oMath>
                </a14:m>
                <a:endParaRPr lang="zh-TW" altLang="en-US" dirty="0"/>
              </a:p>
              <a:p>
                <a:r>
                  <a:rPr lang="zh-TW" altLang="en-US" dirty="0"/>
                  <a:t>電場可以有電荷分布處的體積分來計算</a:t>
                </a:r>
              </a:p>
            </p:txBody>
          </p:sp>
        </mc:Choice>
        <mc:Fallback xmlns="">
          <p:sp>
            <p:nvSpPr>
              <p:cNvPr id="4" name="文字方塊 3"/>
              <p:cNvSpPr txBox="1">
                <a:spLocks noRot="1" noChangeAspect="1" noMove="1" noResize="1" noEditPoints="1" noAdjustHandles="1" noChangeArrowheads="1" noChangeShapeType="1" noTextEdit="1"/>
              </p:cNvSpPr>
              <p:nvPr/>
            </p:nvSpPr>
            <p:spPr>
              <a:xfrm>
                <a:off x="762000" y="76200"/>
                <a:ext cx="6985350" cy="784830"/>
              </a:xfrm>
              <a:prstGeom prst="rect">
                <a:avLst/>
              </a:prstGeom>
              <a:blipFill rotWithShape="1">
                <a:blip r:embed="rId9"/>
                <a:stretch>
                  <a:fillRect l="-698" b="-12500"/>
                </a:stretch>
              </a:blipFill>
            </p:spPr>
            <p:txBody>
              <a:bodyPr/>
              <a:lstStyle/>
              <a:p>
                <a:r>
                  <a:rPr lang="zh-TW" altLang="en-US">
                    <a:noFill/>
                  </a:rPr>
                  <a:t> </a:t>
                </a:r>
              </a:p>
            </p:txBody>
          </p:sp>
        </mc:Fallback>
      </mc:AlternateContent>
      <p:sp>
        <p:nvSpPr>
          <p:cNvPr id="5" name="向右箭號 4"/>
          <p:cNvSpPr/>
          <p:nvPr/>
        </p:nvSpPr>
        <p:spPr>
          <a:xfrm>
            <a:off x="2819400" y="1299333"/>
            <a:ext cx="609600" cy="1524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8" name="直線單箭頭接點 7"/>
          <p:cNvCxnSpPr/>
          <p:nvPr/>
        </p:nvCxnSpPr>
        <p:spPr>
          <a:xfrm>
            <a:off x="838200" y="6019800"/>
            <a:ext cx="15240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單箭頭接點 11"/>
          <p:cNvCxnSpPr/>
          <p:nvPr/>
        </p:nvCxnSpPr>
        <p:spPr>
          <a:xfrm flipH="1">
            <a:off x="6400800" y="3962400"/>
            <a:ext cx="838200" cy="1143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文字方塊 12"/>
              <p:cNvSpPr txBox="1"/>
              <p:nvPr/>
            </p:nvSpPr>
            <p:spPr>
              <a:xfrm>
                <a:off x="374010" y="917049"/>
                <a:ext cx="1989263" cy="764568"/>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CN" b="0" i="1" smtClean="0">
                              <a:latin typeface="Cambria Math"/>
                            </a:rPr>
                            <m:t>𝐸</m:t>
                          </m:r>
                        </m:e>
                      </m:acc>
                      <m:r>
                        <a:rPr lang="en-US" altLang="zh-TW" b="0" i="1" smtClean="0">
                          <a:latin typeface="Cambria Math"/>
                        </a:rPr>
                        <m:t>=</m:t>
                      </m:r>
                      <m:nary>
                        <m:naryPr>
                          <m:chr m:val="∑"/>
                          <m:supHide m:val="on"/>
                          <m:ctrlPr>
                            <a:rPr lang="en-US" altLang="zh-TW" i="1">
                              <a:latin typeface="Cambria Math" panose="02040503050406030204" pitchFamily="18" charset="0"/>
                            </a:rPr>
                          </m:ctrlPr>
                        </m:naryPr>
                        <m:sub>
                          <m:r>
                            <m:rPr>
                              <m:brk m:alnAt="7"/>
                            </m:rPr>
                            <a:rPr lang="en-US" altLang="zh-TW" i="1">
                              <a:latin typeface="Cambria Math"/>
                            </a:rPr>
                            <m:t>𝑖</m:t>
                          </m:r>
                        </m:sub>
                        <m:sup/>
                        <m:e>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a:rPr>
                                    <m:t>𝑄</m:t>
                                  </m:r>
                                </m:e>
                                <m:sub>
                                  <m:r>
                                    <a:rPr lang="en-US" altLang="zh-TW" i="1">
                                      <a:latin typeface="Cambria Math"/>
                                    </a:rPr>
                                    <m:t>𝑖</m:t>
                                  </m:r>
                                </m:sub>
                              </m:sSub>
                            </m:num>
                            <m:den>
                              <m:sSubSup>
                                <m:sSubSupPr>
                                  <m:ctrlPr>
                                    <a:rPr lang="zh-TW" altLang="en-US" i="1">
                                      <a:latin typeface="Cambria Math" panose="02040503050406030204" pitchFamily="18" charset="0"/>
                                    </a:rPr>
                                  </m:ctrlPr>
                                </m:sSubSupPr>
                                <m:e>
                                  <m:r>
                                    <a:rPr lang="en-US" altLang="zh-TW" i="1">
                                      <a:latin typeface="Cambria Math"/>
                                    </a:rPr>
                                    <m:t>𝑟</m:t>
                                  </m:r>
                                </m:e>
                                <m:sub>
                                  <m:r>
                                    <a:rPr lang="en-US" altLang="zh-TW" i="1">
                                      <a:latin typeface="Cambria Math"/>
                                    </a:rPr>
                                    <m:t>𝑖</m:t>
                                  </m:r>
                                </m:sub>
                                <m:sup>
                                  <m:r>
                                    <a:rPr lang="en-US" altLang="zh-TW" i="1">
                                      <a:latin typeface="Cambria Math"/>
                                    </a:rPr>
                                    <m:t>2</m:t>
                                  </m:r>
                                </m:sup>
                              </m:sSubSup>
                            </m:den>
                          </m:f>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a:rPr>
                                    <m:t>𝑟</m:t>
                                  </m:r>
                                </m:e>
                              </m:acc>
                            </m:e>
                            <m:sub>
                              <m:r>
                                <a:rPr lang="en-US" altLang="zh-TW" i="1">
                                  <a:latin typeface="Cambria Math"/>
                                </a:rPr>
                                <m:t>𝑖</m:t>
                              </m:r>
                            </m:sub>
                          </m:sSub>
                        </m:e>
                      </m:nary>
                    </m:oMath>
                  </m:oMathPara>
                </a14:m>
                <a:endParaRPr lang="zh-CN" altLang="en-US"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374010" y="917049"/>
                <a:ext cx="1989263" cy="764568"/>
              </a:xfrm>
              <a:prstGeom prst="rect">
                <a:avLst/>
              </a:prstGeom>
              <a:blipFill rotWithShape="1">
                <a:blip r:embed="rId1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p:nvPr/>
            </p:nvSpPr>
            <p:spPr>
              <a:xfrm>
                <a:off x="5063247" y="889893"/>
                <a:ext cx="2128340" cy="818879"/>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CN" b="0" i="1" smtClean="0">
                              <a:latin typeface="Cambria Math"/>
                            </a:rPr>
                            <m:t>𝐸</m:t>
                          </m:r>
                        </m:e>
                      </m:acc>
                      <m:r>
                        <a:rPr lang="en-US" altLang="zh-TW" b="0" i="1" smtClean="0">
                          <a:latin typeface="Cambria Math"/>
                        </a:rPr>
                        <m:t>=</m:t>
                      </m:r>
                      <m:nary>
                        <m:naryPr>
                          <m:limLoc m:val="undOvr"/>
                          <m:subHide m:val="on"/>
                          <m:supHide m:val="on"/>
                          <m:ctrlPr>
                            <a:rPr lang="en-US" altLang="zh-TW" b="0" i="1" smtClean="0">
                              <a:latin typeface="Cambria Math" panose="02040503050406030204" pitchFamily="18" charset="0"/>
                            </a:rPr>
                          </m:ctrlPr>
                        </m:naryPr>
                        <m:sub/>
                        <m:sup/>
                        <m:e>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smtClean="0">
                                  <a:latin typeface="Cambria Math" panose="02040503050406030204" pitchFamily="18" charset="0"/>
                                </a:rPr>
                              </m:ctrlPr>
                            </m:fPr>
                            <m:num>
                              <m:acc>
                                <m:accPr>
                                  <m:chr m:val="̂"/>
                                  <m:ctrlPr>
                                    <a:rPr lang="en-US" altLang="zh-TW" i="1" smtClean="0">
                                      <a:latin typeface="Cambria Math" panose="02040503050406030204" pitchFamily="18" charset="0"/>
                                    </a:rPr>
                                  </m:ctrlPr>
                                </m:accPr>
                                <m:e>
                                  <m:r>
                                    <a:rPr lang="en-US" altLang="zh-TW" b="0" i="1" smtClean="0">
                                      <a:latin typeface="Cambria Math"/>
                                    </a:rPr>
                                    <m:t>𝑟</m:t>
                                  </m:r>
                                </m:e>
                              </m:acc>
                            </m:num>
                            <m:den>
                              <m:sSup>
                                <m:sSupPr>
                                  <m:ctrlPr>
                                    <a:rPr lang="en-US" altLang="zh-TW" i="1" smtClean="0">
                                      <a:latin typeface="Cambria Math" panose="02040503050406030204" pitchFamily="18" charset="0"/>
                                    </a:rPr>
                                  </m:ctrlPr>
                                </m:sSupPr>
                                <m:e>
                                  <m:r>
                                    <a:rPr lang="en-US" altLang="zh-TW" b="0" i="1" smtClean="0">
                                      <a:latin typeface="Cambria Math"/>
                                    </a:rPr>
                                    <m:t>𝑟</m:t>
                                  </m:r>
                                </m:e>
                                <m:sup>
                                  <m:r>
                                    <a:rPr lang="en-US" altLang="zh-TW" b="0" i="1" smtClean="0">
                                      <a:latin typeface="Cambria Math"/>
                                    </a:rPr>
                                    <m:t>2</m:t>
                                  </m:r>
                                </m:sup>
                              </m:sSup>
                            </m:den>
                          </m:f>
                          <m:r>
                            <a:rPr lang="en-US" altLang="zh-TW" i="1" smtClean="0">
                              <a:latin typeface="Cambria Math"/>
                              <a:ea typeface="Cambria Math"/>
                            </a:rPr>
                            <m:t>∙</m:t>
                          </m:r>
                          <m:r>
                            <a:rPr lang="en-US" altLang="zh-TW" b="0" i="1" smtClean="0">
                              <a:latin typeface="Cambria Math"/>
                              <a:ea typeface="Cambria Math"/>
                            </a:rPr>
                            <m:t>𝑑𝑄</m:t>
                          </m:r>
                        </m:e>
                      </m:nary>
                    </m:oMath>
                  </m:oMathPara>
                </a14:m>
                <a:endParaRPr lang="zh-CN" altLang="en-US"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5063247" y="889893"/>
                <a:ext cx="2128340" cy="818879"/>
              </a:xfrm>
              <a:prstGeom prst="rect">
                <a:avLst/>
              </a:prstGeom>
              <a:blipFill rotWithShape="1">
                <a:blip r:embed="rId1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685800" y="5562600"/>
                <a:ext cx="544060" cy="369332"/>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ea typeface="Cambria Math"/>
                        </a:rPr>
                        <m:t>𝑑𝑄</m:t>
                      </m:r>
                    </m:oMath>
                  </m:oMathPara>
                </a14:m>
                <a:endParaRPr lang="zh-CN" altLang="en-US"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685800" y="5562600"/>
                <a:ext cx="544060" cy="369332"/>
              </a:xfrm>
              <a:prstGeom prst="rect">
                <a:avLst/>
              </a:prstGeom>
              <a:blipFill rotWithShape="1">
                <a:blip r:embed="rId16"/>
                <a:stretch>
                  <a:fillRect b="-116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7152140" y="3505200"/>
                <a:ext cx="544060" cy="369332"/>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ea typeface="Cambria Math"/>
                        </a:rPr>
                        <m:t>𝑑𝑄</m:t>
                      </m:r>
                    </m:oMath>
                  </m:oMathPara>
                </a14:m>
                <a:endParaRPr lang="zh-CN" altLang="en-US"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7152140" y="3505200"/>
                <a:ext cx="544060" cy="369332"/>
              </a:xfrm>
              <a:prstGeom prst="rect">
                <a:avLst/>
              </a:prstGeom>
              <a:blipFill rotWithShape="1">
                <a:blip r:embed="rId17"/>
                <a:stretch>
                  <a:fillRect b="-11475"/>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400406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5" grpId="0" animBg="1"/>
      <p:bldP spid="1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psf\Dropbox\Documents\課程\Halliday8E\Figure\CH22\ch22\afg0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286" y="1440738"/>
            <a:ext cx="1644513" cy="395698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5" name="文字方塊 14"/>
              <p:cNvSpPr txBox="1"/>
              <p:nvPr/>
            </p:nvSpPr>
            <p:spPr>
              <a:xfrm>
                <a:off x="368096" y="5393710"/>
                <a:ext cx="36761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ea typeface="Cambria Math"/>
                        </a:rPr>
                        <m:t>𝑑𝑄</m:t>
                      </m:r>
                    </m:oMath>
                  </m:oMathPara>
                </a14:m>
                <a:endParaRPr lang="zh-CN" altLang="en-US"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368096" y="5393710"/>
                <a:ext cx="367619" cy="369332"/>
              </a:xfrm>
              <a:prstGeom prst="rect">
                <a:avLst/>
              </a:prstGeom>
              <a:blipFill rotWithShape="1">
                <a:blip r:embed="rId4"/>
                <a:stretch>
                  <a:fillRect l="-3279" r="-32787" b="-13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 name="文字方塊 1"/>
              <p:cNvSpPr txBox="1"/>
              <p:nvPr/>
            </p:nvSpPr>
            <p:spPr>
              <a:xfrm>
                <a:off x="3698131" y="72858"/>
                <a:ext cx="2646943" cy="659796"/>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𝑑</m:t>
                      </m:r>
                      <m:r>
                        <a:rPr lang="en-US" altLang="zh-TW" i="1">
                          <a:latin typeface="Cambria Math"/>
                        </a:rPr>
                        <m:t>𝐸</m:t>
                      </m:r>
                      <m:r>
                        <a:rPr lang="en-US" altLang="zh-TW" b="0" i="1" smtClean="0">
                          <a:latin typeface="Cambria Math"/>
                        </a:rPr>
                        <m:t>=</m:t>
                      </m:r>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smtClean="0">
                              <a:latin typeface="Cambria Math" panose="02040503050406030204" pitchFamily="18" charset="0"/>
                            </a:rPr>
                          </m:ctrlPr>
                        </m:fPr>
                        <m:num>
                          <m:r>
                            <a:rPr lang="en-US" altLang="zh-TW" b="0" i="1" smtClean="0">
                              <a:latin typeface="Cambria Math"/>
                            </a:rPr>
                            <m:t>1</m:t>
                          </m:r>
                        </m:num>
                        <m:den>
                          <m:d>
                            <m:dPr>
                              <m:ctrlPr>
                                <a:rPr lang="en-US" altLang="zh-TW" i="1" smtClean="0">
                                  <a:latin typeface="Cambria Math" panose="02040503050406030204" pitchFamily="18" charset="0"/>
                                </a:rPr>
                              </m:ctrlPr>
                            </m:dPr>
                            <m:e>
                              <m:sSup>
                                <m:sSupPr>
                                  <m:ctrlPr>
                                    <a:rPr lang="en-US" altLang="zh-TW" i="1" smtClean="0">
                                      <a:latin typeface="Cambria Math" panose="02040503050406030204" pitchFamily="18" charset="0"/>
                                    </a:rPr>
                                  </m:ctrlPr>
                                </m:sSupPr>
                                <m:e>
                                  <m:r>
                                    <a:rPr lang="en-US" altLang="zh-TW" b="0" i="1" smtClean="0">
                                      <a:latin typeface="Cambria Math"/>
                                    </a:rPr>
                                    <m:t>𝑅</m:t>
                                  </m:r>
                                </m:e>
                                <m:sup>
                                  <m:r>
                                    <a:rPr lang="en-US" altLang="zh-TW" b="0" i="1" smtClean="0">
                                      <a:latin typeface="Cambria Math"/>
                                    </a:rPr>
                                    <m:t>2</m:t>
                                  </m:r>
                                </m:sup>
                              </m:sSup>
                              <m:r>
                                <a:rPr lang="en-US" altLang="zh-TW" b="0" i="1" smtClean="0">
                                  <a:latin typeface="Cambria Math"/>
                                </a:rPr>
                                <m:t>+</m:t>
                              </m:r>
                              <m:sSup>
                                <m:sSupPr>
                                  <m:ctrlPr>
                                    <a:rPr lang="en-US" altLang="zh-TW" b="0" i="1" smtClean="0">
                                      <a:latin typeface="Cambria Math" panose="02040503050406030204" pitchFamily="18" charset="0"/>
                                    </a:rPr>
                                  </m:ctrlPr>
                                </m:sSupPr>
                                <m:e>
                                  <m:r>
                                    <a:rPr lang="en-US" altLang="zh-TW" b="0" i="1" smtClean="0">
                                      <a:latin typeface="Cambria Math"/>
                                    </a:rPr>
                                    <m:t>𝑧</m:t>
                                  </m:r>
                                </m:e>
                                <m:sup>
                                  <m:r>
                                    <a:rPr lang="en-US" altLang="zh-TW" b="0" i="1" smtClean="0">
                                      <a:latin typeface="Cambria Math"/>
                                    </a:rPr>
                                    <m:t>2</m:t>
                                  </m:r>
                                </m:sup>
                              </m:sSup>
                            </m:e>
                          </m:d>
                        </m:den>
                      </m:f>
                      <m:r>
                        <a:rPr lang="en-US" altLang="zh-TW" b="0" i="1" smtClean="0">
                          <a:latin typeface="Cambria Math"/>
                        </a:rPr>
                        <m:t>𝑑𝑄</m:t>
                      </m:r>
                    </m:oMath>
                  </m:oMathPara>
                </a14:m>
                <a:endParaRPr lang="zh-TW" altLang="en-US" i="1"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3698131" y="72858"/>
                <a:ext cx="2646943" cy="659796"/>
              </a:xfrm>
              <a:prstGeom prst="rect">
                <a:avLst/>
              </a:prstGeom>
              <a:blipFill rotWithShape="1">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a:xfrm>
                <a:off x="3693267" y="787812"/>
                <a:ext cx="4776281" cy="1799532"/>
              </a:xfrm>
              <a:prstGeom prst="rect">
                <a:avLst/>
              </a:prstGeom>
              <a:solidFill>
                <a:srgbClr val="FFFFCC"/>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𝑑</m:t>
                      </m:r>
                      <m:r>
                        <a:rPr lang="en-US" altLang="zh-TW" i="1">
                          <a:latin typeface="Cambria Math"/>
                        </a:rPr>
                        <m:t>𝐸</m:t>
                      </m:r>
                      <m:func>
                        <m:funcPr>
                          <m:ctrlPr>
                            <a:rPr lang="en-US" altLang="zh-TW" i="1" smtClean="0">
                              <a:latin typeface="Cambria Math" panose="02040503050406030204" pitchFamily="18" charset="0"/>
                            </a:rPr>
                          </m:ctrlPr>
                        </m:funcPr>
                        <m:fName>
                          <m:r>
                            <m:rPr>
                              <m:sty m:val="p"/>
                            </m:rPr>
                            <a:rPr lang="en-US" altLang="zh-TW" i="0" smtClean="0">
                              <a:latin typeface="Cambria Math"/>
                            </a:rPr>
                            <m:t>cos</m:t>
                          </m:r>
                        </m:fName>
                        <m:e>
                          <m:r>
                            <a:rPr lang="zh-TW" altLang="en-US" i="1" smtClean="0">
                              <a:latin typeface="Cambria Math"/>
                            </a:rPr>
                            <m:t>𝜃</m:t>
                          </m:r>
                        </m:e>
                      </m:func>
                      <m:r>
                        <a:rPr lang="en-US" altLang="zh-TW" b="0" i="1" smtClean="0">
                          <a:latin typeface="Cambria Math"/>
                        </a:rPr>
                        <m:t>=</m:t>
                      </m:r>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smtClean="0">
                              <a:latin typeface="Cambria Math" panose="02040503050406030204" pitchFamily="18" charset="0"/>
                            </a:rPr>
                          </m:ctrlPr>
                        </m:fPr>
                        <m:num>
                          <m:r>
                            <a:rPr lang="en-US" altLang="zh-TW" b="0" i="1" smtClean="0">
                              <a:latin typeface="Cambria Math"/>
                            </a:rPr>
                            <m:t>1</m:t>
                          </m:r>
                        </m:num>
                        <m:den>
                          <m:d>
                            <m:dPr>
                              <m:ctrlPr>
                                <a:rPr lang="en-US" altLang="zh-TW" i="1" smtClean="0">
                                  <a:latin typeface="Cambria Math" panose="02040503050406030204" pitchFamily="18" charset="0"/>
                                </a:rPr>
                              </m:ctrlPr>
                            </m:dPr>
                            <m:e>
                              <m:sSup>
                                <m:sSupPr>
                                  <m:ctrlPr>
                                    <a:rPr lang="en-US" altLang="zh-TW" i="1" smtClean="0">
                                      <a:latin typeface="Cambria Math" panose="02040503050406030204" pitchFamily="18" charset="0"/>
                                    </a:rPr>
                                  </m:ctrlPr>
                                </m:sSupPr>
                                <m:e>
                                  <m:r>
                                    <a:rPr lang="en-US" altLang="zh-TW" b="0" i="1" smtClean="0">
                                      <a:latin typeface="Cambria Math"/>
                                    </a:rPr>
                                    <m:t>𝑅</m:t>
                                  </m:r>
                                </m:e>
                                <m:sup>
                                  <m:r>
                                    <a:rPr lang="en-US" altLang="zh-TW" b="0" i="1" smtClean="0">
                                      <a:latin typeface="Cambria Math"/>
                                    </a:rPr>
                                    <m:t>2</m:t>
                                  </m:r>
                                </m:sup>
                              </m:sSup>
                              <m:r>
                                <a:rPr lang="en-US" altLang="zh-TW" b="0" i="1" smtClean="0">
                                  <a:latin typeface="Cambria Math"/>
                                </a:rPr>
                                <m:t>+</m:t>
                              </m:r>
                              <m:sSup>
                                <m:sSupPr>
                                  <m:ctrlPr>
                                    <a:rPr lang="en-US" altLang="zh-TW" b="0" i="1" smtClean="0">
                                      <a:latin typeface="Cambria Math" panose="02040503050406030204" pitchFamily="18" charset="0"/>
                                    </a:rPr>
                                  </m:ctrlPr>
                                </m:sSupPr>
                                <m:e>
                                  <m:r>
                                    <a:rPr lang="en-US" altLang="zh-TW" b="0" i="1" smtClean="0">
                                      <a:latin typeface="Cambria Math"/>
                                    </a:rPr>
                                    <m:t>𝑧</m:t>
                                  </m:r>
                                </m:e>
                                <m:sup>
                                  <m:r>
                                    <a:rPr lang="en-US" altLang="zh-TW" b="0" i="1" smtClean="0">
                                      <a:latin typeface="Cambria Math"/>
                                    </a:rPr>
                                    <m:t>2</m:t>
                                  </m:r>
                                </m:sup>
                              </m:sSup>
                            </m:e>
                          </m:d>
                        </m:den>
                      </m:f>
                      <m:r>
                        <a:rPr lang="en-US" altLang="zh-TW" i="1" smtClean="0">
                          <a:latin typeface="Cambria Math"/>
                          <a:ea typeface="Cambria Math"/>
                        </a:rPr>
                        <m:t>∙</m:t>
                      </m:r>
                      <m:f>
                        <m:fPr>
                          <m:ctrlPr>
                            <a:rPr lang="en-US" altLang="zh-TW" i="1" smtClean="0">
                              <a:latin typeface="Cambria Math" panose="02040503050406030204" pitchFamily="18" charset="0"/>
                              <a:ea typeface="Cambria Math"/>
                            </a:rPr>
                          </m:ctrlPr>
                        </m:fPr>
                        <m:num>
                          <m:r>
                            <a:rPr lang="en-US" altLang="zh-TW" b="0" i="1" smtClean="0">
                              <a:latin typeface="Cambria Math"/>
                              <a:ea typeface="Cambria Math"/>
                            </a:rPr>
                            <m:t>𝑧</m:t>
                          </m:r>
                        </m:num>
                        <m:den>
                          <m:rad>
                            <m:radPr>
                              <m:degHide m:val="on"/>
                              <m:ctrlPr>
                                <a:rPr lang="en-US" altLang="zh-TW" i="1" smtClean="0">
                                  <a:latin typeface="Cambria Math" panose="02040503050406030204" pitchFamily="18" charset="0"/>
                                  <a:ea typeface="Cambria Math"/>
                                </a:rPr>
                              </m:ctrlPr>
                            </m:radPr>
                            <m:deg/>
                            <m:e>
                              <m:sSup>
                                <m:sSupPr>
                                  <m:ctrlPr>
                                    <a:rPr lang="en-US" altLang="zh-TW" i="1">
                                      <a:latin typeface="Cambria Math" panose="02040503050406030204" pitchFamily="18" charset="0"/>
                                    </a:rPr>
                                  </m:ctrlPr>
                                </m:sSupPr>
                                <m:e>
                                  <m:r>
                                    <a:rPr lang="en-US" altLang="zh-TW" i="1">
                                      <a:latin typeface="Cambria Math"/>
                                    </a:rPr>
                                    <m:t>𝑅</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𝑧</m:t>
                                  </m:r>
                                </m:e>
                                <m:sup>
                                  <m:r>
                                    <a:rPr lang="en-US" altLang="zh-TW" i="1">
                                      <a:latin typeface="Cambria Math"/>
                                    </a:rPr>
                                    <m:t>2</m:t>
                                  </m:r>
                                </m:sup>
                              </m:sSup>
                            </m:e>
                          </m:rad>
                        </m:den>
                      </m:f>
                      <m:r>
                        <a:rPr lang="en-US" altLang="zh-TW" b="0" i="1" smtClean="0">
                          <a:latin typeface="Cambria Math"/>
                        </a:rPr>
                        <m:t>𝑑𝑄</m:t>
                      </m:r>
                    </m:oMath>
                  </m:oMathPara>
                </a14:m>
                <a:endParaRPr lang="en-US" altLang="zh-TW" b="0" i="1" dirty="0">
                  <a:latin typeface="Cambria Math"/>
                </a:endParaRPr>
              </a:p>
              <a:p>
                <a:pPr/>
                <a14:m>
                  <m:oMathPara xmlns:m="http://schemas.openxmlformats.org/officeDocument/2006/math">
                    <m:oMathParaPr>
                      <m:jc m:val="centerGroup"/>
                    </m:oMathParaPr>
                    <m:oMath xmlns:m="http://schemas.openxmlformats.org/officeDocument/2006/math">
                      <m:r>
                        <a:rPr lang="en-US" altLang="zh-TW" b="0" i="1" smtClean="0">
                          <a:latin typeface="Cambria Math"/>
                        </a:rPr>
                        <m:t>=</m:t>
                      </m:r>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r>
                            <a:rPr lang="en-US" altLang="zh-TW" b="0" i="1" smtClean="0">
                              <a:latin typeface="Cambria Math"/>
                            </a:rPr>
                            <m:t>𝑧</m:t>
                          </m:r>
                        </m:num>
                        <m:den>
                          <m:sSup>
                            <m:sSupPr>
                              <m:ctrlPr>
                                <a:rPr lang="en-US" altLang="zh-TW" i="1" smtClean="0">
                                  <a:latin typeface="Cambria Math" panose="02040503050406030204" pitchFamily="18" charset="0"/>
                                </a:rPr>
                              </m:ctrlPr>
                            </m:sSupPr>
                            <m:e>
                              <m:d>
                                <m:dPr>
                                  <m:ctrlPr>
                                    <a:rPr lang="en-US" altLang="zh-TW" i="1" smtClean="0">
                                      <a:latin typeface="Cambria Math" panose="02040503050406030204" pitchFamily="18" charset="0"/>
                                    </a:rPr>
                                  </m:ctrlPr>
                                </m:dPr>
                                <m:e>
                                  <m:sSup>
                                    <m:sSupPr>
                                      <m:ctrlPr>
                                        <a:rPr lang="en-US" altLang="zh-TW" i="1">
                                          <a:latin typeface="Cambria Math" panose="02040503050406030204" pitchFamily="18" charset="0"/>
                                        </a:rPr>
                                      </m:ctrlPr>
                                    </m:sSupPr>
                                    <m:e>
                                      <m:r>
                                        <a:rPr lang="en-US" altLang="zh-TW" i="1">
                                          <a:latin typeface="Cambria Math"/>
                                        </a:rPr>
                                        <m:t>𝑅</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𝑧</m:t>
                                      </m:r>
                                    </m:e>
                                    <m:sup>
                                      <m:r>
                                        <a:rPr lang="en-US" altLang="zh-TW" i="1">
                                          <a:latin typeface="Cambria Math"/>
                                        </a:rPr>
                                        <m:t>2</m:t>
                                      </m:r>
                                    </m:sup>
                                  </m:sSup>
                                </m:e>
                              </m:d>
                            </m:e>
                            <m:sup>
                              <m:r>
                                <a:rPr lang="en-US" altLang="zh-TW" b="0" i="1" smtClean="0">
                                  <a:latin typeface="Cambria Math"/>
                                </a:rPr>
                                <m:t>3/2</m:t>
                              </m:r>
                            </m:sup>
                          </m:sSup>
                        </m:den>
                      </m:f>
                      <m:r>
                        <a:rPr lang="en-US" altLang="zh-TW" i="1">
                          <a:latin typeface="Cambria Math"/>
                          <a:ea typeface="Cambria Math"/>
                        </a:rPr>
                        <m:t>∙</m:t>
                      </m:r>
                      <m:r>
                        <a:rPr lang="en-US" altLang="zh-TW" i="1">
                          <a:latin typeface="Cambria Math"/>
                        </a:rPr>
                        <m:t>𝑑𝑄</m:t>
                      </m:r>
                      <m:r>
                        <a:rPr lang="en-US" altLang="zh-TW" i="1" smtClean="0">
                          <a:latin typeface="Cambria Math"/>
                          <a:ea typeface="Cambria Math"/>
                        </a:rPr>
                        <m:t>→</m:t>
                      </m:r>
                      <m:r>
                        <a:rPr lang="en-US" altLang="zh-TW" i="1">
                          <a:latin typeface="Cambria Math"/>
                        </a:rPr>
                        <m:t>=</m:t>
                      </m:r>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r>
                            <a:rPr lang="en-US" altLang="zh-TW" i="1">
                              <a:latin typeface="Cambria Math"/>
                            </a:rPr>
                            <m:t>𝑧</m:t>
                          </m:r>
                        </m:num>
                        <m:den>
                          <m:sSup>
                            <m:sSupPr>
                              <m:ctrlPr>
                                <a:rPr lang="en-US" altLang="zh-TW" i="1">
                                  <a:latin typeface="Cambria Math" panose="02040503050406030204" pitchFamily="18" charset="0"/>
                                </a:rPr>
                              </m:ctrlPr>
                            </m:sSupPr>
                            <m:e>
                              <m:d>
                                <m:dPr>
                                  <m:ctrlPr>
                                    <a:rPr lang="en-US" altLang="zh-TW" i="1">
                                      <a:latin typeface="Cambria Math" panose="02040503050406030204" pitchFamily="18" charset="0"/>
                                    </a:rPr>
                                  </m:ctrlPr>
                                </m:dPr>
                                <m:e>
                                  <m:sSup>
                                    <m:sSupPr>
                                      <m:ctrlPr>
                                        <a:rPr lang="en-US" altLang="zh-TW" i="1">
                                          <a:latin typeface="Cambria Math" panose="02040503050406030204" pitchFamily="18" charset="0"/>
                                        </a:rPr>
                                      </m:ctrlPr>
                                    </m:sSupPr>
                                    <m:e>
                                      <m:r>
                                        <a:rPr lang="en-US" altLang="zh-TW" b="0" i="1" smtClean="0">
                                          <a:latin typeface="Cambria Math"/>
                                        </a:rPr>
                                        <m:t>𝑟</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𝑧</m:t>
                                      </m:r>
                                    </m:e>
                                    <m:sup>
                                      <m:r>
                                        <a:rPr lang="en-US" altLang="zh-TW" i="1">
                                          <a:latin typeface="Cambria Math"/>
                                        </a:rPr>
                                        <m:t>2</m:t>
                                      </m:r>
                                    </m:sup>
                                  </m:sSup>
                                </m:e>
                              </m:d>
                            </m:e>
                            <m:sup>
                              <m:r>
                                <a:rPr lang="en-US" altLang="zh-TW" i="1">
                                  <a:latin typeface="Cambria Math"/>
                                </a:rPr>
                                <m:t>3/2</m:t>
                              </m:r>
                            </m:sup>
                          </m:sSup>
                        </m:den>
                      </m:f>
                      <m:r>
                        <a:rPr lang="en-US" altLang="zh-TW" i="1">
                          <a:latin typeface="Cambria Math"/>
                          <a:ea typeface="Cambria Math"/>
                        </a:rPr>
                        <m:t>∙</m:t>
                      </m:r>
                      <m:r>
                        <a:rPr lang="zh-TW" altLang="en-US" i="1" smtClean="0">
                          <a:latin typeface="Cambria Math"/>
                          <a:ea typeface="Cambria Math"/>
                        </a:rPr>
                        <m:t>𝜎</m:t>
                      </m:r>
                      <m:d>
                        <m:dPr>
                          <m:ctrlPr>
                            <a:rPr lang="en-US" altLang="zh-TW" i="1" smtClean="0">
                              <a:latin typeface="Cambria Math" panose="02040503050406030204" pitchFamily="18" charset="0"/>
                              <a:ea typeface="Cambria Math"/>
                            </a:rPr>
                          </m:ctrlPr>
                        </m:dPr>
                        <m:e>
                          <m:r>
                            <a:rPr lang="en-US" altLang="zh-TW" b="0" i="1" smtClean="0">
                              <a:latin typeface="Cambria Math"/>
                              <a:ea typeface="Cambria Math"/>
                            </a:rPr>
                            <m:t>2</m:t>
                          </m:r>
                          <m:r>
                            <a:rPr lang="zh-TW" altLang="en-US" b="0" i="1" smtClean="0">
                              <a:latin typeface="Cambria Math"/>
                              <a:ea typeface="Cambria Math"/>
                            </a:rPr>
                            <m:t>𝜋</m:t>
                          </m:r>
                          <m:r>
                            <a:rPr lang="en-US" altLang="zh-TW" b="0" i="1" smtClean="0">
                              <a:latin typeface="Cambria Math"/>
                              <a:ea typeface="Cambria Math"/>
                            </a:rPr>
                            <m:t>𝑟𝑑𝑟</m:t>
                          </m:r>
                        </m:e>
                      </m:d>
                    </m:oMath>
                  </m:oMathPara>
                </a14:m>
                <a:endParaRPr lang="en-US" altLang="zh-TW" b="0" i="1"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3693267" y="787812"/>
                <a:ext cx="4776281" cy="1799532"/>
              </a:xfrm>
              <a:prstGeom prst="rect">
                <a:avLst/>
              </a:prstGeom>
              <a:blipFill rotWithShape="1">
                <a:blip r:embed="rId6"/>
                <a:stretch>
                  <a:fillRect/>
                </a:stretch>
              </a:blipFill>
            </p:spPr>
            <p:txBody>
              <a:bodyPr/>
              <a:lstStyle/>
              <a:p>
                <a:r>
                  <a:rPr lang="zh-TW" altLang="en-US">
                    <a:noFill/>
                  </a:rPr>
                  <a:t> </a:t>
                </a:r>
              </a:p>
            </p:txBody>
          </p:sp>
        </mc:Fallback>
      </mc:AlternateContent>
      <p:pic>
        <p:nvPicPr>
          <p:cNvPr id="11" name="Picture 3" descr="\\psf\Dropbox\Documents\課程\Halliday8E\Figure\CH22\ch22\afg01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81200" y="1440739"/>
            <a:ext cx="1648910" cy="389326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3" name="文字方塊 12"/>
              <p:cNvSpPr txBox="1"/>
              <p:nvPr/>
            </p:nvSpPr>
            <p:spPr>
              <a:xfrm>
                <a:off x="3725693" y="2642681"/>
                <a:ext cx="5418308" cy="3694153"/>
              </a:xfrm>
              <a:prstGeom prst="rect">
                <a:avLst/>
              </a:prstGeom>
              <a:solidFill>
                <a:srgbClr val="FFFFCC"/>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𝐸</m:t>
                      </m:r>
                      <m:r>
                        <a:rPr lang="en-US" altLang="zh-TW" b="0" i="1" smtClean="0">
                          <a:latin typeface="Cambria Math"/>
                        </a:rPr>
                        <m:t>=</m:t>
                      </m:r>
                      <m:nary>
                        <m:naryPr>
                          <m:limLoc m:val="undOvr"/>
                          <m:ctrlPr>
                            <a:rPr lang="en-US" altLang="zh-TW" b="0" i="1" smtClean="0">
                              <a:latin typeface="Cambria Math" panose="02040503050406030204" pitchFamily="18" charset="0"/>
                            </a:rPr>
                          </m:ctrlPr>
                        </m:naryPr>
                        <m:sub>
                          <m:r>
                            <m:rPr>
                              <m:brk m:alnAt="24"/>
                            </m:rPr>
                            <a:rPr lang="en-US" altLang="zh-TW" b="0" i="1" smtClean="0">
                              <a:latin typeface="Cambria Math"/>
                            </a:rPr>
                            <m:t>0</m:t>
                          </m:r>
                        </m:sub>
                        <m:sup>
                          <m:r>
                            <a:rPr lang="en-US" altLang="zh-TW" b="0" i="1" smtClean="0">
                              <a:latin typeface="Cambria Math"/>
                            </a:rPr>
                            <m:t>𝑅</m:t>
                          </m:r>
                        </m:sup>
                        <m:e>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r>
                                <a:rPr lang="en-US" altLang="zh-TW" i="1">
                                  <a:latin typeface="Cambria Math"/>
                                </a:rPr>
                                <m:t>𝑧</m:t>
                              </m:r>
                            </m:num>
                            <m:den>
                              <m:sSup>
                                <m:sSupPr>
                                  <m:ctrlPr>
                                    <a:rPr lang="en-US" altLang="zh-TW" i="1">
                                      <a:latin typeface="Cambria Math" panose="02040503050406030204" pitchFamily="18" charset="0"/>
                                    </a:rPr>
                                  </m:ctrlPr>
                                </m:sSupPr>
                                <m:e>
                                  <m:d>
                                    <m:dPr>
                                      <m:ctrlPr>
                                        <a:rPr lang="en-US" altLang="zh-TW" i="1">
                                          <a:latin typeface="Cambria Math" panose="02040503050406030204" pitchFamily="18" charset="0"/>
                                        </a:rPr>
                                      </m:ctrlPr>
                                    </m:dPr>
                                    <m:e>
                                      <m:sSup>
                                        <m:sSupPr>
                                          <m:ctrlPr>
                                            <a:rPr lang="en-US" altLang="zh-TW" i="1">
                                              <a:latin typeface="Cambria Math" panose="02040503050406030204" pitchFamily="18" charset="0"/>
                                            </a:rPr>
                                          </m:ctrlPr>
                                        </m:sSupPr>
                                        <m:e>
                                          <m:r>
                                            <a:rPr lang="en-US" altLang="zh-TW" b="0" i="1" smtClean="0">
                                              <a:latin typeface="Cambria Math"/>
                                            </a:rPr>
                                            <m:t>𝑟</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𝑧</m:t>
                                          </m:r>
                                        </m:e>
                                        <m:sup>
                                          <m:r>
                                            <a:rPr lang="en-US" altLang="zh-TW" i="1">
                                              <a:latin typeface="Cambria Math"/>
                                            </a:rPr>
                                            <m:t>2</m:t>
                                          </m:r>
                                        </m:sup>
                                      </m:sSup>
                                    </m:e>
                                  </m:d>
                                </m:e>
                                <m:sup>
                                  <m:r>
                                    <a:rPr lang="en-US" altLang="zh-TW" i="1">
                                      <a:latin typeface="Cambria Math"/>
                                    </a:rPr>
                                    <m:t>3/2</m:t>
                                  </m:r>
                                </m:sup>
                              </m:sSup>
                            </m:den>
                          </m:f>
                          <m:r>
                            <a:rPr lang="en-US" altLang="zh-TW" i="1">
                              <a:latin typeface="Cambria Math"/>
                              <a:ea typeface="Cambria Math"/>
                            </a:rPr>
                            <m:t>∙</m:t>
                          </m:r>
                          <m:r>
                            <a:rPr lang="zh-TW" altLang="en-US" i="1">
                              <a:latin typeface="Cambria Math"/>
                              <a:ea typeface="Cambria Math"/>
                            </a:rPr>
                            <m:t>𝜎</m:t>
                          </m:r>
                          <m:d>
                            <m:dPr>
                              <m:ctrlPr>
                                <a:rPr lang="en-US" altLang="zh-TW" i="1">
                                  <a:latin typeface="Cambria Math" panose="02040503050406030204" pitchFamily="18" charset="0"/>
                                  <a:ea typeface="Cambria Math"/>
                                </a:rPr>
                              </m:ctrlPr>
                            </m:dPr>
                            <m:e>
                              <m:r>
                                <a:rPr lang="en-US" altLang="zh-TW" i="1">
                                  <a:latin typeface="Cambria Math"/>
                                  <a:ea typeface="Cambria Math"/>
                                </a:rPr>
                                <m:t>2</m:t>
                              </m:r>
                              <m:r>
                                <a:rPr lang="zh-TW" altLang="en-US" i="1">
                                  <a:latin typeface="Cambria Math"/>
                                  <a:ea typeface="Cambria Math"/>
                                </a:rPr>
                                <m:t>𝜋</m:t>
                              </m:r>
                              <m:r>
                                <a:rPr lang="en-US" altLang="zh-TW" i="1">
                                  <a:latin typeface="Cambria Math"/>
                                  <a:ea typeface="Cambria Math"/>
                                </a:rPr>
                                <m:t>𝑟𝑑𝑟</m:t>
                              </m:r>
                            </m:e>
                          </m:d>
                        </m:e>
                      </m:nary>
                      <m:r>
                        <a:rPr lang="en-US" altLang="zh-TW" b="0" i="1" smtClean="0">
                          <a:latin typeface="Cambria Math"/>
                        </a:rPr>
                        <m:t>=</m:t>
                      </m:r>
                      <m:nary>
                        <m:naryPr>
                          <m:limLoc m:val="undOvr"/>
                          <m:ctrlPr>
                            <a:rPr lang="en-US" altLang="zh-TW" i="1">
                              <a:latin typeface="Cambria Math" panose="02040503050406030204" pitchFamily="18" charset="0"/>
                            </a:rPr>
                          </m:ctrlPr>
                        </m:naryPr>
                        <m:sub>
                          <m:r>
                            <m:rPr>
                              <m:brk m:alnAt="24"/>
                            </m:rPr>
                            <a:rPr lang="en-US" altLang="zh-TW" i="1">
                              <a:latin typeface="Cambria Math"/>
                            </a:rPr>
                            <m:t>0</m:t>
                          </m:r>
                        </m:sub>
                        <m:sup>
                          <m:r>
                            <a:rPr lang="en-US" altLang="zh-TW" i="1">
                              <a:latin typeface="Cambria Math"/>
                            </a:rPr>
                            <m:t>𝑅</m:t>
                          </m:r>
                        </m:sup>
                        <m:e>
                          <m:f>
                            <m:fPr>
                              <m:ctrlPr>
                                <a:rPr lang="en-US" altLang="zh-TW" i="1">
                                  <a:latin typeface="Cambria Math" panose="02040503050406030204" pitchFamily="18" charset="0"/>
                                </a:rPr>
                              </m:ctrlPr>
                            </m:fPr>
                            <m:num>
                              <m:r>
                                <a:rPr lang="en-US" altLang="zh-TW" i="1">
                                  <a:latin typeface="Cambria Math"/>
                                </a:rPr>
                                <m:t>1</m:t>
                              </m:r>
                            </m:num>
                            <m:den>
                              <m:r>
                                <a:rPr lang="en-US" altLang="zh-TW" b="0" i="1" smtClean="0">
                                  <a:latin typeface="Cambria Math"/>
                                </a:rPr>
                                <m:t>4</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r>
                                <a:rPr lang="zh-TW" altLang="en-US" i="1">
                                  <a:latin typeface="Cambria Math"/>
                                  <a:ea typeface="Cambria Math"/>
                                </a:rPr>
                                <m:t>𝜎</m:t>
                              </m:r>
                              <m:r>
                                <a:rPr lang="en-US" altLang="zh-TW" i="1">
                                  <a:latin typeface="Cambria Math"/>
                                </a:rPr>
                                <m:t>𝑧</m:t>
                              </m:r>
                            </m:num>
                            <m:den>
                              <m:sSup>
                                <m:sSupPr>
                                  <m:ctrlPr>
                                    <a:rPr lang="en-US" altLang="zh-TW" i="1">
                                      <a:latin typeface="Cambria Math" panose="02040503050406030204" pitchFamily="18" charset="0"/>
                                    </a:rPr>
                                  </m:ctrlPr>
                                </m:sSupPr>
                                <m:e>
                                  <m:d>
                                    <m:dPr>
                                      <m:ctrlPr>
                                        <a:rPr lang="en-US" altLang="zh-TW" i="1">
                                          <a:latin typeface="Cambria Math" panose="02040503050406030204" pitchFamily="18" charset="0"/>
                                        </a:rPr>
                                      </m:ctrlPr>
                                    </m:dPr>
                                    <m:e>
                                      <m:sSup>
                                        <m:sSupPr>
                                          <m:ctrlPr>
                                            <a:rPr lang="en-US" altLang="zh-TW" i="1">
                                              <a:latin typeface="Cambria Math" panose="02040503050406030204" pitchFamily="18" charset="0"/>
                                            </a:rPr>
                                          </m:ctrlPr>
                                        </m:sSupPr>
                                        <m:e>
                                          <m:r>
                                            <a:rPr lang="en-US" altLang="zh-TW" i="1">
                                              <a:latin typeface="Cambria Math"/>
                                            </a:rPr>
                                            <m:t>𝑟</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𝑧</m:t>
                                          </m:r>
                                        </m:e>
                                        <m:sup>
                                          <m:r>
                                            <a:rPr lang="en-US" altLang="zh-TW" i="1">
                                              <a:latin typeface="Cambria Math"/>
                                            </a:rPr>
                                            <m:t>2</m:t>
                                          </m:r>
                                        </m:sup>
                                      </m:sSup>
                                    </m:e>
                                  </m:d>
                                </m:e>
                                <m:sup>
                                  <m:r>
                                    <a:rPr lang="en-US" altLang="zh-TW" i="1">
                                      <a:latin typeface="Cambria Math"/>
                                    </a:rPr>
                                    <m:t>3/2</m:t>
                                  </m:r>
                                </m:sup>
                              </m:sSup>
                            </m:den>
                          </m:f>
                          <m:r>
                            <a:rPr lang="en-US" altLang="zh-TW" i="1">
                              <a:latin typeface="Cambria Math"/>
                              <a:ea typeface="Cambria Math"/>
                            </a:rPr>
                            <m:t>∙</m:t>
                          </m:r>
                          <m:d>
                            <m:dPr>
                              <m:ctrlPr>
                                <a:rPr lang="en-US" altLang="zh-TW" i="1">
                                  <a:latin typeface="Cambria Math" panose="02040503050406030204" pitchFamily="18" charset="0"/>
                                  <a:ea typeface="Cambria Math"/>
                                </a:rPr>
                              </m:ctrlPr>
                            </m:dPr>
                            <m:e>
                              <m:r>
                                <a:rPr lang="en-US" altLang="zh-TW" i="1">
                                  <a:latin typeface="Cambria Math"/>
                                  <a:ea typeface="Cambria Math"/>
                                </a:rPr>
                                <m:t>2</m:t>
                              </m:r>
                              <m:r>
                                <a:rPr lang="en-US" altLang="zh-TW" i="1">
                                  <a:latin typeface="Cambria Math"/>
                                  <a:ea typeface="Cambria Math"/>
                                </a:rPr>
                                <m:t>𝑟𝑑𝑟</m:t>
                              </m:r>
                            </m:e>
                          </m:d>
                        </m:e>
                      </m:nary>
                      <m:r>
                        <a:rPr lang="en-US" altLang="zh-TW" b="0"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ea typeface="Cambria Math"/>
                            </a:rPr>
                            <m:t>𝜎</m:t>
                          </m:r>
                          <m:r>
                            <a:rPr lang="en-US" altLang="zh-TW" i="1">
                              <a:latin typeface="Cambria Math"/>
                            </a:rPr>
                            <m:t>𝑧</m:t>
                          </m:r>
                        </m:num>
                        <m:den>
                          <m:r>
                            <a:rPr lang="en-US" altLang="zh-TW" b="0" i="1" smtClean="0">
                              <a:latin typeface="Cambria Math"/>
                            </a:rPr>
                            <m:t>4</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nary>
                        <m:naryPr>
                          <m:limLoc m:val="undOvr"/>
                          <m:ctrlPr>
                            <a:rPr lang="en-US" altLang="zh-TW" i="1">
                              <a:latin typeface="Cambria Math" panose="02040503050406030204" pitchFamily="18" charset="0"/>
                            </a:rPr>
                          </m:ctrlPr>
                        </m:naryPr>
                        <m:sub>
                          <m:r>
                            <m:rPr>
                              <m:brk m:alnAt="24"/>
                            </m:rPr>
                            <a:rPr lang="en-US" altLang="zh-TW" i="1">
                              <a:latin typeface="Cambria Math"/>
                            </a:rPr>
                            <m:t>0</m:t>
                          </m:r>
                        </m:sub>
                        <m:sup>
                          <m:r>
                            <a:rPr lang="en-US" altLang="zh-TW" i="1">
                              <a:latin typeface="Cambria Math"/>
                            </a:rPr>
                            <m:t>𝑅</m:t>
                          </m:r>
                        </m:sup>
                        <m:e>
                          <m:f>
                            <m:fPr>
                              <m:ctrlPr>
                                <a:rPr lang="en-US" altLang="zh-TW" i="1">
                                  <a:latin typeface="Cambria Math" panose="02040503050406030204" pitchFamily="18" charset="0"/>
                                </a:rPr>
                              </m:ctrlPr>
                            </m:fPr>
                            <m:num>
                              <m:r>
                                <a:rPr lang="en-US" altLang="zh-TW" i="1">
                                  <a:latin typeface="Cambria Math"/>
                                </a:rPr>
                                <m:t>1</m:t>
                              </m:r>
                            </m:num>
                            <m:den>
                              <m:sSup>
                                <m:sSupPr>
                                  <m:ctrlPr>
                                    <a:rPr lang="en-US" altLang="zh-TW" i="1">
                                      <a:latin typeface="Cambria Math" panose="02040503050406030204" pitchFamily="18" charset="0"/>
                                    </a:rPr>
                                  </m:ctrlPr>
                                </m:sSupPr>
                                <m:e>
                                  <m:d>
                                    <m:dPr>
                                      <m:ctrlPr>
                                        <a:rPr lang="en-US" altLang="zh-TW" i="1">
                                          <a:latin typeface="Cambria Math" panose="02040503050406030204" pitchFamily="18" charset="0"/>
                                        </a:rPr>
                                      </m:ctrlPr>
                                    </m:dPr>
                                    <m:e>
                                      <m:sSup>
                                        <m:sSupPr>
                                          <m:ctrlPr>
                                            <a:rPr lang="en-US" altLang="zh-TW" i="1">
                                              <a:latin typeface="Cambria Math" panose="02040503050406030204" pitchFamily="18" charset="0"/>
                                            </a:rPr>
                                          </m:ctrlPr>
                                        </m:sSupPr>
                                        <m:e>
                                          <m:r>
                                            <a:rPr lang="en-US" altLang="zh-TW" i="1">
                                              <a:latin typeface="Cambria Math"/>
                                            </a:rPr>
                                            <m:t>𝑟</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𝑧</m:t>
                                          </m:r>
                                        </m:e>
                                        <m:sup>
                                          <m:r>
                                            <a:rPr lang="en-US" altLang="zh-TW" i="1">
                                              <a:latin typeface="Cambria Math"/>
                                            </a:rPr>
                                            <m:t>2</m:t>
                                          </m:r>
                                        </m:sup>
                                      </m:sSup>
                                    </m:e>
                                  </m:d>
                                </m:e>
                                <m:sup>
                                  <m:r>
                                    <a:rPr lang="en-US" altLang="zh-TW" i="1">
                                      <a:latin typeface="Cambria Math"/>
                                    </a:rPr>
                                    <m:t>3/2</m:t>
                                  </m:r>
                                </m:sup>
                              </m:sSup>
                            </m:den>
                          </m:f>
                          <m:r>
                            <a:rPr lang="en-US" altLang="zh-TW" i="1">
                              <a:latin typeface="Cambria Math"/>
                              <a:ea typeface="Cambria Math"/>
                            </a:rPr>
                            <m:t>∙</m:t>
                          </m:r>
                          <m:r>
                            <a:rPr lang="en-US" altLang="zh-TW" b="0" i="1" smtClean="0">
                              <a:latin typeface="Cambria Math"/>
                              <a:ea typeface="Cambria Math"/>
                            </a:rPr>
                            <m:t>𝑑</m:t>
                          </m:r>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𝑟</m:t>
                              </m:r>
                            </m:e>
                            <m:sup>
                              <m:r>
                                <a:rPr lang="en-US" altLang="zh-TW" b="0" i="1" smtClean="0">
                                  <a:latin typeface="Cambria Math"/>
                                  <a:ea typeface="Cambria Math"/>
                                </a:rPr>
                                <m:t>2</m:t>
                              </m:r>
                            </m:sup>
                          </m:sSup>
                        </m:e>
                      </m:nary>
                      <m:r>
                        <a:rPr lang="en-US" altLang="zh-TW" b="0"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ea typeface="Cambria Math"/>
                            </a:rPr>
                            <m:t>𝜎</m:t>
                          </m:r>
                          <m:r>
                            <a:rPr lang="en-US" altLang="zh-TW" i="1">
                              <a:latin typeface="Cambria Math"/>
                            </a:rPr>
                            <m:t>𝑧</m:t>
                          </m:r>
                        </m:num>
                        <m:den>
                          <m:r>
                            <a:rPr lang="en-US" altLang="zh-TW" i="1">
                              <a:latin typeface="Cambria Math"/>
                            </a:rPr>
                            <m:t>4</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nary>
                        <m:naryPr>
                          <m:limLoc m:val="undOvr"/>
                          <m:ctrlPr>
                            <a:rPr lang="en-US" altLang="zh-TW" i="1">
                              <a:latin typeface="Cambria Math" panose="02040503050406030204" pitchFamily="18" charset="0"/>
                            </a:rPr>
                          </m:ctrlPr>
                        </m:naryPr>
                        <m:sub>
                          <m:sSup>
                            <m:sSupPr>
                              <m:ctrlPr>
                                <a:rPr lang="en-US" altLang="zh-TW" i="1">
                                  <a:latin typeface="Cambria Math" panose="02040503050406030204" pitchFamily="18" charset="0"/>
                                </a:rPr>
                              </m:ctrlPr>
                            </m:sSupPr>
                            <m:e>
                              <m:r>
                                <a:rPr lang="en-US" altLang="zh-TW" i="1">
                                  <a:latin typeface="Cambria Math"/>
                                </a:rPr>
                                <m:t>𝑧</m:t>
                              </m:r>
                            </m:e>
                            <m:sup>
                              <m:r>
                                <a:rPr lang="en-US" altLang="zh-TW" i="1">
                                  <a:latin typeface="Cambria Math"/>
                                </a:rPr>
                                <m:t>2</m:t>
                              </m:r>
                            </m:sup>
                          </m:sSup>
                        </m:sub>
                        <m:sup>
                          <m:sSup>
                            <m:sSupPr>
                              <m:ctrlPr>
                                <a:rPr lang="en-US" altLang="zh-TW" i="1">
                                  <a:latin typeface="Cambria Math" panose="02040503050406030204" pitchFamily="18" charset="0"/>
                                </a:rPr>
                              </m:ctrlPr>
                            </m:sSupPr>
                            <m:e>
                              <m:r>
                                <a:rPr lang="en-US" altLang="zh-TW" i="1">
                                  <a:latin typeface="Cambria Math"/>
                                </a:rPr>
                                <m:t>𝑅</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𝑧</m:t>
                              </m:r>
                            </m:e>
                            <m:sup>
                              <m:r>
                                <a:rPr lang="en-US" altLang="zh-TW" i="1">
                                  <a:latin typeface="Cambria Math"/>
                                </a:rPr>
                                <m:t>2</m:t>
                              </m:r>
                            </m:sup>
                          </m:sSup>
                        </m:sup>
                        <m:e>
                          <m:f>
                            <m:fPr>
                              <m:ctrlPr>
                                <a:rPr lang="en-US" altLang="zh-TW" i="1">
                                  <a:latin typeface="Cambria Math" panose="02040503050406030204" pitchFamily="18" charset="0"/>
                                </a:rPr>
                              </m:ctrlPr>
                            </m:fPr>
                            <m:num>
                              <m:r>
                                <a:rPr lang="en-US" altLang="zh-TW" i="1">
                                  <a:latin typeface="Cambria Math"/>
                                </a:rPr>
                                <m:t>1</m:t>
                              </m:r>
                            </m:num>
                            <m:den>
                              <m:sSup>
                                <m:sSupPr>
                                  <m:ctrlPr>
                                    <a:rPr lang="en-US" altLang="zh-TW" i="1">
                                      <a:latin typeface="Cambria Math" panose="02040503050406030204" pitchFamily="18" charset="0"/>
                                    </a:rPr>
                                  </m:ctrlPr>
                                </m:sSupPr>
                                <m:e>
                                  <m:r>
                                    <a:rPr lang="en-US" altLang="zh-TW" i="1">
                                      <a:latin typeface="Cambria Math"/>
                                    </a:rPr>
                                    <m:t>𝑋</m:t>
                                  </m:r>
                                </m:e>
                                <m:sup>
                                  <m:r>
                                    <a:rPr lang="en-US" altLang="zh-TW" i="1">
                                      <a:latin typeface="Cambria Math"/>
                                    </a:rPr>
                                    <m:t>3/2</m:t>
                                  </m:r>
                                </m:sup>
                              </m:sSup>
                            </m:den>
                          </m:f>
                          <m:r>
                            <a:rPr lang="en-US" altLang="zh-TW" i="1">
                              <a:latin typeface="Cambria Math"/>
                              <a:ea typeface="Cambria Math"/>
                            </a:rPr>
                            <m:t>∙</m:t>
                          </m:r>
                          <m:r>
                            <a:rPr lang="en-US" altLang="zh-TW" i="1">
                              <a:latin typeface="Cambria Math"/>
                              <a:ea typeface="Cambria Math"/>
                            </a:rPr>
                            <m:t>𝑑𝑋</m:t>
                          </m:r>
                        </m:e>
                      </m:nary>
                      <m:r>
                        <a:rPr lang="en-US" altLang="zh-TW" i="1">
                          <a:latin typeface="Cambria Math"/>
                          <a:ea typeface="Cambria Math"/>
                        </a:rPr>
                        <m:t>=−</m:t>
                      </m:r>
                      <m:f>
                        <m:fPr>
                          <m:ctrlPr>
                            <a:rPr lang="en-US" altLang="zh-TW" i="1">
                              <a:latin typeface="Cambria Math" panose="02040503050406030204" pitchFamily="18" charset="0"/>
                            </a:rPr>
                          </m:ctrlPr>
                        </m:fPr>
                        <m:num>
                          <m:r>
                            <a:rPr lang="zh-TW" altLang="en-US" i="1">
                              <a:latin typeface="Cambria Math"/>
                              <a:ea typeface="Cambria Math"/>
                            </a:rPr>
                            <m:t>𝜎</m:t>
                          </m:r>
                          <m:r>
                            <a:rPr lang="en-US" altLang="zh-TW" i="1">
                              <a:latin typeface="Cambria Math"/>
                            </a:rPr>
                            <m:t>𝑧</m:t>
                          </m:r>
                        </m:num>
                        <m:den>
                          <m:r>
                            <a:rPr lang="en-US" altLang="zh-TW" i="1">
                              <a:latin typeface="Cambria Math"/>
                            </a:rPr>
                            <m:t>2</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d>
                        <m:dPr>
                          <m:ctrlPr>
                            <a:rPr lang="en-US" altLang="zh-TW" i="1">
                              <a:latin typeface="Cambria Math" panose="02040503050406030204" pitchFamily="18" charset="0"/>
                              <a:ea typeface="Cambria Math"/>
                            </a:rPr>
                          </m:ctrlPr>
                        </m:dPr>
                        <m:e>
                          <m:sSubSup>
                            <m:sSubSupPr>
                              <m:ctrlPr>
                                <a:rPr lang="zh-TW" altLang="en-US" i="1">
                                  <a:latin typeface="Cambria Math" panose="02040503050406030204" pitchFamily="18" charset="0"/>
                                </a:rPr>
                              </m:ctrlPr>
                            </m:sSubSupPr>
                            <m:e>
                              <m:d>
                                <m:dPr>
                                  <m:begChr m:val=""/>
                                  <m:endChr m:val="|"/>
                                  <m:ctrlPr>
                                    <a:rPr lang="zh-TW" altLang="en-US" i="1">
                                      <a:latin typeface="Cambria Math" panose="02040503050406030204" pitchFamily="18" charset="0"/>
                                    </a:rPr>
                                  </m:ctrlPr>
                                </m:dPr>
                                <m:e>
                                  <m:f>
                                    <m:fPr>
                                      <m:ctrlPr>
                                        <a:rPr lang="en-US" altLang="zh-TW" i="1">
                                          <a:latin typeface="Cambria Math" panose="02040503050406030204" pitchFamily="18" charset="0"/>
                                        </a:rPr>
                                      </m:ctrlPr>
                                    </m:fPr>
                                    <m:num>
                                      <m:r>
                                        <a:rPr lang="en-US" altLang="zh-TW" i="1">
                                          <a:latin typeface="Cambria Math"/>
                                        </a:rPr>
                                        <m:t>1</m:t>
                                      </m:r>
                                    </m:num>
                                    <m:den>
                                      <m:sSup>
                                        <m:sSupPr>
                                          <m:ctrlPr>
                                            <a:rPr lang="en-US" altLang="zh-TW" i="1">
                                              <a:latin typeface="Cambria Math" panose="02040503050406030204" pitchFamily="18" charset="0"/>
                                            </a:rPr>
                                          </m:ctrlPr>
                                        </m:sSupPr>
                                        <m:e>
                                          <m:r>
                                            <a:rPr lang="en-US" altLang="zh-TW" i="1">
                                              <a:latin typeface="Cambria Math"/>
                                            </a:rPr>
                                            <m:t>𝑋</m:t>
                                          </m:r>
                                        </m:e>
                                        <m:sup>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2</m:t>
                                              </m:r>
                                            </m:den>
                                          </m:f>
                                        </m:sup>
                                      </m:sSup>
                                    </m:den>
                                  </m:f>
                                </m:e>
                              </m:d>
                            </m:e>
                            <m:sub>
                              <m:sSup>
                                <m:sSupPr>
                                  <m:ctrlPr>
                                    <a:rPr lang="en-US" altLang="zh-TW" i="1">
                                      <a:latin typeface="Cambria Math" panose="02040503050406030204" pitchFamily="18" charset="0"/>
                                    </a:rPr>
                                  </m:ctrlPr>
                                </m:sSupPr>
                                <m:e>
                                  <m:r>
                                    <a:rPr lang="en-US" altLang="zh-TW" i="1">
                                      <a:latin typeface="Cambria Math"/>
                                    </a:rPr>
                                    <m:t>𝑧</m:t>
                                  </m:r>
                                </m:e>
                                <m:sup>
                                  <m:r>
                                    <a:rPr lang="en-US" altLang="zh-TW" i="1">
                                      <a:latin typeface="Cambria Math"/>
                                    </a:rPr>
                                    <m:t>2</m:t>
                                  </m:r>
                                </m:sup>
                              </m:sSup>
                            </m:sub>
                            <m:sup>
                              <m:sSup>
                                <m:sSupPr>
                                  <m:ctrlPr>
                                    <a:rPr lang="en-US" altLang="zh-TW" i="1">
                                      <a:latin typeface="Cambria Math" panose="02040503050406030204" pitchFamily="18" charset="0"/>
                                    </a:rPr>
                                  </m:ctrlPr>
                                </m:sSupPr>
                                <m:e>
                                  <m:r>
                                    <a:rPr lang="en-US" altLang="zh-TW" i="1">
                                      <a:latin typeface="Cambria Math"/>
                                    </a:rPr>
                                    <m:t>𝑅</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𝑧</m:t>
                                  </m:r>
                                </m:e>
                                <m:sup>
                                  <m:r>
                                    <a:rPr lang="en-US" altLang="zh-TW" i="1">
                                      <a:latin typeface="Cambria Math"/>
                                    </a:rPr>
                                    <m:t>2</m:t>
                                  </m:r>
                                </m:sup>
                              </m:sSup>
                            </m:sup>
                          </m:sSubSup>
                        </m:e>
                      </m:d>
                      <m:r>
                        <a:rPr lang="en-US" altLang="zh-TW" b="0"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ea typeface="Cambria Math"/>
                            </a:rPr>
                            <m:t>𝜎</m:t>
                          </m:r>
                          <m:r>
                            <a:rPr lang="en-US" altLang="zh-TW" i="1">
                              <a:latin typeface="Cambria Math"/>
                            </a:rPr>
                            <m:t>𝑧</m:t>
                          </m:r>
                        </m:num>
                        <m:den>
                          <m:r>
                            <a:rPr lang="en-US" altLang="zh-TW" b="0" i="1" smtClean="0">
                              <a:latin typeface="Cambria Math"/>
                            </a:rPr>
                            <m:t>2</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d>
                        <m:dPr>
                          <m:begChr m:val="["/>
                          <m:endChr m:val="]"/>
                          <m:ctrlPr>
                            <a:rPr lang="en-US" altLang="zh-TW" i="1" smtClean="0">
                              <a:latin typeface="Cambria Math" panose="02040503050406030204" pitchFamily="18" charset="0"/>
                            </a:rPr>
                          </m:ctrlPr>
                        </m:dPr>
                        <m:e>
                          <m:f>
                            <m:fPr>
                              <m:ctrlPr>
                                <a:rPr lang="en-US" altLang="zh-TW" i="1" smtClean="0">
                                  <a:latin typeface="Cambria Math" panose="02040503050406030204" pitchFamily="18" charset="0"/>
                                </a:rPr>
                              </m:ctrlPr>
                            </m:fPr>
                            <m:num>
                              <m:r>
                                <a:rPr lang="en-US" altLang="zh-TW" b="0" i="1" smtClean="0">
                                  <a:latin typeface="Cambria Math"/>
                                </a:rPr>
                                <m:t>1</m:t>
                              </m:r>
                            </m:num>
                            <m:den>
                              <m:r>
                                <a:rPr lang="en-US" altLang="zh-TW" i="1">
                                  <a:latin typeface="Cambria Math"/>
                                </a:rPr>
                                <m:t>𝑧</m:t>
                              </m:r>
                            </m:den>
                          </m:f>
                          <m:r>
                            <a:rPr lang="en-US" altLang="zh-TW" b="0" i="1" smtClean="0">
                              <a:latin typeface="Cambria Math"/>
                            </a:rPr>
                            <m:t>−</m:t>
                          </m:r>
                          <m:f>
                            <m:fPr>
                              <m:ctrlPr>
                                <a:rPr lang="en-US" altLang="zh-TW" i="1">
                                  <a:latin typeface="Cambria Math" panose="02040503050406030204" pitchFamily="18" charset="0"/>
                                  <a:ea typeface="Cambria Math"/>
                                </a:rPr>
                              </m:ctrlPr>
                            </m:fPr>
                            <m:num>
                              <m:r>
                                <a:rPr lang="en-US" altLang="zh-TW" b="0" i="1" smtClean="0">
                                  <a:latin typeface="Cambria Math"/>
                                  <a:ea typeface="Cambria Math"/>
                                </a:rPr>
                                <m:t>1</m:t>
                              </m:r>
                            </m:num>
                            <m:den>
                              <m:rad>
                                <m:radPr>
                                  <m:degHide m:val="on"/>
                                  <m:ctrlPr>
                                    <a:rPr lang="en-US" altLang="zh-TW" i="1">
                                      <a:latin typeface="Cambria Math" panose="02040503050406030204" pitchFamily="18" charset="0"/>
                                      <a:ea typeface="Cambria Math"/>
                                    </a:rPr>
                                  </m:ctrlPr>
                                </m:radPr>
                                <m:deg/>
                                <m:e>
                                  <m:sSup>
                                    <m:sSupPr>
                                      <m:ctrlPr>
                                        <a:rPr lang="en-US" altLang="zh-TW" i="1">
                                          <a:latin typeface="Cambria Math" panose="02040503050406030204" pitchFamily="18" charset="0"/>
                                        </a:rPr>
                                      </m:ctrlPr>
                                    </m:sSupPr>
                                    <m:e>
                                      <m:r>
                                        <a:rPr lang="en-US" altLang="zh-TW" i="1">
                                          <a:latin typeface="Cambria Math"/>
                                        </a:rPr>
                                        <m:t>𝑅</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𝑧</m:t>
                                      </m:r>
                                    </m:e>
                                    <m:sup>
                                      <m:r>
                                        <a:rPr lang="en-US" altLang="zh-TW" i="1">
                                          <a:latin typeface="Cambria Math"/>
                                        </a:rPr>
                                        <m:t>2</m:t>
                                      </m:r>
                                    </m:sup>
                                  </m:sSup>
                                </m:e>
                              </m:rad>
                            </m:den>
                          </m:f>
                        </m:e>
                      </m:d>
                    </m:oMath>
                  </m:oMathPara>
                </a14:m>
                <a:endParaRPr lang="en-US" altLang="zh-TW" b="0" i="1" dirty="0">
                  <a:ea typeface="Cambria Math"/>
                </a:endParaRPr>
              </a:p>
            </p:txBody>
          </p:sp>
        </mc:Choice>
        <mc:Fallback xmlns="">
          <p:sp>
            <p:nvSpPr>
              <p:cNvPr id="13" name="文字方塊 12"/>
              <p:cNvSpPr txBox="1">
                <a:spLocks noRot="1" noChangeAspect="1" noMove="1" noResize="1" noEditPoints="1" noAdjustHandles="1" noChangeArrowheads="1" noChangeShapeType="1" noTextEdit="1"/>
              </p:cNvSpPr>
              <p:nvPr/>
            </p:nvSpPr>
            <p:spPr>
              <a:xfrm>
                <a:off x="3725693" y="2642681"/>
                <a:ext cx="5418308" cy="3694153"/>
              </a:xfrm>
              <a:prstGeom prst="rect">
                <a:avLst/>
              </a:prstGeom>
              <a:blipFill>
                <a:blip r:embed="rId8"/>
                <a:stretch>
                  <a:fillRect l="-7009" t="-26370" b="-75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 name="文字方塊 2"/>
              <p:cNvSpPr txBox="1"/>
              <p:nvPr/>
            </p:nvSpPr>
            <p:spPr>
              <a:xfrm>
                <a:off x="7658909" y="5164724"/>
                <a:ext cx="1300805" cy="338554"/>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600" i="1">
                          <a:latin typeface="Cambria Math"/>
                        </a:rPr>
                        <m:t>𝑋</m:t>
                      </m:r>
                      <m:r>
                        <a:rPr lang="en-US" altLang="zh-TW" sz="1600" i="1" smtClean="0">
                          <a:latin typeface="Cambria Math"/>
                          <a:ea typeface="Cambria Math"/>
                        </a:rPr>
                        <m:t>≡</m:t>
                      </m:r>
                      <m:sSup>
                        <m:sSupPr>
                          <m:ctrlPr>
                            <a:rPr lang="en-US" altLang="zh-TW" sz="1600" i="1">
                              <a:latin typeface="Cambria Math" panose="02040503050406030204" pitchFamily="18" charset="0"/>
                            </a:rPr>
                          </m:ctrlPr>
                        </m:sSupPr>
                        <m:e>
                          <m:r>
                            <a:rPr lang="en-US" altLang="zh-TW" sz="1600" i="1">
                              <a:latin typeface="Cambria Math"/>
                            </a:rPr>
                            <m:t>𝑟</m:t>
                          </m:r>
                        </m:e>
                        <m:sup>
                          <m:r>
                            <a:rPr lang="en-US" altLang="zh-TW" sz="1600" i="1">
                              <a:latin typeface="Cambria Math"/>
                            </a:rPr>
                            <m:t>2</m:t>
                          </m:r>
                        </m:sup>
                      </m:sSup>
                      <m:r>
                        <a:rPr lang="en-US" altLang="zh-TW" sz="1600" i="1">
                          <a:latin typeface="Cambria Math"/>
                        </a:rPr>
                        <m:t>+</m:t>
                      </m:r>
                      <m:sSup>
                        <m:sSupPr>
                          <m:ctrlPr>
                            <a:rPr lang="en-US" altLang="zh-TW" sz="1600" i="1">
                              <a:latin typeface="Cambria Math" panose="02040503050406030204" pitchFamily="18" charset="0"/>
                            </a:rPr>
                          </m:ctrlPr>
                        </m:sSupPr>
                        <m:e>
                          <m:r>
                            <a:rPr lang="en-US" altLang="zh-TW" sz="1600" i="1">
                              <a:latin typeface="Cambria Math"/>
                            </a:rPr>
                            <m:t>𝑧</m:t>
                          </m:r>
                        </m:e>
                        <m:sup>
                          <m:r>
                            <a:rPr lang="en-US" altLang="zh-TW" sz="1600" i="1">
                              <a:latin typeface="Cambria Math"/>
                            </a:rPr>
                            <m:t>2</m:t>
                          </m:r>
                        </m:sup>
                      </m:sSup>
                    </m:oMath>
                  </m:oMathPara>
                </a14:m>
                <a:endParaRPr lang="zh-TW" altLang="en-US" sz="1600" i="1" dirty="0"/>
              </a:p>
            </p:txBody>
          </p:sp>
        </mc:Choice>
        <mc:Fallback xmlns="">
          <p:sp>
            <p:nvSpPr>
              <p:cNvPr id="3" name="文字方塊 2"/>
              <p:cNvSpPr txBox="1">
                <a:spLocks noRot="1" noChangeAspect="1" noMove="1" noResize="1" noEditPoints="1" noAdjustHandles="1" noChangeArrowheads="1" noChangeShapeType="1" noTextEdit="1"/>
              </p:cNvSpPr>
              <p:nvPr/>
            </p:nvSpPr>
            <p:spPr>
              <a:xfrm>
                <a:off x="7658909" y="5164724"/>
                <a:ext cx="1300805" cy="338554"/>
              </a:xfrm>
              <a:prstGeom prst="rect">
                <a:avLst/>
              </a:prstGeom>
              <a:blipFill>
                <a:blip r:embed="rId9"/>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416694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descr="\\psf\Dropbox\Documents\課程\Halliday8E\Figure\CH22\ch22\afg0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6896" y="1524000"/>
            <a:ext cx="1989044" cy="469635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 name="文字方塊 8"/>
              <p:cNvSpPr txBox="1"/>
              <p:nvPr/>
            </p:nvSpPr>
            <p:spPr>
              <a:xfrm>
                <a:off x="3544824" y="2580770"/>
                <a:ext cx="4529847" cy="629660"/>
              </a:xfrm>
              <a:prstGeom prst="rect">
                <a:avLst/>
              </a:prstGeom>
              <a:solidFill>
                <a:srgbClr val="FFFFCC"/>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𝐸</m:t>
                      </m:r>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ea typeface="Cambria Math"/>
                            </a:rPr>
                            <m:t>𝜎</m:t>
                          </m:r>
                        </m:num>
                        <m:den>
                          <m:r>
                            <a:rPr lang="en-US" altLang="zh-TW" b="0" i="1" smtClean="0">
                              <a:latin typeface="Cambria Math" panose="02040503050406030204" pitchFamily="18" charset="0"/>
                              <a:ea typeface="Cambria Math"/>
                            </a:rPr>
                            <m:t>2</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d>
                        <m:dPr>
                          <m:begChr m:val="["/>
                          <m:endChr m:val="]"/>
                          <m:ctrlPr>
                            <a:rPr lang="en-US" altLang="zh-TW" i="1" smtClean="0">
                              <a:latin typeface="Cambria Math" panose="02040503050406030204" pitchFamily="18" charset="0"/>
                            </a:rPr>
                          </m:ctrlPr>
                        </m:dPr>
                        <m:e>
                          <m:r>
                            <a:rPr lang="en-US" altLang="zh-TW" b="0" i="1" smtClean="0">
                              <a:latin typeface="Cambria Math"/>
                            </a:rPr>
                            <m:t>1−</m:t>
                          </m:r>
                          <m:f>
                            <m:fPr>
                              <m:ctrlPr>
                                <a:rPr lang="en-US" altLang="zh-TW" i="1">
                                  <a:latin typeface="Cambria Math" panose="02040503050406030204" pitchFamily="18" charset="0"/>
                                  <a:ea typeface="Cambria Math"/>
                                </a:rPr>
                              </m:ctrlPr>
                            </m:fPr>
                            <m:num>
                              <m:r>
                                <a:rPr lang="en-US" altLang="zh-TW" b="0" i="1" smtClean="0">
                                  <a:latin typeface="Cambria Math"/>
                                  <a:ea typeface="Cambria Math"/>
                                </a:rPr>
                                <m:t>𝑧</m:t>
                              </m:r>
                            </m:num>
                            <m:den>
                              <m:rad>
                                <m:radPr>
                                  <m:degHide m:val="on"/>
                                  <m:ctrlPr>
                                    <a:rPr lang="en-US" altLang="zh-TW" i="1">
                                      <a:latin typeface="Cambria Math" panose="02040503050406030204" pitchFamily="18" charset="0"/>
                                      <a:ea typeface="Cambria Math"/>
                                    </a:rPr>
                                  </m:ctrlPr>
                                </m:radPr>
                                <m:deg/>
                                <m:e>
                                  <m:sSup>
                                    <m:sSupPr>
                                      <m:ctrlPr>
                                        <a:rPr lang="en-US" altLang="zh-TW" i="1">
                                          <a:latin typeface="Cambria Math" panose="02040503050406030204" pitchFamily="18" charset="0"/>
                                        </a:rPr>
                                      </m:ctrlPr>
                                    </m:sSupPr>
                                    <m:e>
                                      <m:r>
                                        <a:rPr lang="en-US" altLang="zh-TW" i="1">
                                          <a:latin typeface="Cambria Math"/>
                                        </a:rPr>
                                        <m:t>𝑅</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𝑧</m:t>
                                      </m:r>
                                    </m:e>
                                    <m:sup>
                                      <m:r>
                                        <a:rPr lang="en-US" altLang="zh-TW" i="1">
                                          <a:latin typeface="Cambria Math"/>
                                        </a:rPr>
                                        <m:t>2</m:t>
                                      </m:r>
                                    </m:sup>
                                  </m:sSup>
                                </m:e>
                              </m:rad>
                            </m:den>
                          </m:f>
                        </m:e>
                      </m:d>
                      <m:r>
                        <a:rPr lang="en-US" altLang="zh-TW"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ea typeface="Cambria Math"/>
                            </a:rPr>
                            <m:t>𝜎</m:t>
                          </m:r>
                        </m:num>
                        <m:den>
                          <m:r>
                            <a:rPr lang="en-US" altLang="zh-TW" b="0" i="1" smtClean="0">
                              <a:latin typeface="Cambria Math" panose="02040503050406030204" pitchFamily="18" charset="0"/>
                              <a:ea typeface="Cambria Math"/>
                            </a:rPr>
                            <m:t>2</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r>
                        <a:rPr lang="zh-TW" altLang="en-US" b="0" i="1" smtClean="0">
                          <a:latin typeface="Cambria Math"/>
                        </a:rPr>
                        <m:t>      </m:t>
                      </m:r>
                      <m:r>
                        <a:rPr lang="zh-TW" altLang="en-US" b="0" i="1" smtClean="0">
                          <a:latin typeface="Cambria Math"/>
                        </a:rPr>
                        <m:t>當</m:t>
                      </m:r>
                      <m:r>
                        <a:rPr lang="en-US" altLang="zh-TW" b="0" i="1" smtClean="0">
                          <a:latin typeface="Cambria Math"/>
                        </a:rPr>
                        <m:t>𝑅</m:t>
                      </m:r>
                      <m:r>
                        <a:rPr lang="en-US" altLang="zh-TW" b="0" i="1" smtClean="0">
                          <a:latin typeface="Cambria Math"/>
                          <a:ea typeface="Cambria Math"/>
                        </a:rPr>
                        <m:t>→∞</m:t>
                      </m:r>
                    </m:oMath>
                  </m:oMathPara>
                </a14:m>
                <a:endParaRPr lang="en-US" altLang="zh-TW" b="0" i="1" dirty="0">
                  <a:ea typeface="Cambria Math"/>
                </a:endParaRPr>
              </a:p>
            </p:txBody>
          </p:sp>
        </mc:Choice>
        <mc:Fallback xmlns="">
          <p:sp>
            <p:nvSpPr>
              <p:cNvPr id="9" name="文字方塊 8"/>
              <p:cNvSpPr txBox="1">
                <a:spLocks noRot="1" noChangeAspect="1" noMove="1" noResize="1" noEditPoints="1" noAdjustHandles="1" noChangeArrowheads="1" noChangeShapeType="1" noTextEdit="1"/>
              </p:cNvSpPr>
              <p:nvPr/>
            </p:nvSpPr>
            <p:spPr>
              <a:xfrm>
                <a:off x="3544824" y="2580770"/>
                <a:ext cx="4529847" cy="629660"/>
              </a:xfrm>
              <a:prstGeom prst="rect">
                <a:avLst/>
              </a:prstGeom>
              <a:blipFill>
                <a:blip r:embed="rId3"/>
                <a:stretch>
                  <a:fillRect b="-196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a:xfrm>
                <a:off x="3547353" y="1524000"/>
                <a:ext cx="2624847" cy="664606"/>
              </a:xfrm>
              <a:prstGeom prst="rect">
                <a:avLst/>
              </a:prstGeom>
              <a:solidFill>
                <a:srgbClr val="FFFFCC"/>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𝐸</m:t>
                      </m:r>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ea typeface="Cambria Math"/>
                            </a:rPr>
                            <m:t>𝜎</m:t>
                          </m:r>
                          <m:r>
                            <a:rPr lang="en-US" altLang="zh-TW" i="1">
                              <a:latin typeface="Cambria Math"/>
                            </a:rPr>
                            <m:t>𝑧</m:t>
                          </m:r>
                        </m:num>
                        <m:den>
                          <m:r>
                            <a:rPr lang="en-US" altLang="zh-TW" b="0" i="1" smtClean="0">
                              <a:latin typeface="Cambria Math" panose="02040503050406030204" pitchFamily="18" charset="0"/>
                            </a:rPr>
                            <m:t>2</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d>
                        <m:dPr>
                          <m:begChr m:val="["/>
                          <m:endChr m:val="]"/>
                          <m:ctrlPr>
                            <a:rPr lang="en-US" altLang="zh-TW" i="1" smtClean="0">
                              <a:latin typeface="Cambria Math" panose="02040503050406030204" pitchFamily="18" charset="0"/>
                            </a:rPr>
                          </m:ctrlPr>
                        </m:dPr>
                        <m:e>
                          <m:f>
                            <m:fPr>
                              <m:ctrlPr>
                                <a:rPr lang="en-US" altLang="zh-TW" i="1" smtClean="0">
                                  <a:latin typeface="Cambria Math" panose="02040503050406030204" pitchFamily="18" charset="0"/>
                                </a:rPr>
                              </m:ctrlPr>
                            </m:fPr>
                            <m:num>
                              <m:r>
                                <a:rPr lang="en-US" altLang="zh-TW" b="0" i="1" smtClean="0">
                                  <a:latin typeface="Cambria Math"/>
                                </a:rPr>
                                <m:t>1</m:t>
                              </m:r>
                            </m:num>
                            <m:den>
                              <m:r>
                                <a:rPr lang="en-US" altLang="zh-TW" i="1">
                                  <a:latin typeface="Cambria Math"/>
                                </a:rPr>
                                <m:t>𝑧</m:t>
                              </m:r>
                            </m:den>
                          </m:f>
                          <m:r>
                            <a:rPr lang="en-US" altLang="zh-TW" b="0" i="1" smtClean="0">
                              <a:latin typeface="Cambria Math"/>
                            </a:rPr>
                            <m:t>−</m:t>
                          </m:r>
                          <m:f>
                            <m:fPr>
                              <m:ctrlPr>
                                <a:rPr lang="en-US" altLang="zh-TW" i="1">
                                  <a:latin typeface="Cambria Math" panose="02040503050406030204" pitchFamily="18" charset="0"/>
                                  <a:ea typeface="Cambria Math"/>
                                </a:rPr>
                              </m:ctrlPr>
                            </m:fPr>
                            <m:num>
                              <m:r>
                                <a:rPr lang="en-US" altLang="zh-TW" b="0" i="1" smtClean="0">
                                  <a:latin typeface="Cambria Math"/>
                                  <a:ea typeface="Cambria Math"/>
                                </a:rPr>
                                <m:t>1</m:t>
                              </m:r>
                            </m:num>
                            <m:den>
                              <m:rad>
                                <m:radPr>
                                  <m:degHide m:val="on"/>
                                  <m:ctrlPr>
                                    <a:rPr lang="en-US" altLang="zh-TW" i="1">
                                      <a:latin typeface="Cambria Math" panose="02040503050406030204" pitchFamily="18" charset="0"/>
                                      <a:ea typeface="Cambria Math"/>
                                    </a:rPr>
                                  </m:ctrlPr>
                                </m:radPr>
                                <m:deg/>
                                <m:e>
                                  <m:sSup>
                                    <m:sSupPr>
                                      <m:ctrlPr>
                                        <a:rPr lang="en-US" altLang="zh-TW" i="1">
                                          <a:latin typeface="Cambria Math" panose="02040503050406030204" pitchFamily="18" charset="0"/>
                                        </a:rPr>
                                      </m:ctrlPr>
                                    </m:sSupPr>
                                    <m:e>
                                      <m:r>
                                        <a:rPr lang="en-US" altLang="zh-TW" i="1">
                                          <a:latin typeface="Cambria Math"/>
                                        </a:rPr>
                                        <m:t>𝑅</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𝑧</m:t>
                                      </m:r>
                                    </m:e>
                                    <m:sup>
                                      <m:r>
                                        <a:rPr lang="en-US" altLang="zh-TW" i="1">
                                          <a:latin typeface="Cambria Math"/>
                                        </a:rPr>
                                        <m:t>2</m:t>
                                      </m:r>
                                    </m:sup>
                                  </m:sSup>
                                </m:e>
                              </m:rad>
                            </m:den>
                          </m:f>
                        </m:e>
                      </m:d>
                    </m:oMath>
                  </m:oMathPara>
                </a14:m>
                <a:endParaRPr lang="en-US" altLang="zh-TW" b="0" i="1" dirty="0">
                  <a:ea typeface="Cambria Math"/>
                </a:endParaRPr>
              </a:p>
            </p:txBody>
          </p:sp>
        </mc:Choice>
        <mc:Fallback xmlns="">
          <p:sp>
            <p:nvSpPr>
              <p:cNvPr id="10" name="文字方塊 9"/>
              <p:cNvSpPr txBox="1">
                <a:spLocks noRot="1" noChangeAspect="1" noMove="1" noResize="1" noEditPoints="1" noAdjustHandles="1" noChangeArrowheads="1" noChangeShapeType="1" noTextEdit="1"/>
              </p:cNvSpPr>
              <p:nvPr/>
            </p:nvSpPr>
            <p:spPr>
              <a:xfrm>
                <a:off x="3547353" y="1524000"/>
                <a:ext cx="2624847" cy="664606"/>
              </a:xfrm>
              <a:prstGeom prst="rect">
                <a:avLst/>
              </a:prstGeom>
              <a:blipFill>
                <a:blip r:embed="rId4"/>
                <a:stretch>
                  <a:fillRect b="-1923"/>
                </a:stretch>
              </a:blipFill>
            </p:spPr>
            <p:txBody>
              <a:bodyPr/>
              <a:lstStyle/>
              <a:p>
                <a:r>
                  <a:rPr lang="zh-TW" altLang="en-US">
                    <a:noFill/>
                  </a:rPr>
                  <a:t> </a:t>
                </a:r>
              </a:p>
            </p:txBody>
          </p:sp>
        </mc:Fallback>
      </mc:AlternateContent>
      <p:sp>
        <p:nvSpPr>
          <p:cNvPr id="2" name="文字方塊 1"/>
          <p:cNvSpPr txBox="1"/>
          <p:nvPr/>
        </p:nvSpPr>
        <p:spPr>
          <a:xfrm>
            <a:off x="3547353" y="990600"/>
            <a:ext cx="2264923" cy="369332"/>
          </a:xfrm>
          <a:prstGeom prst="rect">
            <a:avLst/>
          </a:prstGeom>
          <a:noFill/>
        </p:spPr>
        <p:txBody>
          <a:bodyPr wrap="square" rtlCol="0">
            <a:spAutoFit/>
          </a:bodyPr>
          <a:lstStyle/>
          <a:p>
            <a:r>
              <a:rPr lang="zh-TW" altLang="en-US" dirty="0"/>
              <a:t>帶電圓盤的電場</a:t>
            </a:r>
          </a:p>
        </p:txBody>
      </p:sp>
      <p:sp>
        <p:nvSpPr>
          <p:cNvPr id="13" name="文字方塊 12"/>
          <p:cNvSpPr txBox="1"/>
          <p:nvPr/>
        </p:nvSpPr>
        <p:spPr>
          <a:xfrm>
            <a:off x="3544824" y="3319608"/>
            <a:ext cx="2743200" cy="369332"/>
          </a:xfrm>
          <a:prstGeom prst="rect">
            <a:avLst/>
          </a:prstGeom>
          <a:noFill/>
        </p:spPr>
        <p:txBody>
          <a:bodyPr wrap="square" rtlCol="0">
            <a:spAutoFit/>
          </a:bodyPr>
          <a:lstStyle/>
          <a:p>
            <a:r>
              <a:rPr lang="zh-TW" altLang="en-US" dirty="0"/>
              <a:t>無限大帶電平板的電場</a:t>
            </a:r>
          </a:p>
        </p:txBody>
      </p:sp>
      <p:pic>
        <p:nvPicPr>
          <p:cNvPr id="17" name="Picture 1" descr="24_27_Figure.jpg"/>
          <p:cNvPicPr>
            <a:picLocks noChangeAspect="1"/>
          </p:cNvPicPr>
          <p:nvPr/>
        </p:nvPicPr>
        <p:blipFill rotWithShape="1">
          <a:blip r:embed="rId5">
            <a:extLst>
              <a:ext uri="{28A0092B-C50C-407E-A947-70E740481C1C}">
                <a14:useLocalDpi xmlns:a14="http://schemas.microsoft.com/office/drawing/2010/main" val="0"/>
              </a:ext>
            </a:extLst>
          </a:blip>
          <a:srcRect l="49558" t="64578" r="27040" b="5370"/>
          <a:stretch/>
        </p:blipFill>
        <p:spPr>
          <a:xfrm rot="16200000">
            <a:off x="3509598" y="3962419"/>
            <a:ext cx="2340432" cy="2159948"/>
          </a:xfrm>
          <a:prstGeom prst="rect">
            <a:avLst/>
          </a:prstGeom>
        </p:spPr>
      </p:pic>
    </p:spTree>
    <p:extLst>
      <p:ext uri="{BB962C8B-B14F-4D97-AF65-F5344CB8AC3E}">
        <p14:creationId xmlns:p14="http://schemas.microsoft.com/office/powerpoint/2010/main" val="39737737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178" name="Picture 2" descr="\\Mac\Dropbox\Documents\課程\Young\Chapter21\A_Images\A_Figures_and_Photos\21_Pg695_Un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9279" y="1295400"/>
            <a:ext cx="5480050" cy="4084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5769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b="9412"/>
          <a:stretch>
            <a:fillRect/>
          </a:stretch>
        </p:blipFill>
        <p:spPr bwMode="auto">
          <a:xfrm>
            <a:off x="395536" y="188640"/>
            <a:ext cx="8398942" cy="5904656"/>
          </a:xfrm>
          <a:prstGeom prst="rect">
            <a:avLst/>
          </a:prstGeom>
          <a:noFill/>
          <a:ln w="9525">
            <a:noFill/>
            <a:miter lim="800000"/>
            <a:headEnd/>
            <a:tailEnd/>
          </a:ln>
        </p:spPr>
      </p:pic>
      <p:sp>
        <p:nvSpPr>
          <p:cNvPr id="5" name="文字方塊 4"/>
          <p:cNvSpPr txBox="1"/>
          <p:nvPr/>
        </p:nvSpPr>
        <p:spPr>
          <a:xfrm>
            <a:off x="4860032" y="4437112"/>
            <a:ext cx="4104456" cy="369332"/>
          </a:xfrm>
          <a:prstGeom prst="rect">
            <a:avLst/>
          </a:prstGeom>
          <a:noFill/>
        </p:spPr>
        <p:txBody>
          <a:bodyPr wrap="square" rtlCol="0">
            <a:spAutoFit/>
          </a:bodyPr>
          <a:lstStyle/>
          <a:p>
            <a:r>
              <a:rPr lang="zh-TW" altLang="en-US" dirty="0">
                <a:solidFill>
                  <a:srgbClr val="0000FF"/>
                </a:solidFill>
              </a:rPr>
              <a:t>由小球流出的電流是流向所有方向的！</a:t>
            </a:r>
          </a:p>
        </p:txBody>
      </p:sp>
      <p:sp>
        <p:nvSpPr>
          <p:cNvPr id="6" name="文字方塊 5"/>
          <p:cNvSpPr txBox="1"/>
          <p:nvPr/>
        </p:nvSpPr>
        <p:spPr>
          <a:xfrm>
            <a:off x="2267744" y="6309320"/>
            <a:ext cx="4896544" cy="369332"/>
          </a:xfrm>
          <a:prstGeom prst="rect">
            <a:avLst/>
          </a:prstGeom>
          <a:noFill/>
        </p:spPr>
        <p:txBody>
          <a:bodyPr wrap="square" rtlCol="0">
            <a:spAutoFit/>
          </a:bodyPr>
          <a:lstStyle/>
          <a:p>
            <a:r>
              <a:rPr lang="zh-TW" altLang="en-US" dirty="0">
                <a:solidFill>
                  <a:srgbClr val="0000FF"/>
                </a:solidFill>
              </a:rPr>
              <a:t>導體內的電場由電流密度的分佈決定。</a:t>
            </a:r>
          </a:p>
        </p:txBody>
      </p:sp>
      <p:graphicFrame>
        <p:nvGraphicFramePr>
          <p:cNvPr id="7" name="物件 6"/>
          <p:cNvGraphicFramePr>
            <a:graphicFrameLocks noChangeAspect="1"/>
          </p:cNvGraphicFramePr>
          <p:nvPr>
            <p:extLst>
              <p:ext uri="{D42A27DB-BD31-4B8C-83A1-F6EECF244321}">
                <p14:modId xmlns:p14="http://schemas.microsoft.com/office/powerpoint/2010/main" val="1309134392"/>
              </p:ext>
            </p:extLst>
          </p:nvPr>
        </p:nvGraphicFramePr>
        <p:xfrm>
          <a:off x="6300192" y="6309320"/>
          <a:ext cx="682181" cy="360040"/>
        </p:xfrm>
        <a:graphic>
          <a:graphicData uri="http://schemas.openxmlformats.org/presentationml/2006/ole">
            <mc:AlternateContent xmlns:mc="http://schemas.openxmlformats.org/markup-compatibility/2006">
              <mc:Choice xmlns:v="urn:schemas-microsoft-com:vml" Requires="v">
                <p:oleObj spid="_x0000_s17477" name="方程式" r:id="rId4" imgW="457200" imgH="241200" progId="Equation.3">
                  <p:embed/>
                </p:oleObj>
              </mc:Choice>
              <mc:Fallback>
                <p:oleObj name="方程式" r:id="rId4" imgW="457200" imgH="241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192" y="6309320"/>
                        <a:ext cx="682181" cy="3600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文字方塊 1"/>
          <p:cNvSpPr txBox="1"/>
          <p:nvPr/>
        </p:nvSpPr>
        <p:spPr>
          <a:xfrm>
            <a:off x="323528" y="4437112"/>
            <a:ext cx="3672408" cy="369332"/>
          </a:xfrm>
          <a:prstGeom prst="rect">
            <a:avLst/>
          </a:prstGeom>
          <a:noFill/>
        </p:spPr>
        <p:txBody>
          <a:bodyPr wrap="square" rtlCol="0">
            <a:spAutoFit/>
          </a:bodyPr>
          <a:lstStyle/>
          <a:p>
            <a:r>
              <a:rPr kumimoji="1" lang="zh-TW" altLang="en-US" dirty="0">
                <a:solidFill>
                  <a:srgbClr val="0000FF"/>
                </a:solidFill>
              </a:rPr>
              <a:t>乍看之下，似乎電荷不守恆</a:t>
            </a:r>
          </a:p>
        </p:txBody>
      </p:sp>
      <p:sp>
        <p:nvSpPr>
          <p:cNvPr id="3" name="文字方塊 2"/>
          <p:cNvSpPr txBox="1"/>
          <p:nvPr/>
        </p:nvSpPr>
        <p:spPr>
          <a:xfrm>
            <a:off x="323528" y="4941168"/>
            <a:ext cx="2736304" cy="1200329"/>
          </a:xfrm>
          <a:prstGeom prst="rect">
            <a:avLst/>
          </a:prstGeom>
          <a:noFill/>
        </p:spPr>
        <p:txBody>
          <a:bodyPr wrap="square" rtlCol="0">
            <a:spAutoFit/>
          </a:bodyPr>
          <a:lstStyle/>
          <a:p>
            <a:r>
              <a:rPr kumimoji="1" lang="zh-TW" altLang="en-US" dirty="0">
                <a:solidFill>
                  <a:srgbClr val="0000FF"/>
                </a:solidFill>
              </a:rPr>
              <a:t>獵物內部一定有一條未標示出來與海水絕緣的內部迴路讓電荷再由負極流回正極！</a:t>
            </a:r>
          </a:p>
        </p:txBody>
      </p:sp>
      <p:sp>
        <p:nvSpPr>
          <p:cNvPr id="4" name="文字方塊 3"/>
          <p:cNvSpPr txBox="1"/>
          <p:nvPr/>
        </p:nvSpPr>
        <p:spPr>
          <a:xfrm>
            <a:off x="2267744" y="5949280"/>
            <a:ext cx="3600400" cy="369332"/>
          </a:xfrm>
          <a:prstGeom prst="rect">
            <a:avLst/>
          </a:prstGeom>
          <a:noFill/>
        </p:spPr>
        <p:txBody>
          <a:bodyPr wrap="square" rtlCol="0">
            <a:spAutoFit/>
          </a:bodyPr>
          <a:lstStyle/>
          <a:p>
            <a:r>
              <a:rPr kumimoji="1" lang="zh-TW" altLang="en-US" dirty="0">
                <a:solidFill>
                  <a:srgbClr val="0000FF"/>
                </a:solidFill>
              </a:rPr>
              <a:t>電極決定電流密度的分佈，</a:t>
            </a:r>
          </a:p>
        </p:txBody>
      </p:sp>
    </p:spTree>
    <p:extLst>
      <p:ext uri="{BB962C8B-B14F-4D97-AF65-F5344CB8AC3E}">
        <p14:creationId xmlns:p14="http://schemas.microsoft.com/office/powerpoint/2010/main" val="18775112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t="33256"/>
          <a:stretch>
            <a:fillRect/>
          </a:stretch>
        </p:blipFill>
        <p:spPr bwMode="auto">
          <a:xfrm>
            <a:off x="0" y="2492896"/>
            <a:ext cx="8874887" cy="4211191"/>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t="40875" b="9412"/>
          <a:stretch>
            <a:fillRect/>
          </a:stretch>
        </p:blipFill>
        <p:spPr bwMode="auto">
          <a:xfrm>
            <a:off x="1475656" y="260648"/>
            <a:ext cx="5785938" cy="2232248"/>
          </a:xfrm>
          <a:prstGeom prst="rect">
            <a:avLst/>
          </a:prstGeom>
          <a:noFill/>
          <a:ln w="9525">
            <a:noFill/>
            <a:miter lim="800000"/>
            <a:headEnd/>
            <a:tailEnd/>
          </a:ln>
        </p:spPr>
      </p:pic>
    </p:spTree>
    <p:extLst>
      <p:ext uri="{BB962C8B-B14F-4D97-AF65-F5344CB8AC3E}">
        <p14:creationId xmlns:p14="http://schemas.microsoft.com/office/powerpoint/2010/main" val="167915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6" descr="4in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990600"/>
            <a:ext cx="3227388"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9"/>
          <p:cNvSpPr txBox="1">
            <a:spLocks noChangeArrowheads="1"/>
          </p:cNvSpPr>
          <p:nvPr/>
        </p:nvSpPr>
        <p:spPr bwMode="auto">
          <a:xfrm>
            <a:off x="1981200" y="4724400"/>
            <a:ext cx="6781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a:t>強力與弱力都有很小的範圍，因此只在微觀世界才能觀察的到！</a:t>
            </a:r>
          </a:p>
        </p:txBody>
      </p:sp>
      <p:sp>
        <p:nvSpPr>
          <p:cNvPr id="11268" name="Text Box 10"/>
          <p:cNvSpPr txBox="1">
            <a:spLocks noChangeArrowheads="1"/>
          </p:cNvSpPr>
          <p:nvPr/>
        </p:nvSpPr>
        <p:spPr bwMode="auto">
          <a:xfrm>
            <a:off x="1981200" y="5122863"/>
            <a:ext cx="5486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a:t>重力太過微弱，在日常生活也只扮演有限角色！</a:t>
            </a:r>
            <a:endParaRPr lang="en-US" altLang="zh-TW"/>
          </a:p>
        </p:txBody>
      </p:sp>
      <p:sp>
        <p:nvSpPr>
          <p:cNvPr id="11269" name="文字方塊 1"/>
          <p:cNvSpPr txBox="1">
            <a:spLocks noChangeArrowheads="1"/>
          </p:cNvSpPr>
          <p:nvPr/>
        </p:nvSpPr>
        <p:spPr bwMode="auto">
          <a:xfrm>
            <a:off x="1981200" y="5575300"/>
            <a:ext cx="518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可以說，日常自然就是電磁作用的個人秀！</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3" descr="\\Mac\Dropbox\Documents\課程\Young\Chapter21\A_Images\A_Figures_and_Photos\21_Pg709_Un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837" y="570898"/>
            <a:ext cx="4822110" cy="2617797"/>
          </a:xfrm>
          <a:prstGeom prst="rect">
            <a:avLst/>
          </a:prstGeom>
          <a:noFill/>
          <a:extLst>
            <a:ext uri="{909E8E84-426E-40DD-AFC4-6F175D3DCCD1}">
              <a14:hiddenFill xmlns:a14="http://schemas.microsoft.com/office/drawing/2010/main">
                <a:solidFill>
                  <a:srgbClr val="FFFFFF"/>
                </a:solidFill>
              </a14:hiddenFill>
            </a:ext>
          </a:extLst>
        </p:spPr>
      </p:pic>
      <p:pic>
        <p:nvPicPr>
          <p:cNvPr id="5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70898"/>
            <a:ext cx="3165708" cy="6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4174947" y="4310574"/>
            <a:ext cx="4572000" cy="2308324"/>
          </a:xfrm>
          <a:prstGeom prst="rect">
            <a:avLst/>
          </a:prstGeom>
        </p:spPr>
        <p:txBody>
          <a:bodyPr>
            <a:spAutoFit/>
          </a:bodyPr>
          <a:lstStyle/>
          <a:p>
            <a:r>
              <a:rPr lang="en-US" altLang="zh-TW" sz="1600" dirty="0">
                <a:latin typeface="Times New Roman" panose="02020603050405020304" pitchFamily="18" charset="0"/>
                <a:cs typeface="Times New Roman" panose="02020603050405020304" pitchFamily="18" charset="0"/>
              </a:rPr>
              <a:t>Comparison of electric fields. Models of the electric field around </a:t>
            </a:r>
            <a:r>
              <a:rPr lang="en-US" altLang="zh-TW" sz="1600" dirty="0" err="1">
                <a:latin typeface="Times New Roman" panose="02020603050405020304" pitchFamily="18" charset="0"/>
                <a:cs typeface="Times New Roman" panose="02020603050405020304" pitchFamily="18" charset="0"/>
              </a:rPr>
              <a:t>gymnotiform</a:t>
            </a:r>
            <a:r>
              <a:rPr lang="en-US" altLang="zh-TW" sz="1600" dirty="0">
                <a:latin typeface="Times New Roman" panose="02020603050405020304" pitchFamily="18" charset="0"/>
                <a:cs typeface="Times New Roman" panose="02020603050405020304" pitchFamily="18" charset="0"/>
              </a:rPr>
              <a:t> (South American) weakly electric fish (Chen et al., 2005) differ in shape from fields generated by a single dipole in artificial </a:t>
            </a:r>
            <a:r>
              <a:rPr lang="en-US" altLang="zh-TW" sz="1600" dirty="0" err="1">
                <a:latin typeface="Times New Roman" panose="02020603050405020304" pitchFamily="18" charset="0"/>
                <a:cs typeface="Times New Roman" panose="02020603050405020304" pitchFamily="18" charset="0"/>
              </a:rPr>
              <a:t>electrosense</a:t>
            </a:r>
            <a:r>
              <a:rPr lang="en-US" altLang="zh-TW" sz="1600" dirty="0">
                <a:latin typeface="Times New Roman" panose="02020603050405020304" pitchFamily="18" charset="0"/>
                <a:cs typeface="Times New Roman" panose="02020603050405020304" pitchFamily="18" charset="0"/>
              </a:rPr>
              <a:t>. </a:t>
            </a:r>
            <a:r>
              <a:rPr lang="en-US" altLang="zh-TW" sz="1600" dirty="0" err="1">
                <a:latin typeface="Times New Roman" panose="02020603050405020304" pitchFamily="18" charset="0"/>
                <a:cs typeface="Times New Roman" panose="02020603050405020304" pitchFamily="18" charset="0"/>
              </a:rPr>
              <a:t>Isopotential</a:t>
            </a:r>
            <a:r>
              <a:rPr lang="en-US" altLang="zh-TW" sz="1600" dirty="0">
                <a:latin typeface="Times New Roman" panose="02020603050405020304" pitchFamily="18" charset="0"/>
                <a:cs typeface="Times New Roman" panose="02020603050405020304" pitchFamily="18" charset="0"/>
              </a:rPr>
              <a:t> lines for the fish run roughly parallel along the long axis of the fish body (A), whereas </a:t>
            </a:r>
            <a:r>
              <a:rPr lang="en-US" altLang="zh-TW" sz="1600" dirty="0" err="1">
                <a:latin typeface="Times New Roman" panose="02020603050405020304" pitchFamily="18" charset="0"/>
                <a:cs typeface="Times New Roman" panose="02020603050405020304" pitchFamily="18" charset="0"/>
              </a:rPr>
              <a:t>isopotential</a:t>
            </a:r>
            <a:r>
              <a:rPr lang="en-US" altLang="zh-TW" sz="1600" dirty="0">
                <a:latin typeface="Times New Roman" panose="02020603050405020304" pitchFamily="18" charset="0"/>
                <a:cs typeface="Times New Roman" panose="02020603050405020304" pitchFamily="18" charset="0"/>
              </a:rPr>
              <a:t> lines of artificial </a:t>
            </a:r>
            <a:r>
              <a:rPr lang="en-US" altLang="zh-TW" sz="1600" dirty="0" err="1">
                <a:latin typeface="Times New Roman" panose="02020603050405020304" pitchFamily="18" charset="0"/>
                <a:cs typeface="Times New Roman" panose="02020603050405020304" pitchFamily="18" charset="0"/>
              </a:rPr>
              <a:t>electrosense</a:t>
            </a:r>
            <a:r>
              <a:rPr lang="en-US" altLang="zh-TW" sz="1600" dirty="0">
                <a:latin typeface="Times New Roman" panose="02020603050405020304" pitchFamily="18" charset="0"/>
                <a:cs typeface="Times New Roman" panose="02020603050405020304" pitchFamily="18" charset="0"/>
              </a:rPr>
              <a:t> are mostly perpendicular to the long axis connecting the emitting dipole (B).</a:t>
            </a:r>
            <a:endParaRPr lang="zh-TW" alt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16185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fig22"/>
          <p:cNvPicPr>
            <a:picLocks noChangeAspect="1" noChangeArrowheads="1"/>
          </p:cNvPicPr>
          <p:nvPr/>
        </p:nvPicPr>
        <p:blipFill>
          <a:blip r:embed="rId3">
            <a:extLst>
              <a:ext uri="{28A0092B-C50C-407E-A947-70E740481C1C}">
                <a14:useLocalDpi xmlns:a14="http://schemas.microsoft.com/office/drawing/2010/main" val="0"/>
              </a:ext>
            </a:extLst>
          </a:blip>
          <a:srcRect l="14084" r="8450" b="65871"/>
          <a:stretch>
            <a:fillRect/>
          </a:stretch>
        </p:blipFill>
        <p:spPr bwMode="auto">
          <a:xfrm>
            <a:off x="2212298" y="2166144"/>
            <a:ext cx="4191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文字方塊 2"/>
          <p:cNvSpPr txBox="1">
            <a:spLocks noChangeArrowheads="1"/>
          </p:cNvSpPr>
          <p:nvPr/>
        </p:nvSpPr>
        <p:spPr bwMode="auto">
          <a:xfrm>
            <a:off x="1831298" y="794544"/>
            <a:ext cx="2895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電力的問題被分成兩半：</a:t>
            </a:r>
          </a:p>
        </p:txBody>
      </p:sp>
      <p:sp>
        <p:nvSpPr>
          <p:cNvPr id="4" name="文字方塊 3"/>
          <p:cNvSpPr txBox="1">
            <a:spLocks noChangeArrowheads="1"/>
          </p:cNvSpPr>
          <p:nvPr/>
        </p:nvSpPr>
        <p:spPr bwMode="auto">
          <a:xfrm>
            <a:off x="1831298" y="1404144"/>
            <a:ext cx="2590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a:t>計算電荷產生的</a:t>
            </a:r>
            <a:r>
              <a:rPr lang="zh-TW" altLang="en-US">
                <a:solidFill>
                  <a:srgbClr val="FF0000"/>
                </a:solidFill>
              </a:rPr>
              <a:t>電場</a:t>
            </a:r>
          </a:p>
        </p:txBody>
      </p:sp>
      <p:sp>
        <p:nvSpPr>
          <p:cNvPr id="5" name="文字方塊 4"/>
          <p:cNvSpPr txBox="1">
            <a:spLocks noChangeArrowheads="1"/>
          </p:cNvSpPr>
          <p:nvPr/>
        </p:nvSpPr>
        <p:spPr bwMode="auto">
          <a:xfrm>
            <a:off x="4879298" y="1404144"/>
            <a:ext cx="304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a:t>計算電場對</a:t>
            </a:r>
            <a:r>
              <a:rPr lang="zh-TW" altLang="en-US">
                <a:solidFill>
                  <a:srgbClr val="FF0000"/>
                </a:solidFill>
              </a:rPr>
              <a:t>電荷</a:t>
            </a:r>
            <a:r>
              <a:rPr lang="zh-TW" altLang="en-US"/>
              <a:t>的施力</a:t>
            </a:r>
          </a:p>
        </p:txBody>
      </p:sp>
      <p:cxnSp>
        <p:nvCxnSpPr>
          <p:cNvPr id="7" name="直線單箭頭接點 6"/>
          <p:cNvCxnSpPr/>
          <p:nvPr/>
        </p:nvCxnSpPr>
        <p:spPr>
          <a:xfrm>
            <a:off x="5184098" y="3124200"/>
            <a:ext cx="533400" cy="158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3314" name="Object 2"/>
          <p:cNvGraphicFramePr>
            <a:graphicFrameLocks noChangeAspect="1"/>
          </p:cNvGraphicFramePr>
          <p:nvPr>
            <p:extLst>
              <p:ext uri="{D42A27DB-BD31-4B8C-83A1-F6EECF244321}">
                <p14:modId xmlns:p14="http://schemas.microsoft.com/office/powerpoint/2010/main" val="9005577"/>
              </p:ext>
            </p:extLst>
          </p:nvPr>
        </p:nvGraphicFramePr>
        <p:xfrm>
          <a:off x="5698617" y="2921000"/>
          <a:ext cx="304800" cy="406400"/>
        </p:xfrm>
        <a:graphic>
          <a:graphicData uri="http://schemas.openxmlformats.org/presentationml/2006/ole">
            <mc:AlternateContent xmlns:mc="http://schemas.openxmlformats.org/markup-compatibility/2006">
              <mc:Choice xmlns:v="urn:schemas-microsoft-com:vml" Requires="v">
                <p:oleObj spid="_x0000_s18527" name="方程式" r:id="rId4" imgW="152268" imgH="203024" progId="Equation.3">
                  <p:embed/>
                </p:oleObj>
              </mc:Choice>
              <mc:Fallback>
                <p:oleObj name="方程式" r:id="rId4" imgW="152268" imgH="203024"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8617" y="2921000"/>
                        <a:ext cx="304800" cy="40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弧形箭號 (上彎) 8"/>
          <p:cNvSpPr/>
          <p:nvPr/>
        </p:nvSpPr>
        <p:spPr>
          <a:xfrm>
            <a:off x="2574417" y="3385344"/>
            <a:ext cx="3276600" cy="457200"/>
          </a:xfrm>
          <a:prstGeom prst="curved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10" name="弧形箭號 (左彎) 9"/>
          <p:cNvSpPr/>
          <p:nvPr/>
        </p:nvSpPr>
        <p:spPr>
          <a:xfrm rot="17462781" flipV="1">
            <a:off x="5423811" y="2137569"/>
            <a:ext cx="457200" cy="9906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pic>
        <p:nvPicPr>
          <p:cNvPr id="65540" name="Picture 4" descr="http://www.0800222222.com/ezfiles/27666666/img/img/19784/sinyi2.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b="44756"/>
          <a:stretch>
            <a:fillRect/>
          </a:stretch>
        </p:blipFill>
        <p:spPr bwMode="auto">
          <a:xfrm>
            <a:off x="2671526" y="4015542"/>
            <a:ext cx="278606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字方塊 11"/>
          <p:cNvSpPr txBox="1">
            <a:spLocks noChangeArrowheads="1"/>
          </p:cNvSpPr>
          <p:nvPr/>
        </p:nvSpPr>
        <p:spPr bwMode="auto">
          <a:xfrm>
            <a:off x="5851017" y="4560610"/>
            <a:ext cx="2590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電場就像仲介一般</a:t>
            </a:r>
          </a:p>
        </p:txBody>
      </p:sp>
      <p:sp>
        <p:nvSpPr>
          <p:cNvPr id="13" name="文字方塊 12"/>
          <p:cNvSpPr txBox="1">
            <a:spLocks noChangeArrowheads="1"/>
          </p:cNvSpPr>
          <p:nvPr/>
        </p:nvSpPr>
        <p:spPr bwMode="auto">
          <a:xfrm>
            <a:off x="1831298" y="5976144"/>
            <a:ext cx="5486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這樣的計算方法很方便，當然似乎只是一個工具！</a:t>
            </a:r>
          </a:p>
        </p:txBody>
      </p:sp>
      <p:sp>
        <p:nvSpPr>
          <p:cNvPr id="2" name="文字方塊 1"/>
          <p:cNvSpPr txBox="1"/>
          <p:nvPr/>
        </p:nvSpPr>
        <p:spPr>
          <a:xfrm>
            <a:off x="1831298" y="304800"/>
            <a:ext cx="4019719" cy="381000"/>
          </a:xfrm>
          <a:prstGeom prst="rect">
            <a:avLst/>
          </a:prstGeom>
          <a:noFill/>
        </p:spPr>
        <p:txBody>
          <a:bodyPr wrap="square" rtlCol="0">
            <a:spAutoFit/>
          </a:bodyPr>
          <a:lstStyle/>
          <a:p>
            <a:r>
              <a:rPr lang="zh-TW" altLang="en-US" dirty="0"/>
              <a:t>電場有甚麼用處？</a:t>
            </a:r>
          </a:p>
        </p:txBody>
      </p:sp>
      <mc:AlternateContent xmlns:mc="http://schemas.openxmlformats.org/markup-compatibility/2006" xmlns:a14="http://schemas.microsoft.com/office/drawing/2010/main">
        <mc:Choice Requires="a14">
          <p:sp>
            <p:nvSpPr>
              <p:cNvPr id="15" name="文字方塊 14"/>
              <p:cNvSpPr txBox="1"/>
              <p:nvPr/>
            </p:nvSpPr>
            <p:spPr>
              <a:xfrm>
                <a:off x="4574498" y="772613"/>
                <a:ext cx="985591" cy="40293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a:latin typeface="Cambria Math" panose="02040503050406030204" pitchFamily="18" charset="0"/>
                            </a:rPr>
                          </m:ctrlPr>
                        </m:accPr>
                        <m:e>
                          <m:r>
                            <a:rPr lang="en-US" altLang="zh-TW" i="1">
                              <a:latin typeface="Cambria Math"/>
                            </a:rPr>
                            <m:t>𝐹</m:t>
                          </m:r>
                        </m:e>
                      </m:acc>
                      <m:r>
                        <a:rPr lang="en-US" altLang="zh-CN" b="0" i="1" smtClean="0">
                          <a:latin typeface="Cambria Math"/>
                        </a:rPr>
                        <m:t>=</m:t>
                      </m:r>
                      <m:r>
                        <a:rPr lang="en-US" altLang="zh-CN" b="0" i="1" smtClean="0">
                          <a:latin typeface="Cambria Math"/>
                        </a:rPr>
                        <m:t>𝑞</m:t>
                      </m:r>
                      <m:acc>
                        <m:accPr>
                          <m:chr m:val="⃗"/>
                          <m:ctrlPr>
                            <a:rPr lang="zh-CN" altLang="en-US" i="1" smtClean="0">
                              <a:latin typeface="Cambria Math" panose="02040503050406030204" pitchFamily="18" charset="0"/>
                            </a:rPr>
                          </m:ctrlPr>
                        </m:accPr>
                        <m:e>
                          <m:r>
                            <a:rPr lang="en-US" altLang="zh-CN" b="0" i="1" smtClean="0">
                              <a:latin typeface="Cambria Math"/>
                            </a:rPr>
                            <m:t>𝐸</m:t>
                          </m:r>
                        </m:e>
                      </m:acc>
                    </m:oMath>
                  </m:oMathPara>
                </a14:m>
                <a:endParaRPr lang="zh-CN" altLang="en-US"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4574498" y="772613"/>
                <a:ext cx="985591" cy="402931"/>
              </a:xfrm>
              <a:prstGeom prst="rect">
                <a:avLst/>
              </a:prstGeom>
              <a:blipFill rotWithShape="1">
                <a:blip r:embed="rId8"/>
                <a:stretch>
                  <a:fillRect t="-21212" b="-7576"/>
                </a:stretch>
              </a:blipFill>
            </p:spPr>
            <p:txBody>
              <a:bodyPr/>
              <a:lstStyle/>
              <a:p>
                <a:r>
                  <a:rPr lang="zh-TW"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314"/>
                                        </p:tgtEl>
                                        <p:attrNameLst>
                                          <p:attrName>style.visibility</p:attrName>
                                        </p:attrNameLst>
                                      </p:cBhvr>
                                      <p:to>
                                        <p:strVal val="visible"/>
                                      </p:to>
                                    </p:set>
                                    <p:anim calcmode="lin" valueType="num">
                                      <p:cBhvr additive="base">
                                        <p:cTn id="11" dur="600" fill="hold"/>
                                        <p:tgtEl>
                                          <p:spTgt spid="13314"/>
                                        </p:tgtEl>
                                        <p:attrNameLst>
                                          <p:attrName>ppt_x</p:attrName>
                                        </p:attrNameLst>
                                      </p:cBhvr>
                                      <p:tavLst>
                                        <p:tav tm="0">
                                          <p:val>
                                            <p:strVal val="#ppt_x"/>
                                          </p:val>
                                        </p:tav>
                                        <p:tav tm="100000">
                                          <p:val>
                                            <p:strVal val="#ppt_x"/>
                                          </p:val>
                                        </p:tav>
                                      </p:tavLst>
                                    </p:anim>
                                    <p:anim calcmode="lin" valueType="num">
                                      <p:cBhvr additive="base">
                                        <p:cTn id="12" dur="600" fill="hold"/>
                                        <p:tgtEl>
                                          <p:spTgt spid="133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65540"/>
                                        </p:tgtEl>
                                        <p:attrNameLst>
                                          <p:attrName>style.visibility</p:attrName>
                                        </p:attrNameLst>
                                      </p:cBhvr>
                                      <p:to>
                                        <p:strVal val="visible"/>
                                      </p:to>
                                    </p:set>
                                    <p:anim calcmode="lin" valueType="num">
                                      <p:cBhvr additive="base">
                                        <p:cTn id="35" dur="500" fill="hold"/>
                                        <p:tgtEl>
                                          <p:spTgt spid="65540"/>
                                        </p:tgtEl>
                                        <p:attrNameLst>
                                          <p:attrName>ppt_x</p:attrName>
                                        </p:attrNameLst>
                                      </p:cBhvr>
                                      <p:tavLst>
                                        <p:tav tm="0">
                                          <p:val>
                                            <p:strVal val="#ppt_x"/>
                                          </p:val>
                                        </p:tav>
                                        <p:tav tm="100000">
                                          <p:val>
                                            <p:strVal val="#ppt_x"/>
                                          </p:val>
                                        </p:tav>
                                      </p:tavLst>
                                    </p:anim>
                                    <p:anim calcmode="lin" valueType="num">
                                      <p:cBhvr additive="base">
                                        <p:cTn id="36" dur="500" fill="hold"/>
                                        <p:tgtEl>
                                          <p:spTgt spid="6554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P spid="9" grpId="0" animBg="1" autoUpdateAnimBg="0"/>
      <p:bldP spid="10" grpId="0" animBg="1" autoUpdateAnimBg="0"/>
      <p:bldP spid="12" grpId="0"/>
      <p:bldP spid="1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7" descr="1302"/>
          <p:cNvPicPr>
            <a:picLocks noChangeAspect="1" noChangeArrowheads="1"/>
          </p:cNvPicPr>
          <p:nvPr/>
        </p:nvPicPr>
        <p:blipFill>
          <a:blip r:embed="rId2">
            <a:extLst>
              <a:ext uri="{28A0092B-C50C-407E-A947-70E740481C1C}">
                <a14:useLocalDpi xmlns:a14="http://schemas.microsoft.com/office/drawing/2010/main" val="0"/>
              </a:ext>
            </a:extLst>
          </a:blip>
          <a:srcRect b="2818"/>
          <a:stretch>
            <a:fillRect/>
          </a:stretch>
        </p:blipFill>
        <p:spPr bwMode="auto">
          <a:xfrm>
            <a:off x="2771800" y="1943835"/>
            <a:ext cx="3240087"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a:spLocks noChangeArrowheads="1"/>
          </p:cNvSpPr>
          <p:nvPr/>
        </p:nvSpPr>
        <p:spPr bwMode="auto">
          <a:xfrm>
            <a:off x="2286000" y="1257300"/>
            <a:ext cx="342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a:t>嚴格來說，庫倫力是一個超距力</a:t>
            </a:r>
          </a:p>
        </p:txBody>
      </p:sp>
      <p:sp>
        <p:nvSpPr>
          <p:cNvPr id="5" name="文字方塊 7"/>
          <p:cNvSpPr txBox="1">
            <a:spLocks noChangeArrowheads="1"/>
          </p:cNvSpPr>
          <p:nvPr/>
        </p:nvSpPr>
        <p:spPr bwMode="auto">
          <a:xfrm>
            <a:off x="2286000" y="762000"/>
            <a:ext cx="2819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a:t>場還有另外一個好處！</a:t>
            </a:r>
          </a:p>
        </p:txBody>
      </p:sp>
    </p:spTree>
    <p:extLst>
      <p:ext uri="{BB962C8B-B14F-4D97-AF65-F5344CB8AC3E}">
        <p14:creationId xmlns:p14="http://schemas.microsoft.com/office/powerpoint/2010/main" val="33444243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323450" y="1313765"/>
            <a:ext cx="3367717" cy="3088475"/>
          </a:xfrm>
          <a:prstGeom prst="rect">
            <a:avLst/>
          </a:prstGeom>
          <a:solidFill>
            <a:schemeClr val="bg1"/>
          </a:solidFill>
        </p:spPr>
        <p:txBody>
          <a:bodyPr rtlCol="0" anchor="ctr">
            <a:spAutoFit/>
          </a:bodyPr>
          <a:lstStyle/>
          <a:p>
            <a:pPr algn="ctr"/>
            <a:endParaRPr lang="zh-TW" altLang="en-US" sz="1800" dirty="0"/>
          </a:p>
        </p:txBody>
      </p:sp>
      <p:sp>
        <p:nvSpPr>
          <p:cNvPr id="3075" name="Text Box 5"/>
          <p:cNvSpPr txBox="1">
            <a:spLocks noChangeArrowheads="1"/>
          </p:cNvSpPr>
          <p:nvPr/>
        </p:nvSpPr>
        <p:spPr bwMode="auto">
          <a:xfrm>
            <a:off x="6768659" y="840625"/>
            <a:ext cx="20864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庫倫定律</a:t>
            </a:r>
          </a:p>
        </p:txBody>
      </p:sp>
      <p:pic>
        <p:nvPicPr>
          <p:cNvPr id="3077" name="Picture 4" descr="F22_06"/>
          <p:cNvPicPr>
            <a:picLocks noChangeAspect="1" noChangeArrowheads="1"/>
          </p:cNvPicPr>
          <p:nvPr/>
        </p:nvPicPr>
        <p:blipFill>
          <a:blip r:embed="rId3">
            <a:extLst>
              <a:ext uri="{28A0092B-C50C-407E-A947-70E740481C1C}">
                <a14:useLocalDpi xmlns:a14="http://schemas.microsoft.com/office/drawing/2010/main" val="0"/>
              </a:ext>
            </a:extLst>
          </a:blip>
          <a:srcRect l="43504" t="35323" r="44411" b="54865"/>
          <a:stretch>
            <a:fillRect/>
          </a:stretch>
        </p:blipFill>
        <p:spPr bwMode="auto">
          <a:xfrm>
            <a:off x="1069214" y="2872248"/>
            <a:ext cx="413191"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80" name="Object 4"/>
          <p:cNvGraphicFramePr>
            <a:graphicFrameLocks noChangeAspect="1"/>
          </p:cNvGraphicFramePr>
          <p:nvPr>
            <p:extLst>
              <p:ext uri="{D42A27DB-BD31-4B8C-83A1-F6EECF244321}">
                <p14:modId xmlns:p14="http://schemas.microsoft.com/office/powerpoint/2010/main" val="2176695820"/>
              </p:ext>
            </p:extLst>
          </p:nvPr>
        </p:nvGraphicFramePr>
        <p:xfrm>
          <a:off x="1971075" y="2164334"/>
          <a:ext cx="166640" cy="228600"/>
        </p:xfrm>
        <a:graphic>
          <a:graphicData uri="http://schemas.openxmlformats.org/presentationml/2006/ole">
            <mc:AlternateContent xmlns:mc="http://schemas.openxmlformats.org/markup-compatibility/2006">
              <mc:Choice xmlns:v="urn:schemas-microsoft-com:vml" Requires="v">
                <p:oleObj spid="_x0000_s19892" name="方程式" r:id="rId4" imgW="126780" imgH="164814" progId="Equation.3">
                  <p:embed/>
                </p:oleObj>
              </mc:Choice>
              <mc:Fallback>
                <p:oleObj name="方程式" r:id="rId4" imgW="126780" imgH="164814"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1075" y="2164334"/>
                        <a:ext cx="166640" cy="228600"/>
                      </a:xfrm>
                      <a:prstGeom prst="rect">
                        <a:avLst/>
                      </a:prstGeom>
                      <a:noFill/>
                      <a:ln>
                        <a:noFill/>
                      </a:ln>
                      <a:effectLst/>
                    </p:spPr>
                  </p:pic>
                </p:oleObj>
              </mc:Fallback>
            </mc:AlternateContent>
          </a:graphicData>
        </a:graphic>
      </p:graphicFrame>
      <p:sp>
        <p:nvSpPr>
          <p:cNvPr id="3083" name="文字方塊 13"/>
          <p:cNvSpPr txBox="1">
            <a:spLocks noChangeArrowheads="1"/>
          </p:cNvSpPr>
          <p:nvPr/>
        </p:nvSpPr>
        <p:spPr bwMode="auto">
          <a:xfrm>
            <a:off x="3942722" y="5226640"/>
            <a:ext cx="47164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電荷如果突然改變位置，距離 </a:t>
            </a:r>
            <a:r>
              <a:rPr lang="en-US" altLang="zh-TW" sz="1800" i="1" dirty="0"/>
              <a:t>r</a:t>
            </a:r>
            <a:r>
              <a:rPr lang="zh-TW" altLang="en-US" sz="1800" dirty="0"/>
              <a:t> 會立刻改變。</a:t>
            </a:r>
          </a:p>
        </p:txBody>
      </p:sp>
      <mc:AlternateContent xmlns:mc="http://schemas.openxmlformats.org/markup-compatibility/2006" xmlns:a14="http://schemas.microsoft.com/office/drawing/2010/main">
        <mc:Choice Requires="a14">
          <p:sp>
            <p:nvSpPr>
              <p:cNvPr id="3084" name="文字方塊 14"/>
              <p:cNvSpPr txBox="1">
                <a:spLocks noChangeArrowheads="1"/>
              </p:cNvSpPr>
              <p:nvPr/>
            </p:nvSpPr>
            <p:spPr bwMode="auto">
              <a:xfrm>
                <a:off x="3923737" y="5657734"/>
                <a:ext cx="475923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根據上式，</a:t>
                </a:r>
                <a14:m>
                  <m:oMath xmlns:m="http://schemas.openxmlformats.org/officeDocument/2006/math">
                    <m:r>
                      <a:rPr lang="en-US" altLang="zh-TW" sz="1800" b="0" i="1" dirty="0" smtClean="0">
                        <a:latin typeface="Cambria Math"/>
                      </a:rPr>
                      <m:t>𝑞</m:t>
                    </m:r>
                    <m:r>
                      <a:rPr lang="zh-TW" altLang="en-US" sz="1800" b="0" i="1" dirty="0" smtClean="0">
                        <a:latin typeface="Cambria Math"/>
                      </a:rPr>
                      <m:t> </m:t>
                    </m:r>
                    <m:r>
                      <a:rPr lang="zh-TW" altLang="en-US" sz="1800" i="1" dirty="0">
                        <a:latin typeface="Cambria Math"/>
                      </a:rPr>
                      <m:t>所感受</m:t>
                    </m:r>
                  </m:oMath>
                </a14:m>
                <a:r>
                  <a:rPr lang="zh-TW" altLang="en-US" sz="1800" dirty="0"/>
                  <a:t>的電力也會立刻改變。</a:t>
                </a:r>
                <a:endParaRPr lang="en-US" altLang="zh-TW" sz="1800" dirty="0"/>
              </a:p>
            </p:txBody>
          </p:sp>
        </mc:Choice>
        <mc:Fallback xmlns="">
          <p:sp>
            <p:nvSpPr>
              <p:cNvPr id="3084" name="文字方塊 14"/>
              <p:cNvSpPr txBox="1">
                <a:spLocks noRot="1" noChangeAspect="1" noMove="1" noResize="1" noEditPoints="1" noAdjustHandles="1" noChangeArrowheads="1" noChangeShapeType="1" noTextEdit="1"/>
              </p:cNvSpPr>
              <p:nvPr/>
            </p:nvSpPr>
            <p:spPr bwMode="auto">
              <a:xfrm>
                <a:off x="3923737" y="5657734"/>
                <a:ext cx="4759237" cy="369332"/>
              </a:xfrm>
              <a:prstGeom prst="rect">
                <a:avLst/>
              </a:prstGeom>
              <a:blipFill rotWithShape="1">
                <a:blip r:embed="rId6"/>
                <a:stretch>
                  <a:fillRect l="-1154" t="-6557"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15" name="向右箭號 14"/>
          <p:cNvSpPr/>
          <p:nvPr/>
        </p:nvSpPr>
        <p:spPr>
          <a:xfrm rot="13117754" flipV="1">
            <a:off x="546969" y="2833927"/>
            <a:ext cx="824305" cy="81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 name="矩形 3"/>
          <p:cNvSpPr/>
          <p:nvPr/>
        </p:nvSpPr>
        <p:spPr>
          <a:xfrm>
            <a:off x="3339934" y="4530968"/>
            <a:ext cx="5530212" cy="369332"/>
          </a:xfrm>
          <a:prstGeom prst="rect">
            <a:avLst/>
          </a:prstGeom>
        </p:spPr>
        <p:txBody>
          <a:bodyPr wrap="square">
            <a:spAutoFit/>
          </a:bodyPr>
          <a:lstStyle/>
          <a:p>
            <a:r>
              <a:rPr lang="zh-TW" altLang="en-US" sz="1800" dirty="0"/>
              <a:t>電荷如果突然改變位置，遠處的電荷何時會知道？</a:t>
            </a:r>
          </a:p>
        </p:txBody>
      </p:sp>
      <p:graphicFrame>
        <p:nvGraphicFramePr>
          <p:cNvPr id="5" name="物件 4"/>
          <p:cNvGraphicFramePr>
            <a:graphicFrameLocks noChangeAspect="1"/>
          </p:cNvGraphicFramePr>
          <p:nvPr>
            <p:extLst>
              <p:ext uri="{D42A27DB-BD31-4B8C-83A1-F6EECF244321}">
                <p14:modId xmlns:p14="http://schemas.microsoft.com/office/powerpoint/2010/main" val="2902984505"/>
              </p:ext>
            </p:extLst>
          </p:nvPr>
        </p:nvGraphicFramePr>
        <p:xfrm>
          <a:off x="1119220" y="2443678"/>
          <a:ext cx="196267" cy="280988"/>
        </p:xfrm>
        <a:graphic>
          <a:graphicData uri="http://schemas.openxmlformats.org/presentationml/2006/ole">
            <mc:AlternateContent xmlns:mc="http://schemas.openxmlformats.org/markup-compatibility/2006">
              <mc:Choice xmlns:v="urn:schemas-microsoft-com:vml" Requires="v">
                <p:oleObj spid="_x0000_s19893" name="方程式" r:id="rId7" imgW="152280" imgH="203040" progId="Equation.3">
                  <p:embed/>
                </p:oleObj>
              </mc:Choice>
              <mc:Fallback>
                <p:oleObj name="方程式" r:id="rId7" imgW="152280" imgH="203040" progId="Equation.3">
                  <p:embed/>
                  <p:pic>
                    <p:nvPicPr>
                      <p:cNvPr id="0" name=""/>
                      <p:cNvPicPr>
                        <a:picLocks noChangeAspect="1" noChangeArrowheads="1"/>
                      </p:cNvPicPr>
                      <p:nvPr/>
                    </p:nvPicPr>
                    <p:blipFill>
                      <a:blip r:embed="rId8"/>
                      <a:srcRect/>
                      <a:stretch>
                        <a:fillRect/>
                      </a:stretch>
                    </p:blipFill>
                    <p:spPr bwMode="auto">
                      <a:xfrm>
                        <a:off x="1119220" y="2443678"/>
                        <a:ext cx="196267" cy="280988"/>
                      </a:xfrm>
                      <a:prstGeom prst="rect">
                        <a:avLst/>
                      </a:prstGeom>
                      <a:noFill/>
                      <a:ln>
                        <a:noFill/>
                      </a:ln>
                      <a:effectLst/>
                    </p:spPr>
                  </p:pic>
                </p:oleObj>
              </mc:Fallback>
            </mc:AlternateContent>
          </a:graphicData>
        </a:graphic>
      </p:graphicFrame>
      <p:graphicFrame>
        <p:nvGraphicFramePr>
          <p:cNvPr id="6" name="物件 5"/>
          <p:cNvGraphicFramePr>
            <a:graphicFrameLocks noChangeAspect="1"/>
          </p:cNvGraphicFramePr>
          <p:nvPr>
            <p:extLst>
              <p:ext uri="{D42A27DB-BD31-4B8C-83A1-F6EECF244321}">
                <p14:modId xmlns:p14="http://schemas.microsoft.com/office/powerpoint/2010/main" val="801941532"/>
              </p:ext>
            </p:extLst>
          </p:nvPr>
        </p:nvGraphicFramePr>
        <p:xfrm>
          <a:off x="2696558" y="1586437"/>
          <a:ext cx="185194" cy="228600"/>
        </p:xfrm>
        <a:graphic>
          <a:graphicData uri="http://schemas.openxmlformats.org/presentationml/2006/ole">
            <mc:AlternateContent xmlns:mc="http://schemas.openxmlformats.org/markup-compatibility/2006">
              <mc:Choice xmlns:v="urn:schemas-microsoft-com:vml" Requires="v">
                <p:oleObj spid="_x0000_s19894" name="方程式" r:id="rId9" imgW="126720" imgH="164880" progId="Equation.3">
                  <p:embed/>
                </p:oleObj>
              </mc:Choice>
              <mc:Fallback>
                <p:oleObj name="方程式" r:id="rId9" imgW="126720" imgH="164880" progId="Equation.3">
                  <p:embed/>
                  <p:pic>
                    <p:nvPicPr>
                      <p:cNvPr id="0" name=""/>
                      <p:cNvPicPr>
                        <a:picLocks noChangeAspect="1" noChangeArrowheads="1"/>
                      </p:cNvPicPr>
                      <p:nvPr/>
                    </p:nvPicPr>
                    <p:blipFill>
                      <a:blip r:embed="rId10"/>
                      <a:srcRect/>
                      <a:stretch>
                        <a:fillRect/>
                      </a:stretch>
                    </p:blipFill>
                    <p:spPr bwMode="auto">
                      <a:xfrm>
                        <a:off x="2696558" y="1586437"/>
                        <a:ext cx="185194" cy="228600"/>
                      </a:xfrm>
                      <a:prstGeom prst="rect">
                        <a:avLst/>
                      </a:prstGeom>
                      <a:noFill/>
                      <a:ln>
                        <a:noFill/>
                      </a:ln>
                      <a:effectLst/>
                    </p:spPr>
                  </p:pic>
                </p:oleObj>
              </mc:Fallback>
            </mc:AlternateContent>
          </a:graphicData>
        </a:graphic>
      </p:graphicFrame>
      <p:sp>
        <p:nvSpPr>
          <p:cNvPr id="25" name="文字方塊 10"/>
          <p:cNvSpPr txBox="1">
            <a:spLocks noChangeArrowheads="1"/>
          </p:cNvSpPr>
          <p:nvPr/>
        </p:nvSpPr>
        <p:spPr bwMode="auto">
          <a:xfrm>
            <a:off x="3931825" y="3607742"/>
            <a:ext cx="50382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靜電力如萬有引力一樣，與當時距離平方成反比。</a:t>
            </a:r>
          </a:p>
        </p:txBody>
      </p:sp>
      <p:sp>
        <p:nvSpPr>
          <p:cNvPr id="26" name="文字方塊 5"/>
          <p:cNvSpPr txBox="1">
            <a:spLocks noChangeArrowheads="1"/>
          </p:cNvSpPr>
          <p:nvPr/>
        </p:nvSpPr>
        <p:spPr bwMode="auto">
          <a:xfrm>
            <a:off x="3929581" y="4061989"/>
            <a:ext cx="48118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庫倫力是一個超距</a:t>
            </a:r>
            <a:r>
              <a:rPr lang="zh-TW" altLang="en-US" sz="1800" dirty="0">
                <a:latin typeface="+mj-lt"/>
              </a:rPr>
              <a:t>力 </a:t>
            </a:r>
            <a:r>
              <a:rPr lang="en-US" altLang="zh-TW" sz="1800" dirty="0">
                <a:latin typeface="Times New Roman" panose="02020603050405020304" pitchFamily="18" charset="0"/>
                <a:cs typeface="Times New Roman" panose="02020603050405020304" pitchFamily="18" charset="0"/>
              </a:rPr>
              <a:t>force at a distance!</a:t>
            </a:r>
            <a:endParaRPr lang="zh-TW" altLang="en-US" sz="1800" dirty="0">
              <a:latin typeface="Times New Roman" panose="02020603050405020304" pitchFamily="18" charset="0"/>
              <a:cs typeface="Times New Roman" panose="02020603050405020304" pitchFamily="18" charset="0"/>
            </a:endParaRPr>
          </a:p>
        </p:txBody>
      </p:sp>
      <p:pic>
        <p:nvPicPr>
          <p:cNvPr id="27" name="Picture 5" descr="250px-Coulomb"/>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28605" y="1634876"/>
            <a:ext cx="1480792" cy="1740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4" descr="electr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31325" t="11833" r="4256" b="3515"/>
          <a:stretch/>
        </p:blipFill>
        <p:spPr bwMode="auto">
          <a:xfrm>
            <a:off x="5579954" y="1627749"/>
            <a:ext cx="1323891" cy="1788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descr="F22_06"/>
          <p:cNvPicPr>
            <a:picLocks noChangeAspect="1" noChangeArrowheads="1"/>
          </p:cNvPicPr>
          <p:nvPr/>
        </p:nvPicPr>
        <p:blipFill>
          <a:blip r:embed="rId3">
            <a:extLst>
              <a:ext uri="{28A0092B-C50C-407E-A947-70E740481C1C}">
                <a14:useLocalDpi xmlns:a14="http://schemas.microsoft.com/office/drawing/2010/main" val="0"/>
              </a:ext>
            </a:extLst>
          </a:blip>
          <a:srcRect l="43504" t="35323" r="44411" b="54865"/>
          <a:stretch>
            <a:fillRect/>
          </a:stretch>
        </p:blipFill>
        <p:spPr bwMode="auto">
          <a:xfrm>
            <a:off x="2715077" y="1783334"/>
            <a:ext cx="413191"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直線單箭頭接點 7"/>
          <p:cNvCxnSpPr/>
          <p:nvPr/>
        </p:nvCxnSpPr>
        <p:spPr>
          <a:xfrm flipV="1">
            <a:off x="1259715" y="2078851"/>
            <a:ext cx="1575175" cy="983898"/>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p:nvPr/>
        </p:nvCxnSpPr>
        <p:spPr>
          <a:xfrm flipV="1">
            <a:off x="3023752" y="1599137"/>
            <a:ext cx="531517" cy="34290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1" name="物件 10"/>
          <p:cNvGraphicFramePr>
            <a:graphicFrameLocks noChangeAspect="1"/>
          </p:cNvGraphicFramePr>
          <p:nvPr>
            <p:extLst>
              <p:ext uri="{D42A27DB-BD31-4B8C-83A1-F6EECF244321}">
                <p14:modId xmlns:p14="http://schemas.microsoft.com/office/powerpoint/2010/main" val="836512474"/>
              </p:ext>
            </p:extLst>
          </p:nvPr>
        </p:nvGraphicFramePr>
        <p:xfrm>
          <a:off x="3122409" y="1402287"/>
          <a:ext cx="217526" cy="280987"/>
        </p:xfrm>
        <a:graphic>
          <a:graphicData uri="http://schemas.openxmlformats.org/presentationml/2006/ole">
            <mc:AlternateContent xmlns:mc="http://schemas.openxmlformats.org/markup-compatibility/2006">
              <mc:Choice xmlns:v="urn:schemas-microsoft-com:vml" Requires="v">
                <p:oleObj spid="_x0000_s19895" name="方程式" r:id="rId13" imgW="164880" imgH="203040" progId="Equation.3">
                  <p:embed/>
                </p:oleObj>
              </mc:Choice>
              <mc:Fallback>
                <p:oleObj name="方程式" r:id="rId13" imgW="164880" imgH="203040" progId="Equation.3">
                  <p:embed/>
                  <p:pic>
                    <p:nvPicPr>
                      <p:cNvPr id="0" name=""/>
                      <p:cNvPicPr>
                        <a:picLocks noChangeAspect="1" noChangeArrowheads="1"/>
                      </p:cNvPicPr>
                      <p:nvPr/>
                    </p:nvPicPr>
                    <p:blipFill>
                      <a:blip r:embed="rId14"/>
                      <a:srcRect/>
                      <a:stretch>
                        <a:fillRect/>
                      </a:stretch>
                    </p:blipFill>
                    <p:spPr bwMode="auto">
                      <a:xfrm>
                        <a:off x="3122409" y="1402287"/>
                        <a:ext cx="217526" cy="280987"/>
                      </a:xfrm>
                      <a:prstGeom prst="rect">
                        <a:avLst/>
                      </a:prstGeom>
                      <a:noFill/>
                      <a:ln>
                        <a:noFill/>
                      </a:ln>
                      <a:effectLst/>
                    </p:spPr>
                  </p:pic>
                </p:oleObj>
              </mc:Fallback>
            </mc:AlternateContent>
          </a:graphicData>
        </a:graphic>
      </p:graphicFrame>
      <p:cxnSp>
        <p:nvCxnSpPr>
          <p:cNvPr id="29" name="直線單箭頭接點 28"/>
          <p:cNvCxnSpPr/>
          <p:nvPr/>
        </p:nvCxnSpPr>
        <p:spPr>
          <a:xfrm flipV="1">
            <a:off x="688663" y="1973834"/>
            <a:ext cx="2146227" cy="577408"/>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0" name="物件 19"/>
          <p:cNvGraphicFramePr>
            <a:graphicFrameLocks noChangeAspect="1"/>
          </p:cNvGraphicFramePr>
          <p:nvPr>
            <p:extLst>
              <p:ext uri="{D42A27DB-BD31-4B8C-83A1-F6EECF244321}">
                <p14:modId xmlns:p14="http://schemas.microsoft.com/office/powerpoint/2010/main" val="3364973313"/>
              </p:ext>
            </p:extLst>
          </p:nvPr>
        </p:nvGraphicFramePr>
        <p:xfrm>
          <a:off x="2121436" y="1866372"/>
          <a:ext cx="166640" cy="228600"/>
        </p:xfrm>
        <a:graphic>
          <a:graphicData uri="http://schemas.openxmlformats.org/presentationml/2006/ole">
            <mc:AlternateContent xmlns:mc="http://schemas.openxmlformats.org/markup-compatibility/2006">
              <mc:Choice xmlns:v="urn:schemas-microsoft-com:vml" Requires="v">
                <p:oleObj spid="_x0000_s19896" name="方程式" r:id="rId15" imgW="126780" imgH="164814" progId="Equation.3">
                  <p:embed/>
                </p:oleObj>
              </mc:Choice>
              <mc:Fallback>
                <p:oleObj name="方程式" r:id="rId15" imgW="126780" imgH="164814"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1436" y="1866372"/>
                        <a:ext cx="166640" cy="228600"/>
                      </a:xfrm>
                      <a:prstGeom prst="rect">
                        <a:avLst/>
                      </a:prstGeom>
                      <a:noFill/>
                      <a:ln>
                        <a:noFill/>
                      </a:ln>
                    </p:spPr>
                  </p:pic>
                </p:oleObj>
              </mc:Fallback>
            </mc:AlternateContent>
          </a:graphicData>
        </a:graphic>
      </p:graphicFrame>
      <p:cxnSp>
        <p:nvCxnSpPr>
          <p:cNvPr id="34" name="直線單箭頭接點 33"/>
          <p:cNvCxnSpPr/>
          <p:nvPr/>
        </p:nvCxnSpPr>
        <p:spPr>
          <a:xfrm flipV="1">
            <a:off x="3034011" y="1823819"/>
            <a:ext cx="657156" cy="15001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4" name="物件 23"/>
          <p:cNvGraphicFramePr>
            <a:graphicFrameLocks noChangeAspect="1"/>
          </p:cNvGraphicFramePr>
          <p:nvPr>
            <p:extLst>
              <p:ext uri="{D42A27DB-BD31-4B8C-83A1-F6EECF244321}">
                <p14:modId xmlns:p14="http://schemas.microsoft.com/office/powerpoint/2010/main" val="3909137520"/>
              </p:ext>
            </p:extLst>
          </p:nvPr>
        </p:nvGraphicFramePr>
        <p:xfrm>
          <a:off x="3289511" y="1930276"/>
          <a:ext cx="200968" cy="280987"/>
        </p:xfrm>
        <a:graphic>
          <a:graphicData uri="http://schemas.openxmlformats.org/presentationml/2006/ole">
            <mc:AlternateContent xmlns:mc="http://schemas.openxmlformats.org/markup-compatibility/2006">
              <mc:Choice xmlns:v="urn:schemas-microsoft-com:vml" Requires="v">
                <p:oleObj spid="_x0000_s19897" name="方程式" r:id="rId16" imgW="164880" imgH="203040" progId="Equation.3">
                  <p:embed/>
                </p:oleObj>
              </mc:Choice>
              <mc:Fallback>
                <p:oleObj name="方程式" r:id="rId16" imgW="164880" imgH="20304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289511" y="1930276"/>
                        <a:ext cx="200968" cy="280987"/>
                      </a:xfrm>
                      <a:prstGeom prst="rect">
                        <a:avLst/>
                      </a:prstGeom>
                      <a:noFill/>
                      <a:ln>
                        <a:noFill/>
                      </a:ln>
                    </p:spPr>
                  </p:pic>
                </p:oleObj>
              </mc:Fallback>
            </mc:AlternateContent>
          </a:graphicData>
        </a:graphic>
      </p:graphicFrame>
      <p:cxnSp>
        <p:nvCxnSpPr>
          <p:cNvPr id="30" name="直線單箭頭接點 29"/>
          <p:cNvCxnSpPr/>
          <p:nvPr/>
        </p:nvCxnSpPr>
        <p:spPr>
          <a:xfrm flipV="1">
            <a:off x="1315487" y="2082315"/>
            <a:ext cx="1575175" cy="983898"/>
          </a:xfrm>
          <a:prstGeom prst="straightConnector1">
            <a:avLst/>
          </a:prstGeom>
          <a:ln>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p:cNvCxnSpPr/>
          <p:nvPr/>
        </p:nvCxnSpPr>
        <p:spPr>
          <a:xfrm flipV="1">
            <a:off x="3023752" y="1630934"/>
            <a:ext cx="531517" cy="342901"/>
          </a:xfrm>
          <a:prstGeom prst="straightConnector1">
            <a:avLst/>
          </a:prstGeom>
          <a:ln w="254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 name="文字方塊 3"/>
          <p:cNvSpPr txBox="1">
            <a:spLocks noChangeArrowheads="1"/>
          </p:cNvSpPr>
          <p:nvPr/>
        </p:nvSpPr>
        <p:spPr bwMode="auto">
          <a:xfrm>
            <a:off x="3944966" y="6064250"/>
            <a:ext cx="4191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庫倫力是超越空間直接作用！</a:t>
            </a:r>
          </a:p>
        </p:txBody>
      </p:sp>
      <mc:AlternateContent xmlns:mc="http://schemas.openxmlformats.org/markup-compatibility/2006" xmlns:a14="http://schemas.microsoft.com/office/drawing/2010/main">
        <mc:Choice Requires="a14">
          <p:sp>
            <p:nvSpPr>
              <p:cNvPr id="33" name="文字方塊 32"/>
              <p:cNvSpPr txBox="1"/>
              <p:nvPr/>
            </p:nvSpPr>
            <p:spPr>
              <a:xfrm>
                <a:off x="3928605" y="696425"/>
                <a:ext cx="2663870" cy="65979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TW" b="0" i="1" smtClean="0">
                              <a:latin typeface="Cambria Math"/>
                            </a:rPr>
                            <m:t>𝐹</m:t>
                          </m:r>
                        </m:e>
                      </m:acc>
                      <m:d>
                        <m:dPr>
                          <m:ctrlPr>
                            <a:rPr lang="en-US" altLang="zh-CN" i="1" smtClean="0">
                              <a:latin typeface="Cambria Math" panose="02040503050406030204" pitchFamily="18" charset="0"/>
                            </a:rPr>
                          </m:ctrlPr>
                        </m:dPr>
                        <m:e>
                          <m:acc>
                            <m:accPr>
                              <m:chr m:val="⃗"/>
                              <m:ctrlPr>
                                <a:rPr lang="en-US" altLang="zh-CN" i="1" smtClean="0">
                                  <a:latin typeface="Cambria Math" panose="02040503050406030204" pitchFamily="18" charset="0"/>
                                </a:rPr>
                              </m:ctrlPr>
                            </m:accPr>
                            <m:e>
                              <m:r>
                                <a:rPr lang="en-US" altLang="zh-CN" b="0" i="1" smtClean="0">
                                  <a:latin typeface="Cambria Math"/>
                                </a:rPr>
                                <m:t>𝑟</m:t>
                              </m:r>
                            </m:e>
                          </m:acc>
                          <m:r>
                            <a:rPr lang="en-US" altLang="zh-CN" b="0" i="1" smtClean="0">
                              <a:latin typeface="Cambria Math"/>
                            </a:rPr>
                            <m:t>,</m:t>
                          </m:r>
                          <m:r>
                            <a:rPr lang="en-US" altLang="zh-CN" b="0" i="1" smtClean="0">
                              <a:latin typeface="Cambria Math"/>
                            </a:rPr>
                            <m:t>𝑡</m:t>
                          </m:r>
                        </m:e>
                      </m:d>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1</m:t>
                          </m:r>
                        </m:num>
                        <m:den>
                          <m:r>
                            <a:rPr lang="en-US" altLang="zh-TW" b="0" i="1" smtClean="0">
                              <a:latin typeface="Cambria Math"/>
                            </a:rPr>
                            <m:t>4</m:t>
                          </m:r>
                          <m:r>
                            <a:rPr lang="zh-TW" altLang="en-US" b="0" i="1" smtClean="0">
                              <a:latin typeface="Cambria Math"/>
                            </a:rPr>
                            <m:t>𝜋</m:t>
                          </m:r>
                          <m:sSub>
                            <m:sSubPr>
                              <m:ctrlPr>
                                <a:rPr lang="en-US" altLang="zh-TW" b="0" i="1" smtClean="0">
                                  <a:latin typeface="Cambria Math" panose="02040503050406030204" pitchFamily="18" charset="0"/>
                                </a:rPr>
                              </m:ctrlPr>
                            </m:sSubPr>
                            <m:e>
                              <m:r>
                                <a:rPr lang="zh-TW" altLang="en-US" i="1">
                                  <a:latin typeface="Cambria Math"/>
                                </a:rPr>
                                <m:t>𝜀</m:t>
                              </m:r>
                            </m:e>
                            <m:sub>
                              <m:r>
                                <a:rPr lang="en-US" altLang="zh-TW" b="0" i="1" smtClean="0">
                                  <a:latin typeface="Cambria Math"/>
                                </a:rPr>
                                <m:t>0</m:t>
                              </m:r>
                            </m:sub>
                          </m:sSub>
                        </m:den>
                      </m:f>
                      <m:f>
                        <m:fPr>
                          <m:ctrlPr>
                            <a:rPr lang="en-US" altLang="zh-TW" b="0" i="1" smtClean="0">
                              <a:latin typeface="Cambria Math" panose="02040503050406030204" pitchFamily="18" charset="0"/>
                            </a:rPr>
                          </m:ctrlPr>
                        </m:fPr>
                        <m:num>
                          <m:r>
                            <a:rPr lang="en-US" altLang="zh-TW" b="0" i="1" smtClean="0">
                              <a:latin typeface="Cambria Math"/>
                            </a:rPr>
                            <m:t>𝑄𝑞</m:t>
                          </m:r>
                        </m:num>
                        <m:den>
                          <m:sSup>
                            <m:sSupPr>
                              <m:ctrlPr>
                                <a:rPr lang="en-US" altLang="zh-TW" b="0" i="1" smtClean="0">
                                  <a:latin typeface="Cambria Math" panose="02040503050406030204" pitchFamily="18" charset="0"/>
                                </a:rPr>
                              </m:ctrlPr>
                            </m:sSupPr>
                            <m:e>
                              <m:r>
                                <a:rPr lang="en-US" altLang="zh-TW" b="0" i="1" smtClean="0">
                                  <a:latin typeface="Cambria Math"/>
                                </a:rPr>
                                <m:t>𝑟</m:t>
                              </m:r>
                            </m:e>
                            <m:sup>
                              <m:r>
                                <a:rPr lang="en-US" altLang="zh-TW" b="0" i="1" smtClean="0">
                                  <a:latin typeface="Cambria Math"/>
                                </a:rPr>
                                <m:t>2</m:t>
                              </m:r>
                            </m:sup>
                          </m:sSup>
                          <m:d>
                            <m:dPr>
                              <m:ctrlPr>
                                <a:rPr lang="en-US" altLang="zh-TW" b="0" i="1" smtClean="0">
                                  <a:latin typeface="Cambria Math" panose="02040503050406030204" pitchFamily="18" charset="0"/>
                                </a:rPr>
                              </m:ctrlPr>
                            </m:dPr>
                            <m:e>
                              <m:r>
                                <a:rPr lang="en-US" altLang="zh-TW" b="0" i="1" smtClean="0">
                                  <a:latin typeface="Cambria Math"/>
                                </a:rPr>
                                <m:t>𝑡</m:t>
                              </m:r>
                            </m:e>
                          </m:d>
                        </m:den>
                      </m:f>
                      <m:acc>
                        <m:accPr>
                          <m:chr m:val="̂"/>
                          <m:ctrlPr>
                            <a:rPr lang="en-US" altLang="zh-TW" b="0" i="1" smtClean="0">
                              <a:latin typeface="Cambria Math" panose="02040503050406030204" pitchFamily="18" charset="0"/>
                            </a:rPr>
                          </m:ctrlPr>
                        </m:accPr>
                        <m:e>
                          <m:r>
                            <a:rPr lang="en-US" altLang="zh-TW" b="0" i="1" smtClean="0">
                              <a:latin typeface="Cambria Math"/>
                            </a:rPr>
                            <m:t>𝑟</m:t>
                          </m:r>
                        </m:e>
                      </m:acc>
                      <m:d>
                        <m:dPr>
                          <m:ctrlPr>
                            <a:rPr lang="en-US" altLang="zh-CN" i="1" smtClean="0">
                              <a:latin typeface="Cambria Math" panose="02040503050406030204" pitchFamily="18" charset="0"/>
                            </a:rPr>
                          </m:ctrlPr>
                        </m:dPr>
                        <m:e>
                          <m:r>
                            <a:rPr lang="en-US" altLang="zh-CN" b="0" i="1" smtClean="0">
                              <a:latin typeface="Cambria Math"/>
                            </a:rPr>
                            <m:t>𝑡</m:t>
                          </m:r>
                        </m:e>
                      </m:d>
                    </m:oMath>
                  </m:oMathPara>
                </a14:m>
                <a:endParaRPr lang="zh-CN" altLang="en-US" dirty="0"/>
              </a:p>
            </p:txBody>
          </p:sp>
        </mc:Choice>
        <mc:Fallback xmlns="">
          <p:sp>
            <p:nvSpPr>
              <p:cNvPr id="33" name="文字方塊 32"/>
              <p:cNvSpPr txBox="1">
                <a:spLocks noRot="1" noChangeAspect="1" noMove="1" noResize="1" noEditPoints="1" noAdjustHandles="1" noChangeArrowheads="1" noChangeShapeType="1" noTextEdit="1"/>
              </p:cNvSpPr>
              <p:nvPr/>
            </p:nvSpPr>
            <p:spPr>
              <a:xfrm>
                <a:off x="3928605" y="696425"/>
                <a:ext cx="2663870" cy="659796"/>
              </a:xfrm>
              <a:prstGeom prst="rect">
                <a:avLst/>
              </a:prstGeom>
              <a:blipFill rotWithShape="1">
                <a:blip r:embed="rId18"/>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19614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2" presetClass="entr" presetSubtype="4" fill="hold" grpId="0" nodeType="withEffect">
                                  <p:stCondLst>
                                    <p:cond delay="0"/>
                                  </p:stCondLst>
                                  <p:childTnLst>
                                    <p:set>
                                      <p:cBhvr>
                                        <p:cTn id="8" dur="1" fill="hold">
                                          <p:stCondLst>
                                            <p:cond delay="0"/>
                                          </p:stCondLst>
                                        </p:cTn>
                                        <p:tgtEl>
                                          <p:spTgt spid="3083"/>
                                        </p:tgtEl>
                                        <p:attrNameLst>
                                          <p:attrName>style.visibility</p:attrName>
                                        </p:attrNameLst>
                                      </p:cBhvr>
                                      <p:to>
                                        <p:strVal val="visible"/>
                                      </p:to>
                                    </p:set>
                                    <p:anim calcmode="lin" valueType="num">
                                      <p:cBhvr additive="base">
                                        <p:cTn id="9" dur="500" fill="hold"/>
                                        <p:tgtEl>
                                          <p:spTgt spid="3083"/>
                                        </p:tgtEl>
                                        <p:attrNameLst>
                                          <p:attrName>ppt_x</p:attrName>
                                        </p:attrNameLst>
                                      </p:cBhvr>
                                      <p:tavLst>
                                        <p:tav tm="0">
                                          <p:val>
                                            <p:strVal val="#ppt_x"/>
                                          </p:val>
                                        </p:tav>
                                        <p:tav tm="100000">
                                          <p:val>
                                            <p:strVal val="#ppt_x"/>
                                          </p:val>
                                        </p:tav>
                                      </p:tavLst>
                                    </p:anim>
                                    <p:anim calcmode="lin" valueType="num">
                                      <p:cBhvr additive="base">
                                        <p:cTn id="10" dur="500" fill="hold"/>
                                        <p:tgtEl>
                                          <p:spTgt spid="3083"/>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3084"/>
                                        </p:tgtEl>
                                        <p:attrNameLst>
                                          <p:attrName>style.visibility</p:attrName>
                                        </p:attrNameLst>
                                      </p:cBhvr>
                                      <p:to>
                                        <p:strVal val="visible"/>
                                      </p:to>
                                    </p:set>
                                    <p:anim calcmode="lin" valueType="num">
                                      <p:cBhvr additive="base">
                                        <p:cTn id="13" dur="500" fill="hold"/>
                                        <p:tgtEl>
                                          <p:spTgt spid="3084"/>
                                        </p:tgtEl>
                                        <p:attrNameLst>
                                          <p:attrName>ppt_x</p:attrName>
                                        </p:attrNameLst>
                                      </p:cBhvr>
                                      <p:tavLst>
                                        <p:tav tm="0">
                                          <p:val>
                                            <p:strVal val="#ppt_x"/>
                                          </p:val>
                                        </p:tav>
                                        <p:tav tm="100000">
                                          <p:val>
                                            <p:strVal val="#ppt_x"/>
                                          </p:val>
                                        </p:tav>
                                      </p:tavLst>
                                    </p:anim>
                                    <p:anim calcmode="lin" valueType="num">
                                      <p:cBhvr additive="base">
                                        <p:cTn id="14" dur="500" fill="hold"/>
                                        <p:tgtEl>
                                          <p:spTgt spid="3084"/>
                                        </p:tgtEl>
                                        <p:attrNameLst>
                                          <p:attrName>ppt_y</p:attrName>
                                        </p:attrNameLst>
                                      </p:cBhvr>
                                      <p:tavLst>
                                        <p:tav tm="0">
                                          <p:val>
                                            <p:strVal val="1+#ppt_h/2"/>
                                          </p:val>
                                        </p:tav>
                                        <p:tav tm="100000">
                                          <p:val>
                                            <p:strVal val="#ppt_y"/>
                                          </p:val>
                                        </p:tav>
                                      </p:tavLst>
                                    </p:anim>
                                  </p:childTnLst>
                                </p:cTn>
                              </p:par>
                              <p:par>
                                <p:cTn id="15" presetID="56" presetClass="path" presetSubtype="0" accel="50000" decel="50000" fill="hold" nodeType="withEffect">
                                  <p:stCondLst>
                                    <p:cond delay="0"/>
                                  </p:stCondLst>
                                  <p:childTnLst>
                                    <p:animMotion origin="layout" path="M 4.44444E-6 3.35493E-6 L -0.07396 -0.07867 " pathEditMode="relative" rAng="0" ptsTypes="AA">
                                      <p:cBhvr>
                                        <p:cTn id="16" dur="500" fill="hold"/>
                                        <p:tgtEl>
                                          <p:spTgt spid="3077"/>
                                        </p:tgtEl>
                                        <p:attrNameLst>
                                          <p:attrName>ppt_x</p:attrName>
                                          <p:attrName>ppt_y</p:attrName>
                                        </p:attrNameLst>
                                      </p:cBhvr>
                                      <p:rCtr x="-3698" y="-3933"/>
                                    </p:animMotion>
                                  </p:childTnLst>
                                </p:cTn>
                              </p:par>
                              <p:par>
                                <p:cTn id="17" presetID="49" presetClass="path" presetSubtype="0" accel="50000" decel="50000" fill="hold" nodeType="withEffect">
                                  <p:stCondLst>
                                    <p:cond delay="0"/>
                                  </p:stCondLst>
                                  <p:childTnLst>
                                    <p:animMotion origin="layout" path="M 2.77778E-6 2.15641E-6 L -0.06997 -0.07196 " pathEditMode="relative" rAng="0" ptsTypes="AA">
                                      <p:cBhvr>
                                        <p:cTn id="18" dur="500" fill="hold"/>
                                        <p:tgtEl>
                                          <p:spTgt spid="5"/>
                                        </p:tgtEl>
                                        <p:attrNameLst>
                                          <p:attrName>ppt_x</p:attrName>
                                          <p:attrName>ppt_y</p:attrName>
                                        </p:attrNameLst>
                                      </p:cBhvr>
                                      <p:rCtr x="-3507" y="-3609"/>
                                    </p:animMotion>
                                  </p:childTnLst>
                                </p:cTn>
                              </p:par>
                              <p:par>
                                <p:cTn id="19" presetID="1" presetClass="exit" presetSubtype="0" fill="hold" nodeType="withEffect">
                                  <p:stCondLst>
                                    <p:cond delay="800"/>
                                  </p:stCondLst>
                                  <p:childTnLst>
                                    <p:set>
                                      <p:cBhvr>
                                        <p:cTn id="20" dur="1" fill="hold">
                                          <p:stCondLst>
                                            <p:cond delay="0"/>
                                          </p:stCondLst>
                                        </p:cTn>
                                        <p:tgtEl>
                                          <p:spTgt spid="3080"/>
                                        </p:tgtEl>
                                        <p:attrNameLst>
                                          <p:attrName>style.visibility</p:attrName>
                                        </p:attrNameLst>
                                      </p:cBhvr>
                                      <p:to>
                                        <p:strVal val="hidden"/>
                                      </p:to>
                                    </p:set>
                                  </p:childTnLst>
                                </p:cTn>
                              </p:par>
                              <p:par>
                                <p:cTn id="21" presetID="1" presetClass="exit" presetSubtype="0" fill="hold" nodeType="withEffect">
                                  <p:stCondLst>
                                    <p:cond delay="80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xit" presetSubtype="0" fill="hold" nodeType="withEffect">
                                  <p:stCondLst>
                                    <p:cond delay="800"/>
                                  </p:stCondLst>
                                  <p:childTnLst>
                                    <p:set>
                                      <p:cBhvr>
                                        <p:cTn id="24" dur="1" fill="hold">
                                          <p:stCondLst>
                                            <p:cond delay="0"/>
                                          </p:stCondLst>
                                        </p:cTn>
                                        <p:tgtEl>
                                          <p:spTgt spid="11"/>
                                        </p:tgtEl>
                                        <p:attrNameLst>
                                          <p:attrName>style.visibility</p:attrName>
                                        </p:attrNameLst>
                                      </p:cBhvr>
                                      <p:to>
                                        <p:strVal val="hidden"/>
                                      </p:to>
                                    </p:set>
                                  </p:childTnLst>
                                </p:cTn>
                              </p:par>
                              <p:par>
                                <p:cTn id="25" presetID="1" presetClass="exit" presetSubtype="0" fill="hold" nodeType="withEffect">
                                  <p:stCondLst>
                                    <p:cond delay="700"/>
                                  </p:stCondLst>
                                  <p:childTnLst>
                                    <p:set>
                                      <p:cBhvr>
                                        <p:cTn id="26" dur="1" fill="hold">
                                          <p:stCondLst>
                                            <p:cond delay="0"/>
                                          </p:stCondLst>
                                        </p:cTn>
                                        <p:tgtEl>
                                          <p:spTgt spid="23"/>
                                        </p:tgtEl>
                                        <p:attrNameLst>
                                          <p:attrName>style.visibility</p:attrName>
                                        </p:attrNameLst>
                                      </p:cBhvr>
                                      <p:to>
                                        <p:strVal val="hidden"/>
                                      </p:to>
                                    </p:set>
                                  </p:childTnLst>
                                </p:cTn>
                              </p:par>
                              <p:par>
                                <p:cTn id="27" presetID="1" presetClass="entr" presetSubtype="0" fill="hold" nodeType="withEffect">
                                  <p:stCondLst>
                                    <p:cond delay="80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80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80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nodeType="withEffect">
                                  <p:stCondLst>
                                    <p:cond delay="80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80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nodeType="withEffect">
                                  <p:stCondLst>
                                    <p:cond delay="800"/>
                                  </p:stCondLst>
                                  <p:childTnLst>
                                    <p:set>
                                      <p:cBhvr>
                                        <p:cTn id="38" dur="1" fill="hold">
                                          <p:stCondLst>
                                            <p:cond delay="0"/>
                                          </p:stCondLst>
                                        </p:cTn>
                                        <p:tgtEl>
                                          <p:spTgt spid="31"/>
                                        </p:tgtEl>
                                        <p:attrNameLst>
                                          <p:attrName>style.visibility</p:attrName>
                                        </p:attrNameLst>
                                      </p:cBhvr>
                                      <p:to>
                                        <p:strVal val="visible"/>
                                      </p:to>
                                    </p:set>
                                  </p:childTnLst>
                                </p:cTn>
                              </p:par>
                              <p:par>
                                <p:cTn id="39" presetID="2" presetClass="entr" presetSubtype="4"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additive="base">
                                        <p:cTn id="41" dur="500" fill="hold"/>
                                        <p:tgtEl>
                                          <p:spTgt spid="32"/>
                                        </p:tgtEl>
                                        <p:attrNameLst>
                                          <p:attrName>ppt_x</p:attrName>
                                        </p:attrNameLst>
                                      </p:cBhvr>
                                      <p:tavLst>
                                        <p:tav tm="0">
                                          <p:val>
                                            <p:strVal val="#ppt_x"/>
                                          </p:val>
                                        </p:tav>
                                        <p:tav tm="100000">
                                          <p:val>
                                            <p:strVal val="#ppt_x"/>
                                          </p:val>
                                        </p:tav>
                                      </p:tavLst>
                                    </p:anim>
                                    <p:anim calcmode="lin" valueType="num">
                                      <p:cBhvr additive="base">
                                        <p:cTn id="4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3" grpId="0"/>
      <p:bldP spid="3084" grpId="0"/>
      <p:bldP spid="15" grpId="0" animBg="1"/>
      <p:bldP spid="3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988373" y="3015441"/>
            <a:ext cx="2898878" cy="1845983"/>
          </a:xfrm>
          <a:prstGeom prst="rect">
            <a:avLst/>
          </a:prstGeom>
          <a:solidFill>
            <a:schemeClr val="bg1"/>
          </a:solidFill>
        </p:spPr>
        <p:txBody>
          <a:bodyPr rtlCol="0" anchor="ctr">
            <a:spAutoFit/>
          </a:bodyPr>
          <a:lstStyle/>
          <a:p>
            <a:pPr algn="ctr"/>
            <a:endParaRPr lang="zh-TW" altLang="en-US" sz="1800" dirty="0"/>
          </a:p>
        </p:txBody>
      </p:sp>
      <p:pic>
        <p:nvPicPr>
          <p:cNvPr id="2" name="Picture 5" descr="250px-Coulom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856" y="809381"/>
            <a:ext cx="1818121" cy="2137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magnet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1872" y="770816"/>
            <a:ext cx="1575175" cy="2192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8509" y="764205"/>
            <a:ext cx="2109615" cy="2710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File:Jean baptiste biot.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7055" y="3637419"/>
            <a:ext cx="2081070" cy="2448009"/>
          </a:xfrm>
          <a:prstGeom prst="rect">
            <a:avLst/>
          </a:prstGeom>
          <a:noFill/>
          <a:extLst>
            <a:ext uri="{909E8E84-426E-40DD-AFC4-6F175D3DCCD1}">
              <a14:hiddenFill xmlns:a14="http://schemas.microsoft.com/office/drawing/2010/main">
                <a:solidFill>
                  <a:srgbClr val="FFFFFF"/>
                </a:solidFill>
              </a14:hiddenFill>
            </a:ext>
          </a:extLst>
        </p:spPr>
      </p:pic>
      <p:pic>
        <p:nvPicPr>
          <p:cNvPr id="155650"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42325" t="63912" b="6391"/>
          <a:stretch/>
        </p:blipFill>
        <p:spPr bwMode="auto">
          <a:xfrm>
            <a:off x="2006715" y="4990049"/>
            <a:ext cx="2931980" cy="1131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文字方塊 5"/>
          <p:cNvSpPr txBox="1"/>
          <p:nvPr/>
        </p:nvSpPr>
        <p:spPr bwMode="auto">
          <a:xfrm>
            <a:off x="905001" y="264524"/>
            <a:ext cx="68857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這樣的超距力的想法在當時歐洲大陸的物理界是一個普遍的看法。</a:t>
            </a:r>
          </a:p>
        </p:txBody>
      </p:sp>
      <p:pic>
        <p:nvPicPr>
          <p:cNvPr id="9" name="Picture 2" descr="28_32_FigureB.jpg"/>
          <p:cNvPicPr>
            <a:picLocks noChangeAspect="1"/>
          </p:cNvPicPr>
          <p:nvPr/>
        </p:nvPicPr>
        <p:blipFill rotWithShape="1">
          <a:blip r:embed="rId9" cstate="print">
            <a:extLst>
              <a:ext uri="{28A0092B-C50C-407E-A947-70E740481C1C}">
                <a14:useLocalDpi xmlns:a14="http://schemas.microsoft.com/office/drawing/2010/main" val="0"/>
              </a:ext>
            </a:extLst>
          </a:blip>
          <a:srcRect l="17706" t="20504" r="32563" b="2715"/>
          <a:stretch/>
        </p:blipFill>
        <p:spPr>
          <a:xfrm>
            <a:off x="1988373" y="3015443"/>
            <a:ext cx="1362677" cy="1845982"/>
          </a:xfrm>
          <a:prstGeom prst="rect">
            <a:avLst/>
          </a:prstGeom>
        </p:spPr>
      </p:pic>
      <p:pic>
        <p:nvPicPr>
          <p:cNvPr id="10" name="Picture 2" descr="28_32_FigureB.jpg"/>
          <p:cNvPicPr>
            <a:picLocks noChangeAspect="1"/>
          </p:cNvPicPr>
          <p:nvPr/>
        </p:nvPicPr>
        <p:blipFill rotWithShape="1">
          <a:blip r:embed="rId10" cstate="print">
            <a:extLst>
              <a:ext uri="{28A0092B-C50C-407E-A947-70E740481C1C}">
                <a14:useLocalDpi xmlns:a14="http://schemas.microsoft.com/office/drawing/2010/main" val="0"/>
              </a:ext>
            </a:extLst>
          </a:blip>
          <a:srcRect l="21913" t="24740" r="35198" b="10056"/>
          <a:stretch/>
        </p:blipFill>
        <p:spPr>
          <a:xfrm rot="1036797">
            <a:off x="3459633" y="3154603"/>
            <a:ext cx="1175194" cy="1567659"/>
          </a:xfrm>
          <a:prstGeom prst="rect">
            <a:avLst/>
          </a:prstGeom>
        </p:spPr>
      </p:pic>
      <p:cxnSp>
        <p:nvCxnSpPr>
          <p:cNvPr id="12" name="直線單箭頭接點 11"/>
          <p:cNvCxnSpPr/>
          <p:nvPr/>
        </p:nvCxnSpPr>
        <p:spPr>
          <a:xfrm>
            <a:off x="2894478" y="3908483"/>
            <a:ext cx="657156"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3" name="物件 12"/>
          <p:cNvGraphicFramePr>
            <a:graphicFrameLocks noChangeAspect="1"/>
          </p:cNvGraphicFramePr>
          <p:nvPr>
            <p:extLst>
              <p:ext uri="{D42A27DB-BD31-4B8C-83A1-F6EECF244321}">
                <p14:modId xmlns:p14="http://schemas.microsoft.com/office/powerpoint/2010/main" val="3890824754"/>
              </p:ext>
            </p:extLst>
          </p:nvPr>
        </p:nvGraphicFramePr>
        <p:xfrm>
          <a:off x="3149977" y="3928031"/>
          <a:ext cx="201073" cy="280987"/>
        </p:xfrm>
        <a:graphic>
          <a:graphicData uri="http://schemas.openxmlformats.org/presentationml/2006/ole">
            <mc:AlternateContent xmlns:mc="http://schemas.openxmlformats.org/markup-compatibility/2006">
              <mc:Choice xmlns:v="urn:schemas-microsoft-com:vml" Requires="v">
                <p:oleObj spid="_x0000_s20549" name="方程式" r:id="rId11" imgW="164880" imgH="203040" progId="Equation.3">
                  <p:embed/>
                </p:oleObj>
              </mc:Choice>
              <mc:Fallback>
                <p:oleObj name="方程式" r:id="rId11" imgW="164880" imgH="20304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49977" y="3928031"/>
                        <a:ext cx="201073" cy="280987"/>
                      </a:xfrm>
                      <a:prstGeom prst="rect">
                        <a:avLst/>
                      </a:prstGeom>
                      <a:noFill/>
                      <a:ln>
                        <a:noFill/>
                      </a:ln>
                    </p:spPr>
                  </p:pic>
                </p:oleObj>
              </mc:Fallback>
            </mc:AlternateContent>
          </a:graphicData>
        </a:graphic>
      </p:graphicFrame>
      <p:sp>
        <p:nvSpPr>
          <p:cNvPr id="7" name="文字方塊 6"/>
          <p:cNvSpPr txBox="1"/>
          <p:nvPr/>
        </p:nvSpPr>
        <p:spPr bwMode="auto">
          <a:xfrm>
            <a:off x="3734003" y="5751771"/>
            <a:ext cx="9901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1800" b="1" dirty="0"/>
              <a:t>1820</a:t>
            </a:r>
            <a:endParaRPr lang="zh-TW" altLang="en-US" sz="1800" b="1" dirty="0"/>
          </a:p>
        </p:txBody>
      </p:sp>
      <p:sp>
        <p:nvSpPr>
          <p:cNvPr id="11" name="文字方塊 10"/>
          <p:cNvSpPr txBox="1"/>
          <p:nvPr/>
        </p:nvSpPr>
        <p:spPr bwMode="auto">
          <a:xfrm>
            <a:off x="905001" y="6219310"/>
            <a:ext cx="75374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帶電物體周圍的空間，在它們的電磁作用中，並未扮演任何角色。</a:t>
            </a:r>
          </a:p>
        </p:txBody>
      </p:sp>
    </p:spTree>
    <p:extLst>
      <p:ext uri="{BB962C8B-B14F-4D97-AF65-F5344CB8AC3E}">
        <p14:creationId xmlns:p14="http://schemas.microsoft.com/office/powerpoint/2010/main" val="17484751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Image:Faraday-signatur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2140" y="5409220"/>
            <a:ext cx="273367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7" descr="Image:Faraday-Millikan-Gale-1913.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252" y="982134"/>
            <a:ext cx="2610290" cy="3685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9" descr="Image:M Faraday Th Phillips oil 1842.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7880" y="976141"/>
            <a:ext cx="2845565" cy="3681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 Box 10"/>
          <p:cNvSpPr txBox="1">
            <a:spLocks noChangeArrowheads="1"/>
          </p:cNvSpPr>
          <p:nvPr/>
        </p:nvSpPr>
        <p:spPr bwMode="auto">
          <a:xfrm>
            <a:off x="3569147" y="455052"/>
            <a:ext cx="2895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sz="1800" dirty="0">
                <a:latin typeface="Times New Roman" panose="02020603050405020304" pitchFamily="18" charset="0"/>
                <a:cs typeface="Times New Roman" panose="02020603050405020304" pitchFamily="18" charset="0"/>
              </a:rPr>
              <a:t>Faraday 1791-1861</a:t>
            </a:r>
            <a:endParaRPr lang="zh-TW" altLang="en-US" sz="1800" dirty="0">
              <a:latin typeface="Times New Roman" panose="02020603050405020304" pitchFamily="18" charset="0"/>
              <a:cs typeface="Times New Roman" panose="02020603050405020304" pitchFamily="18" charset="0"/>
            </a:endParaRPr>
          </a:p>
        </p:txBody>
      </p:sp>
      <p:pic>
        <p:nvPicPr>
          <p:cNvPr id="47111" name="Picture 14" descr="farada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69147" y="5375430"/>
            <a:ext cx="2133600"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431540" y="4806212"/>
            <a:ext cx="8505945" cy="369332"/>
          </a:xfrm>
          <a:prstGeom prst="rect">
            <a:avLst/>
          </a:prstGeom>
          <a:noFill/>
        </p:spPr>
        <p:txBody>
          <a:bodyPr wrap="square" rtlCol="0">
            <a:spAutoFit/>
          </a:bodyPr>
          <a:lstStyle/>
          <a:p>
            <a:r>
              <a:rPr lang="zh-TW" altLang="en-US" sz="1800" dirty="0"/>
              <a:t>而在對岸的法拉第反對超距力，這個態度影響了英國整個物理界對電磁學的看法。</a:t>
            </a:r>
          </a:p>
        </p:txBody>
      </p:sp>
    </p:spTree>
    <p:extLst>
      <p:ext uri="{BB962C8B-B14F-4D97-AF65-F5344CB8AC3E}">
        <p14:creationId xmlns:p14="http://schemas.microsoft.com/office/powerpoint/2010/main" val="23265584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7" descr="1302"/>
          <p:cNvPicPr>
            <a:picLocks noChangeAspect="1" noChangeArrowheads="1"/>
          </p:cNvPicPr>
          <p:nvPr/>
        </p:nvPicPr>
        <p:blipFill>
          <a:blip r:embed="rId2">
            <a:extLst>
              <a:ext uri="{28A0092B-C50C-407E-A947-70E740481C1C}">
                <a14:useLocalDpi xmlns:a14="http://schemas.microsoft.com/office/drawing/2010/main" val="0"/>
              </a:ext>
            </a:extLst>
          </a:blip>
          <a:srcRect b="2818"/>
          <a:stretch>
            <a:fillRect/>
          </a:stretch>
        </p:blipFill>
        <p:spPr bwMode="auto">
          <a:xfrm>
            <a:off x="2506506" y="1371600"/>
            <a:ext cx="2941637"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文字方塊 5"/>
          <p:cNvSpPr txBox="1">
            <a:spLocks noChangeArrowheads="1"/>
          </p:cNvSpPr>
          <p:nvPr/>
        </p:nvSpPr>
        <p:spPr bwMode="auto">
          <a:xfrm>
            <a:off x="2535237" y="794544"/>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萬有引力也是一個超距力</a:t>
            </a:r>
          </a:p>
        </p:txBody>
      </p:sp>
      <p:sp>
        <p:nvSpPr>
          <p:cNvPr id="43013" name="矩形 8"/>
          <p:cNvSpPr>
            <a:spLocks noChangeArrowheads="1"/>
          </p:cNvSpPr>
          <p:nvPr/>
        </p:nvSpPr>
        <p:spPr bwMode="auto">
          <a:xfrm>
            <a:off x="2479675" y="4056063"/>
            <a:ext cx="4108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b="1">
                <a:solidFill>
                  <a:srgbClr val="FF0000"/>
                </a:solidFill>
              </a:rPr>
              <a:t>地球若不見了，月亮什麼時候會知道？</a:t>
            </a:r>
            <a:endParaRPr lang="zh-TW" altLang="en-US"/>
          </a:p>
        </p:txBody>
      </p:sp>
      <p:sp>
        <p:nvSpPr>
          <p:cNvPr id="43014" name="文字方塊 9"/>
          <p:cNvSpPr txBox="1">
            <a:spLocks noChangeArrowheads="1"/>
          </p:cNvSpPr>
          <p:nvPr/>
        </p:nvSpPr>
        <p:spPr bwMode="auto">
          <a:xfrm>
            <a:off x="2479675" y="4513263"/>
            <a:ext cx="5181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a:t>若引力是超距力，月亮會立刻知道！</a:t>
            </a:r>
          </a:p>
        </p:txBody>
      </p:sp>
      <p:sp>
        <p:nvSpPr>
          <p:cNvPr id="7" name="Text Box 6"/>
          <p:cNvSpPr txBox="1">
            <a:spLocks noChangeArrowheads="1"/>
          </p:cNvSpPr>
          <p:nvPr/>
        </p:nvSpPr>
        <p:spPr bwMode="auto">
          <a:xfrm>
            <a:off x="2479675" y="4970463"/>
            <a:ext cx="5749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但相對論要求訊息的傳遞不能快於光速！</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2311"/>
          <p:cNvPicPr>
            <a:picLocks noChangeAspect="1" noChangeArrowheads="1"/>
          </p:cNvPicPr>
          <p:nvPr/>
        </p:nvPicPr>
        <p:blipFill rotWithShape="1">
          <a:blip r:embed="rId2">
            <a:extLst>
              <a:ext uri="{28A0092B-C50C-407E-A947-70E740481C1C}">
                <a14:useLocalDpi xmlns:a14="http://schemas.microsoft.com/office/drawing/2010/main" val="0"/>
              </a:ext>
            </a:extLst>
          </a:blip>
          <a:srcRect t="14192" b="21191"/>
          <a:stretch/>
        </p:blipFill>
        <p:spPr bwMode="auto">
          <a:xfrm>
            <a:off x="1981200" y="2107869"/>
            <a:ext cx="4114800" cy="1944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AutoShape 5"/>
          <p:cNvSpPr>
            <a:spLocks noChangeArrowheads="1"/>
          </p:cNvSpPr>
          <p:nvPr/>
        </p:nvSpPr>
        <p:spPr bwMode="auto">
          <a:xfrm flipH="1">
            <a:off x="4495800" y="2833273"/>
            <a:ext cx="762000" cy="228600"/>
          </a:xfrm>
          <a:prstGeom prst="curvedDownArrow">
            <a:avLst>
              <a:gd name="adj1" fmla="val 40000"/>
              <a:gd name="adj2" fmla="val 80000"/>
              <a:gd name="adj3" fmla="val 42708"/>
            </a:avLst>
          </a:prstGeom>
          <a:solidFill>
            <a:schemeClr val="accent1"/>
          </a:solidFill>
          <a:ln w="9525">
            <a:solidFill>
              <a:schemeClr val="tx1"/>
            </a:solidFill>
            <a:miter lim="800000"/>
            <a:headEnd/>
            <a:tailEnd/>
          </a:ln>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a:p>
        </p:txBody>
      </p:sp>
      <p:sp>
        <p:nvSpPr>
          <p:cNvPr id="44036" name="Text Box 6"/>
          <p:cNvSpPr txBox="1">
            <a:spLocks noChangeArrowheads="1"/>
          </p:cNvSpPr>
          <p:nvPr/>
        </p:nvSpPr>
        <p:spPr bwMode="auto">
          <a:xfrm>
            <a:off x="2122487" y="4688427"/>
            <a:ext cx="373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電荷 </a:t>
            </a:r>
            <a:r>
              <a:rPr lang="en-US" altLang="zh-TW" i="1" dirty="0">
                <a:latin typeface="Times New Roman" pitchFamily="18" charset="0"/>
                <a:cs typeface="Times New Roman" pitchFamily="18" charset="0"/>
              </a:rPr>
              <a:t>Q</a:t>
            </a:r>
            <a:r>
              <a:rPr lang="en-US" altLang="zh-TW" i="1" dirty="0"/>
              <a:t> </a:t>
            </a:r>
            <a:r>
              <a:rPr lang="zh-TW" altLang="en-US" dirty="0"/>
              <a:t>在空間中各處產生電場。</a:t>
            </a:r>
          </a:p>
        </p:txBody>
      </p:sp>
      <p:sp>
        <p:nvSpPr>
          <p:cNvPr id="37893" name="Text Box 7"/>
          <p:cNvSpPr txBox="1">
            <a:spLocks noChangeArrowheads="1"/>
          </p:cNvSpPr>
          <p:nvPr/>
        </p:nvSpPr>
        <p:spPr bwMode="auto">
          <a:xfrm>
            <a:off x="2122487" y="5145627"/>
            <a:ext cx="510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在點電荷 </a:t>
            </a:r>
            <a:r>
              <a:rPr lang="en-US" altLang="zh-TW" i="1" dirty="0">
                <a:latin typeface="Times New Roman" pitchFamily="18" charset="0"/>
                <a:cs typeface="Times New Roman" pitchFamily="18" charset="0"/>
              </a:rPr>
              <a:t>q</a:t>
            </a:r>
            <a:r>
              <a:rPr lang="en-US" altLang="zh-TW" i="1" dirty="0"/>
              <a:t> </a:t>
            </a:r>
            <a:r>
              <a:rPr lang="zh-TW" altLang="en-US" dirty="0"/>
              <a:t>所在位置的電場對 </a:t>
            </a:r>
            <a:r>
              <a:rPr lang="en-US" altLang="zh-TW" i="1" dirty="0">
                <a:latin typeface="Times New Roman" pitchFamily="18" charset="0"/>
                <a:cs typeface="Times New Roman" pitchFamily="18" charset="0"/>
              </a:rPr>
              <a:t>q</a:t>
            </a:r>
            <a:r>
              <a:rPr lang="en-US" altLang="zh-TW" dirty="0"/>
              <a:t> </a:t>
            </a:r>
            <a:r>
              <a:rPr lang="zh-TW" altLang="en-US"/>
              <a:t>施力。</a:t>
            </a:r>
          </a:p>
        </p:txBody>
      </p:sp>
      <p:sp>
        <p:nvSpPr>
          <p:cNvPr id="37894" name="Text Box 8"/>
          <p:cNvSpPr txBox="1">
            <a:spLocks noChangeArrowheads="1"/>
          </p:cNvSpPr>
          <p:nvPr/>
        </p:nvSpPr>
        <p:spPr bwMode="auto">
          <a:xfrm>
            <a:off x="2019300" y="1380290"/>
            <a:ext cx="4953000" cy="36988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a:solidFill>
                  <a:srgbClr val="FF0000"/>
                </a:solidFill>
              </a:rPr>
              <a:t>電場的引進使得電力有機會可以不再是超距力</a:t>
            </a:r>
          </a:p>
        </p:txBody>
      </p:sp>
      <p:sp>
        <p:nvSpPr>
          <p:cNvPr id="44039" name="文字方塊 7"/>
          <p:cNvSpPr txBox="1">
            <a:spLocks noChangeArrowheads="1"/>
          </p:cNvSpPr>
          <p:nvPr/>
        </p:nvSpPr>
        <p:spPr bwMode="auto">
          <a:xfrm>
            <a:off x="1922462" y="835160"/>
            <a:ext cx="54102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我們可以合理地懷疑，超距力並不是正確的概念！</a:t>
            </a:r>
          </a:p>
        </p:txBody>
      </p:sp>
      <p:sp>
        <p:nvSpPr>
          <p:cNvPr id="3" name="文字方塊 2"/>
          <p:cNvSpPr txBox="1"/>
          <p:nvPr/>
        </p:nvSpPr>
        <p:spPr>
          <a:xfrm>
            <a:off x="2122487" y="4192595"/>
            <a:ext cx="4811713" cy="369332"/>
          </a:xfrm>
          <a:prstGeom prst="rect">
            <a:avLst/>
          </a:prstGeom>
          <a:noFill/>
        </p:spPr>
        <p:txBody>
          <a:bodyPr wrap="square" rtlCol="0">
            <a:spAutoFit/>
          </a:bodyPr>
          <a:lstStyle/>
          <a:p>
            <a:r>
              <a:rPr lang="zh-TW" altLang="en-US" dirty="0"/>
              <a:t>透過電場，靜電力的發生可以分解成兩個步驟：</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036"/>
                                        </p:tgtEl>
                                        <p:attrNameLst>
                                          <p:attrName>style.visibility</p:attrName>
                                        </p:attrNameLst>
                                      </p:cBhvr>
                                      <p:to>
                                        <p:strVal val="visible"/>
                                      </p:to>
                                    </p:set>
                                    <p:anim calcmode="lin" valueType="num">
                                      <p:cBhvr additive="base">
                                        <p:cTn id="7" dur="500" fill="hold"/>
                                        <p:tgtEl>
                                          <p:spTgt spid="44036"/>
                                        </p:tgtEl>
                                        <p:attrNameLst>
                                          <p:attrName>ppt_x</p:attrName>
                                        </p:attrNameLst>
                                      </p:cBhvr>
                                      <p:tavLst>
                                        <p:tav tm="0">
                                          <p:val>
                                            <p:strVal val="#ppt_x"/>
                                          </p:val>
                                        </p:tav>
                                        <p:tav tm="100000">
                                          <p:val>
                                            <p:strVal val="#ppt_x"/>
                                          </p:val>
                                        </p:tav>
                                      </p:tavLst>
                                    </p:anim>
                                    <p:anim calcmode="lin" valueType="num">
                                      <p:cBhvr additive="base">
                                        <p:cTn id="8" dur="500" fill="hold"/>
                                        <p:tgtEl>
                                          <p:spTgt spid="440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627"/>
                                        </p:tgtEl>
                                        <p:attrNameLst>
                                          <p:attrName>style.visibility</p:attrName>
                                        </p:attrNameLst>
                                      </p:cBhvr>
                                      <p:to>
                                        <p:strVal val="visible"/>
                                      </p:to>
                                    </p:set>
                                    <p:anim calcmode="lin" valueType="num">
                                      <p:cBhvr additive="base">
                                        <p:cTn id="13" dur="500" fill="hold"/>
                                        <p:tgtEl>
                                          <p:spTgt spid="26627"/>
                                        </p:tgtEl>
                                        <p:attrNameLst>
                                          <p:attrName>ppt_x</p:attrName>
                                        </p:attrNameLst>
                                      </p:cBhvr>
                                      <p:tavLst>
                                        <p:tav tm="0">
                                          <p:val>
                                            <p:strVal val="#ppt_x"/>
                                          </p:val>
                                        </p:tav>
                                        <p:tav tm="100000">
                                          <p:val>
                                            <p:strVal val="#ppt_x"/>
                                          </p:val>
                                        </p:tav>
                                      </p:tavLst>
                                    </p:anim>
                                    <p:anim calcmode="lin" valueType="num">
                                      <p:cBhvr additive="base">
                                        <p:cTn id="14" dur="500" fill="hold"/>
                                        <p:tgtEl>
                                          <p:spTgt spid="2662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7893"/>
                                        </p:tgtEl>
                                        <p:attrNameLst>
                                          <p:attrName>style.visibility</p:attrName>
                                        </p:attrNameLst>
                                      </p:cBhvr>
                                      <p:to>
                                        <p:strVal val="visible"/>
                                      </p:to>
                                    </p:set>
                                    <p:anim calcmode="lin" valueType="num">
                                      <p:cBhvr additive="base">
                                        <p:cTn id="17" dur="500" fill="hold"/>
                                        <p:tgtEl>
                                          <p:spTgt spid="37893"/>
                                        </p:tgtEl>
                                        <p:attrNameLst>
                                          <p:attrName>ppt_x</p:attrName>
                                        </p:attrNameLst>
                                      </p:cBhvr>
                                      <p:tavLst>
                                        <p:tav tm="0">
                                          <p:val>
                                            <p:strVal val="#ppt_x"/>
                                          </p:val>
                                        </p:tav>
                                        <p:tav tm="100000">
                                          <p:val>
                                            <p:strVal val="#ppt_x"/>
                                          </p:val>
                                        </p:tav>
                                      </p:tavLst>
                                    </p:anim>
                                    <p:anim calcmode="lin" valueType="num">
                                      <p:cBhvr additive="base">
                                        <p:cTn id="18" dur="500" fill="hold"/>
                                        <p:tgtEl>
                                          <p:spTgt spid="378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animBg="1"/>
      <p:bldP spid="44036" grpId="0"/>
      <p:bldP spid="3789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F22_06"/>
          <p:cNvPicPr>
            <a:picLocks noChangeAspect="1" noChangeArrowheads="1"/>
          </p:cNvPicPr>
          <p:nvPr/>
        </p:nvPicPr>
        <p:blipFill>
          <a:blip r:embed="rId2">
            <a:extLst>
              <a:ext uri="{28A0092B-C50C-407E-A947-70E740481C1C}">
                <a14:useLocalDpi xmlns:a14="http://schemas.microsoft.com/office/drawing/2010/main" val="0"/>
              </a:ext>
            </a:extLst>
          </a:blip>
          <a:srcRect b="13655"/>
          <a:stretch>
            <a:fillRect/>
          </a:stretch>
        </p:blipFill>
        <p:spPr bwMode="auto">
          <a:xfrm>
            <a:off x="3166132" y="194731"/>
            <a:ext cx="2270197" cy="2414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685800" y="4934939"/>
            <a:ext cx="6891105" cy="507831"/>
          </a:xfrm>
          <a:prstGeom prst="rect">
            <a:avLst/>
          </a:prstGeom>
          <a:noFill/>
        </p:spPr>
        <p:txBody>
          <a:bodyPr wrap="square" rtlCol="0">
            <a:spAutoFit/>
          </a:bodyPr>
          <a:lstStyle/>
          <a:p>
            <a:pPr>
              <a:lnSpc>
                <a:spcPct val="150000"/>
              </a:lnSpc>
            </a:pPr>
            <a:r>
              <a:rPr lang="zh-TW" altLang="en-US" dirty="0"/>
              <a:t>電荷突然改變位置，如同平坦的海面落下一個物體，</a:t>
            </a:r>
          </a:p>
        </p:txBody>
      </p:sp>
      <p:sp>
        <p:nvSpPr>
          <p:cNvPr id="3" name="文字方塊 2"/>
          <p:cNvSpPr txBox="1"/>
          <p:nvPr/>
        </p:nvSpPr>
        <p:spPr>
          <a:xfrm>
            <a:off x="699495" y="5921297"/>
            <a:ext cx="7750131" cy="369332"/>
          </a:xfrm>
          <a:prstGeom prst="rect">
            <a:avLst/>
          </a:prstGeom>
          <a:noFill/>
        </p:spPr>
        <p:txBody>
          <a:bodyPr wrap="square" rtlCol="0">
            <a:spAutoFit/>
          </a:bodyPr>
          <a:lstStyle/>
          <a:p>
            <a:r>
              <a:rPr lang="zh-TW" altLang="en-US" dirty="0"/>
              <a:t>電荷改變位置的訊息也自然需要時間才能到達遠方。這是超距力無法做到的。</a:t>
            </a:r>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2864032"/>
            <a:ext cx="3036642" cy="2024428"/>
          </a:xfrm>
          <a:prstGeom prst="rect">
            <a:avLst/>
          </a:prstGeom>
        </p:spPr>
      </p:pic>
      <p:sp>
        <p:nvSpPr>
          <p:cNvPr id="5" name="矩形 4"/>
          <p:cNvSpPr/>
          <p:nvPr/>
        </p:nvSpPr>
        <p:spPr>
          <a:xfrm>
            <a:off x="685800" y="5366987"/>
            <a:ext cx="8002625" cy="507831"/>
          </a:xfrm>
          <a:prstGeom prst="rect">
            <a:avLst/>
          </a:prstGeom>
        </p:spPr>
        <p:txBody>
          <a:bodyPr wrap="square">
            <a:spAutoFit/>
          </a:bodyPr>
          <a:lstStyle/>
          <a:p>
            <a:pPr>
              <a:lnSpc>
                <a:spcPct val="150000"/>
              </a:lnSpc>
            </a:pPr>
            <a:r>
              <a:rPr lang="zh-TW" altLang="en-US" dirty="0"/>
              <a:t>物體激起的水波需要時間才能傳播到遠方！</a:t>
            </a:r>
          </a:p>
        </p:txBody>
      </p:sp>
      <p:pic>
        <p:nvPicPr>
          <p:cNvPr id="10" name="Picture 4" descr="231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8849" t="42095" r="29630" b="45830"/>
          <a:stretch/>
        </p:blipFill>
        <p:spPr bwMode="auto">
          <a:xfrm>
            <a:off x="4812250" y="1220146"/>
            <a:ext cx="237030" cy="18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95271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2311"/>
          <p:cNvPicPr>
            <a:picLocks noChangeAspect="1" noChangeArrowheads="1"/>
          </p:cNvPicPr>
          <p:nvPr/>
        </p:nvPicPr>
        <p:blipFill rotWithShape="1">
          <a:blip r:embed="rId2">
            <a:extLst>
              <a:ext uri="{28A0092B-C50C-407E-A947-70E740481C1C}">
                <a14:useLocalDpi xmlns:a14="http://schemas.microsoft.com/office/drawing/2010/main" val="0"/>
              </a:ext>
            </a:extLst>
          </a:blip>
          <a:srcRect t="14192" b="21191"/>
          <a:stretch/>
        </p:blipFill>
        <p:spPr bwMode="auto">
          <a:xfrm>
            <a:off x="1922462" y="3080171"/>
            <a:ext cx="4114800" cy="1944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AutoShape 5"/>
          <p:cNvSpPr>
            <a:spLocks noChangeArrowheads="1"/>
          </p:cNvSpPr>
          <p:nvPr/>
        </p:nvSpPr>
        <p:spPr bwMode="auto">
          <a:xfrm flipH="1">
            <a:off x="4437062" y="3805575"/>
            <a:ext cx="762000" cy="228600"/>
          </a:xfrm>
          <a:prstGeom prst="curvedDownArrow">
            <a:avLst>
              <a:gd name="adj1" fmla="val 40000"/>
              <a:gd name="adj2" fmla="val 80000"/>
              <a:gd name="adj3" fmla="val 42708"/>
            </a:avLst>
          </a:prstGeom>
          <a:solidFill>
            <a:schemeClr val="accent1"/>
          </a:solidFill>
          <a:ln w="9525">
            <a:solidFill>
              <a:schemeClr val="tx1"/>
            </a:solidFill>
            <a:miter lim="800000"/>
            <a:headEnd/>
            <a:tailEnd/>
          </a:ln>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a:p>
        </p:txBody>
      </p:sp>
      <p:sp>
        <p:nvSpPr>
          <p:cNvPr id="37894" name="Text Box 8"/>
          <p:cNvSpPr txBox="1">
            <a:spLocks noChangeArrowheads="1"/>
          </p:cNvSpPr>
          <p:nvPr/>
        </p:nvSpPr>
        <p:spPr bwMode="auto">
          <a:xfrm>
            <a:off x="1960562" y="2352592"/>
            <a:ext cx="4953000" cy="36988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a:solidFill>
                  <a:srgbClr val="FF0000"/>
                </a:solidFill>
              </a:rPr>
              <a:t>電場的引進使得電力有機會可以不再是超距力</a:t>
            </a:r>
          </a:p>
        </p:txBody>
      </p:sp>
      <p:sp>
        <p:nvSpPr>
          <p:cNvPr id="44039" name="文字方塊 7"/>
          <p:cNvSpPr txBox="1">
            <a:spLocks noChangeArrowheads="1"/>
          </p:cNvSpPr>
          <p:nvPr/>
        </p:nvSpPr>
        <p:spPr bwMode="auto">
          <a:xfrm>
            <a:off x="1863724" y="1807462"/>
            <a:ext cx="54102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超距力並不是正確的概念！</a:t>
            </a:r>
          </a:p>
        </p:txBody>
      </p:sp>
    </p:spTree>
    <p:extLst>
      <p:ext uri="{BB962C8B-B14F-4D97-AF65-F5344CB8AC3E}">
        <p14:creationId xmlns:p14="http://schemas.microsoft.com/office/powerpoint/2010/main" val="1933834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fig23"/>
          <p:cNvPicPr>
            <a:picLocks noChangeAspect="1" noChangeArrowheads="1"/>
          </p:cNvPicPr>
          <p:nvPr/>
        </p:nvPicPr>
        <p:blipFill>
          <a:blip r:embed="rId2">
            <a:extLst>
              <a:ext uri="{28A0092B-C50C-407E-A947-70E740481C1C}">
                <a14:useLocalDpi xmlns:a14="http://schemas.microsoft.com/office/drawing/2010/main" val="0"/>
              </a:ext>
            </a:extLst>
          </a:blip>
          <a:srcRect b="28236"/>
          <a:stretch>
            <a:fillRect/>
          </a:stretch>
        </p:blipFill>
        <p:spPr bwMode="auto">
          <a:xfrm>
            <a:off x="1371600" y="1295400"/>
            <a:ext cx="650716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文字方塊 2"/>
          <p:cNvSpPr txBox="1">
            <a:spLocks noChangeArrowheads="1"/>
          </p:cNvSpPr>
          <p:nvPr/>
        </p:nvSpPr>
        <p:spPr bwMode="auto">
          <a:xfrm>
            <a:off x="3200400" y="762000"/>
            <a:ext cx="2895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電磁學 </a:t>
            </a:r>
            <a:r>
              <a:rPr lang="en-US" altLang="zh-TW" dirty="0">
                <a:latin typeface="Times New Roman" panose="02020603050405020304" pitchFamily="18" charset="0"/>
                <a:cs typeface="Times New Roman" panose="02020603050405020304" pitchFamily="18" charset="0"/>
              </a:rPr>
              <a:t>Electromagnetism</a:t>
            </a:r>
            <a:endParaRPr lang="zh-TW" altLang="en-US" dirty="0">
              <a:latin typeface="Times New Roman" panose="02020603050405020304" pitchFamily="18" charset="0"/>
              <a:cs typeface="Times New Roman" panose="02020603050405020304" pitchFamily="18" charset="0"/>
            </a:endParaRPr>
          </a:p>
        </p:txBody>
      </p:sp>
      <p:sp>
        <p:nvSpPr>
          <p:cNvPr id="2052" name="文字方塊 3"/>
          <p:cNvSpPr txBox="1">
            <a:spLocks noChangeArrowheads="1"/>
          </p:cNvSpPr>
          <p:nvPr/>
        </p:nvSpPr>
        <p:spPr bwMode="auto">
          <a:xfrm>
            <a:off x="2163762" y="4735512"/>
            <a:ext cx="62944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但電磁場才是我們討論的主角（而不是電荷與電流）。</a:t>
            </a:r>
          </a:p>
        </p:txBody>
      </p:sp>
      <p:sp>
        <p:nvSpPr>
          <p:cNvPr id="2054" name="文字方塊 5"/>
          <p:cNvSpPr txBox="1">
            <a:spLocks noChangeArrowheads="1"/>
          </p:cNvSpPr>
          <p:nvPr/>
        </p:nvSpPr>
        <p:spPr bwMode="auto">
          <a:xfrm>
            <a:off x="2163763" y="5726112"/>
            <a:ext cx="571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電磁場是多變數函數，偏微分會是我們主要的工具。</a:t>
            </a:r>
          </a:p>
        </p:txBody>
      </p:sp>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7895FA30-5E72-7340-8AA2-8D407B9155C6}"/>
                  </a:ext>
                </a:extLst>
              </p:cNvPr>
              <p:cNvSpPr txBox="1"/>
              <p:nvPr/>
            </p:nvSpPr>
            <p:spPr>
              <a:xfrm>
                <a:off x="3789344" y="5176674"/>
                <a:ext cx="1625638" cy="40293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rPr>
                          </m:ctrlPr>
                        </m:accPr>
                        <m:e>
                          <m:r>
                            <m:rPr>
                              <m:brk/>
                            </m:rPr>
                            <a:rPr lang="en-US" altLang="zh-TW" i="1">
                              <a:latin typeface="Cambria Math"/>
                            </a:rPr>
                            <m:t>𝐸</m:t>
                          </m:r>
                        </m:e>
                      </m:acc>
                      <m:d>
                        <m:dPr>
                          <m:ctrlPr>
                            <a:rPr lang="en-US" altLang="zh-TW" i="1" smtClean="0">
                              <a:latin typeface="Cambria Math" panose="02040503050406030204" pitchFamily="18" charset="0"/>
                            </a:rPr>
                          </m:ctrlPr>
                        </m:dPr>
                        <m:e>
                          <m:acc>
                            <m:accPr>
                              <m:chr m:val="⃗"/>
                              <m:ctrlPr>
                                <a:rPr lang="en-US" altLang="zh-TW" i="1">
                                  <a:latin typeface="Cambria Math" panose="02040503050406030204" pitchFamily="18" charset="0"/>
                                </a:rPr>
                              </m:ctrlPr>
                            </m:accPr>
                            <m:e>
                              <m:r>
                                <a:rPr lang="en-US" altLang="zh-TW" b="0" i="1" smtClean="0">
                                  <a:latin typeface="Cambria Math" panose="02040503050406030204" pitchFamily="18" charset="0"/>
                                </a:rPr>
                                <m:t>𝑟</m:t>
                              </m:r>
                            </m:e>
                          </m:acc>
                          <m:r>
                            <a:rPr lang="en-US" altLang="zh-TW" b="0" i="1" smtClean="0">
                              <a:latin typeface="Cambria Math" panose="02040503050406030204" pitchFamily="18" charset="0"/>
                            </a:rPr>
                            <m:t>,</m:t>
                          </m:r>
                          <m:r>
                            <a:rPr lang="en-US" altLang="zh-TW" b="0" i="1" smtClean="0">
                              <a:latin typeface="Cambria Math" panose="02040503050406030204" pitchFamily="18" charset="0"/>
                            </a:rPr>
                            <m:t>𝑡</m:t>
                          </m:r>
                        </m:e>
                      </m:d>
                      <m:r>
                        <a:rPr lang="en-US" altLang="zh-TW" b="0" i="1" smtClean="0">
                          <a:latin typeface="Cambria Math" panose="02040503050406030204" pitchFamily="18" charset="0"/>
                        </a:rPr>
                        <m:t>,</m:t>
                      </m:r>
                      <m:acc>
                        <m:accPr>
                          <m:chr m:val="⃗"/>
                          <m:ctrlPr>
                            <a:rPr lang="en-US" altLang="zh-TW" i="1">
                              <a:latin typeface="Cambria Math" panose="02040503050406030204" pitchFamily="18" charset="0"/>
                            </a:rPr>
                          </m:ctrlPr>
                        </m:accPr>
                        <m:e>
                          <m:r>
                            <a:rPr lang="en-US" altLang="zh-TW" b="0" i="1" smtClean="0">
                              <a:latin typeface="Cambria Math" panose="02040503050406030204" pitchFamily="18" charset="0"/>
                            </a:rPr>
                            <m:t>𝐵</m:t>
                          </m:r>
                        </m:e>
                      </m:acc>
                      <m:d>
                        <m:dPr>
                          <m:ctrlPr>
                            <a:rPr lang="en-US" altLang="zh-TW" i="1">
                              <a:latin typeface="Cambria Math" panose="02040503050406030204" pitchFamily="18" charset="0"/>
                            </a:rPr>
                          </m:ctrlPr>
                        </m:d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𝑟</m:t>
                              </m:r>
                            </m:e>
                          </m:acc>
                          <m:r>
                            <a:rPr lang="en-US" altLang="zh-TW" i="1">
                              <a:latin typeface="Cambria Math" panose="02040503050406030204" pitchFamily="18" charset="0"/>
                            </a:rPr>
                            <m:t>,</m:t>
                          </m:r>
                          <m:r>
                            <a:rPr lang="en-US" altLang="zh-TW" i="1">
                              <a:latin typeface="Cambria Math" panose="02040503050406030204" pitchFamily="18" charset="0"/>
                            </a:rPr>
                            <m:t>𝑡</m:t>
                          </m:r>
                        </m:e>
                      </m:d>
                    </m:oMath>
                  </m:oMathPara>
                </a14:m>
                <a:endParaRPr lang="zh-TW" altLang="en-US" sz="1800" dirty="0"/>
              </a:p>
            </p:txBody>
          </p:sp>
        </mc:Choice>
        <mc:Fallback xmlns="">
          <p:sp>
            <p:nvSpPr>
              <p:cNvPr id="7" name="文字方塊 6">
                <a:extLst>
                  <a:ext uri="{FF2B5EF4-FFF2-40B4-BE49-F238E27FC236}">
                    <a16:creationId xmlns:a16="http://schemas.microsoft.com/office/drawing/2014/main" id="{7895FA30-5E72-7340-8AA2-8D407B9155C6}"/>
                  </a:ext>
                </a:extLst>
              </p:cNvPr>
              <p:cNvSpPr txBox="1">
                <a:spLocks noRot="1" noChangeAspect="1" noMove="1" noResize="1" noEditPoints="1" noAdjustHandles="1" noChangeArrowheads="1" noChangeShapeType="1" noTextEdit="1"/>
              </p:cNvSpPr>
              <p:nvPr/>
            </p:nvSpPr>
            <p:spPr>
              <a:xfrm>
                <a:off x="3789344" y="5176674"/>
                <a:ext cx="1625638" cy="402931"/>
              </a:xfrm>
              <a:prstGeom prst="rect">
                <a:avLst/>
              </a:prstGeom>
              <a:blipFill>
                <a:blip r:embed="rId3"/>
                <a:stretch>
                  <a:fillRect/>
                </a:stretch>
              </a:blipFill>
            </p:spPr>
            <p:txBody>
              <a:bodyPr/>
              <a:lstStyle/>
              <a:p>
                <a:r>
                  <a:rPr lang="en-TW">
                    <a:noFill/>
                  </a:rPr>
                  <a:t> </a:t>
                </a:r>
              </a:p>
            </p:txBody>
          </p:sp>
        </mc:Fallback>
      </mc:AlternateContent>
      <p:sp>
        <p:nvSpPr>
          <p:cNvPr id="8" name="文字方塊 1">
            <a:extLst>
              <a:ext uri="{FF2B5EF4-FFF2-40B4-BE49-F238E27FC236}">
                <a16:creationId xmlns:a16="http://schemas.microsoft.com/office/drawing/2014/main" id="{3851E1C6-25F5-6944-B6C3-21E7CE045643}"/>
              </a:ext>
            </a:extLst>
          </p:cNvPr>
          <p:cNvSpPr txBox="1">
            <a:spLocks noChangeArrowheads="1"/>
          </p:cNvSpPr>
          <p:nvPr/>
        </p:nvSpPr>
        <p:spPr bwMode="auto">
          <a:xfrm>
            <a:off x="2163763" y="4311486"/>
            <a:ext cx="518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電磁作用在基本的層次是電荷與電荷之間的力。</a:t>
            </a:r>
          </a:p>
        </p:txBody>
      </p:sp>
    </p:spTree>
    <p:extLst>
      <p:ext uri="{BB962C8B-B14F-4D97-AF65-F5344CB8AC3E}">
        <p14:creationId xmlns:p14="http://schemas.microsoft.com/office/powerpoint/2010/main" val="25342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2" name="文字方塊 5"/>
          <p:cNvSpPr txBox="1">
            <a:spLocks noChangeArrowheads="1"/>
          </p:cNvSpPr>
          <p:nvPr/>
        </p:nvSpPr>
        <p:spPr bwMode="auto">
          <a:xfrm>
            <a:off x="2769405" y="1058690"/>
            <a:ext cx="3143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solidFill>
                  <a:srgbClr val="FF0000"/>
                </a:solidFill>
              </a:rPr>
              <a:t>Maxwell Equations, Finally</a:t>
            </a:r>
            <a:endParaRPr lang="zh-TW" altLang="en-US" sz="2000" dirty="0">
              <a:solidFill>
                <a:srgbClr val="FF0000"/>
              </a:solidFill>
            </a:endParaRPr>
          </a:p>
        </p:txBody>
      </p:sp>
      <mc:AlternateContent xmlns:mc="http://schemas.openxmlformats.org/markup-compatibility/2006" xmlns:a14="http://schemas.microsoft.com/office/drawing/2010/main">
        <mc:Choice Requires="a14">
          <p:sp>
            <p:nvSpPr>
              <p:cNvPr id="14" name="文字方塊 13"/>
              <p:cNvSpPr txBox="1"/>
              <p:nvPr/>
            </p:nvSpPr>
            <p:spPr>
              <a:xfrm>
                <a:off x="806624" y="3695236"/>
                <a:ext cx="1962781"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𝑙</m:t>
                              </m:r>
                            </m:e>
                          </m:acc>
                        </m:e>
                      </m:nary>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rPr>
                                <m:t>𝐵</m:t>
                              </m:r>
                            </m:sub>
                          </m:sSub>
                        </m:num>
                        <m:den>
                          <m:r>
                            <a:rPr lang="en-US" altLang="zh-TW" sz="1800" b="0" i="1" smtClean="0">
                              <a:latin typeface="Cambria Math"/>
                            </a:rPr>
                            <m:t>𝑑𝑡</m:t>
                          </m:r>
                        </m:den>
                      </m:f>
                    </m:oMath>
                  </m:oMathPara>
                </a14:m>
                <a:endParaRPr lang="zh-TW" altLang="en-US" sz="1800"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806624" y="3695236"/>
                <a:ext cx="1962781" cy="818879"/>
              </a:xfrm>
              <a:prstGeom prst="rect">
                <a:avLst/>
              </a:prstGeom>
              <a:blipFill rotWithShape="1">
                <a:blip r:embed="rId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809576" y="4703348"/>
                <a:ext cx="2824299"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𝑙</m:t>
                              </m:r>
                            </m:e>
                          </m:acc>
                        </m:e>
                      </m:nary>
                      <m:r>
                        <a:rPr lang="en-US" altLang="zh-TW" sz="1800" b="0" i="1" smtClean="0">
                          <a:latin typeface="Cambria Math"/>
                        </a:rPr>
                        <m:t>=</m:t>
                      </m:r>
                      <m:sSub>
                        <m:sSubPr>
                          <m:ctrlPr>
                            <a:rPr lang="en-US" altLang="zh-TW" sz="1800" b="0" i="1" smtClean="0">
                              <a:latin typeface="Cambria Math" panose="02040503050406030204" pitchFamily="18" charset="0"/>
                            </a:rPr>
                          </m:ctrlPr>
                        </m:sSubPr>
                        <m:e>
                          <m:r>
                            <a:rPr lang="zh-TW" altLang="en-US" sz="1800" b="0" i="1" smtClean="0">
                              <a:latin typeface="Cambria Math"/>
                            </a:rPr>
                            <m:t>𝜇</m:t>
                          </m:r>
                        </m:e>
                        <m:sub>
                          <m:r>
                            <a:rPr lang="en-US" altLang="zh-TW" sz="1800" b="0" i="1" smtClean="0">
                              <a:latin typeface="Cambria Math"/>
                            </a:rPr>
                            <m:t>0</m:t>
                          </m:r>
                        </m:sub>
                      </m:sSub>
                      <m:r>
                        <a:rPr lang="en-US" altLang="zh-TW" sz="1800" b="0" i="1" smtClean="0">
                          <a:latin typeface="Cambria Math"/>
                        </a:rPr>
                        <m:t>𝑖</m:t>
                      </m:r>
                      <m:r>
                        <a:rPr lang="en-US" altLang="zh-TW" sz="1800" b="0" i="1" smtClean="0">
                          <a:latin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smtClean="0">
                              <a:latin typeface="Cambria Math"/>
                            </a:rPr>
                            <m:t>𝜀</m:t>
                          </m:r>
                        </m:e>
                        <m:sub>
                          <m:r>
                            <a:rPr lang="en-US" altLang="zh-TW" sz="1800" i="1">
                              <a:latin typeface="Cambria Math"/>
                            </a:rPr>
                            <m:t>0</m:t>
                          </m:r>
                        </m:sub>
                      </m:sSub>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rPr>
                                <m:t>𝐸</m:t>
                              </m:r>
                            </m:sub>
                          </m:sSub>
                        </m:num>
                        <m:den>
                          <m:r>
                            <a:rPr lang="en-US" altLang="zh-TW" sz="1800" b="0" i="1" smtClean="0">
                              <a:latin typeface="Cambria Math"/>
                            </a:rPr>
                            <m:t>𝑑𝑡</m:t>
                          </m:r>
                        </m:den>
                      </m:f>
                    </m:oMath>
                  </m:oMathPara>
                </a14:m>
                <a:endParaRPr lang="zh-TW" altLang="en-US" sz="1800"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809576" y="4703348"/>
                <a:ext cx="2824299" cy="818879"/>
              </a:xfrm>
              <a:prstGeom prst="rect">
                <a:avLst/>
              </a:prstGeom>
              <a:blipFill rotWithShape="1">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802860" y="2759132"/>
                <a:ext cx="1503938"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m:rPr>
                                  <m:brk/>
                                </m:rP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𝐴</m:t>
                              </m:r>
                            </m:e>
                          </m:acc>
                        </m:e>
                      </m:nary>
                      <m:r>
                        <a:rPr lang="en-US" altLang="zh-TW" sz="1800" b="0" i="1" smtClean="0">
                          <a:latin typeface="Cambria Math"/>
                        </a:rPr>
                        <m:t>=0</m:t>
                      </m:r>
                    </m:oMath>
                  </m:oMathPara>
                </a14:m>
                <a:endParaRPr lang="zh-TW" altLang="en-US" sz="1800"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802860" y="2759132"/>
                <a:ext cx="1503938" cy="818879"/>
              </a:xfrm>
              <a:prstGeom prst="rect">
                <a:avLst/>
              </a:prstGeom>
              <a:blipFill rotWithShape="1">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765029" y="1751020"/>
                <a:ext cx="1579600"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m:rPr>
                                  <m:brk/>
                                </m:rP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𝐴</m:t>
                              </m:r>
                            </m:e>
                          </m:acc>
                        </m:e>
                      </m:nary>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𝑞</m:t>
                          </m:r>
                        </m:num>
                        <m:den>
                          <m:sSub>
                            <m:sSubPr>
                              <m:ctrlPr>
                                <a:rPr lang="en-US" altLang="zh-TW" sz="1800" b="0" i="1" smtClean="0">
                                  <a:latin typeface="Cambria Math" panose="02040503050406030204" pitchFamily="18" charset="0"/>
                                </a:rPr>
                              </m:ctrlPr>
                            </m:sSubPr>
                            <m:e>
                              <m:r>
                                <a:rPr lang="zh-TW" altLang="en-US" sz="1800" b="0" i="1" smtClean="0">
                                  <a:latin typeface="Cambria Math"/>
                                </a:rPr>
                                <m:t>𝜀</m:t>
                              </m:r>
                            </m:e>
                            <m:sub>
                              <m:r>
                                <a:rPr lang="en-US" altLang="zh-TW" sz="1800" b="0" i="1" smtClean="0">
                                  <a:latin typeface="Cambria Math"/>
                                </a:rPr>
                                <m:t>0</m:t>
                              </m:r>
                            </m:sub>
                          </m:sSub>
                        </m:den>
                      </m:f>
                    </m:oMath>
                  </m:oMathPara>
                </a14:m>
                <a:endParaRPr lang="zh-TW" altLang="en-US" sz="1800"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765029" y="1751020"/>
                <a:ext cx="1579600" cy="818879"/>
              </a:xfrm>
              <a:prstGeom prst="rect">
                <a:avLst/>
              </a:prstGeom>
              <a:blipFill rotWithShape="1">
                <a:blip r:embed="rId5"/>
                <a:stretch>
                  <a:fillRect/>
                </a:stretch>
              </a:blipFill>
            </p:spPr>
            <p:txBody>
              <a:bodyPr/>
              <a:lstStyle/>
              <a:p>
                <a:r>
                  <a:rPr lang="zh-TW" altLang="en-US">
                    <a:noFill/>
                  </a:rPr>
                  <a:t> </a:t>
                </a:r>
              </a:p>
            </p:txBody>
          </p:sp>
        </mc:Fallback>
      </mc:AlternateContent>
      <p:sp>
        <p:nvSpPr>
          <p:cNvPr id="2" name="文字方塊 1"/>
          <p:cNvSpPr txBox="1"/>
          <p:nvPr/>
        </p:nvSpPr>
        <p:spPr>
          <a:xfrm>
            <a:off x="2769405" y="689358"/>
            <a:ext cx="2646687" cy="369332"/>
          </a:xfrm>
          <a:prstGeom prst="rect">
            <a:avLst/>
          </a:prstGeom>
          <a:noFill/>
        </p:spPr>
        <p:txBody>
          <a:bodyPr wrap="square" rtlCol="0">
            <a:spAutoFit/>
          </a:bodyPr>
          <a:lstStyle/>
          <a:p>
            <a:r>
              <a:rPr lang="zh-TW" altLang="en-US" dirty="0"/>
              <a:t>電磁力的基本定律：</a:t>
            </a:r>
            <a:endParaRPr lang="zh-CN" altLang="en-US" dirty="0"/>
          </a:p>
        </p:txBody>
      </p:sp>
      <mc:AlternateContent xmlns:mc="http://schemas.openxmlformats.org/markup-compatibility/2006" xmlns:a14="http://schemas.microsoft.com/office/drawing/2010/main">
        <mc:Choice Requires="a14">
          <p:sp>
            <p:nvSpPr>
              <p:cNvPr id="18" name="矩形 17"/>
              <p:cNvSpPr/>
              <p:nvPr/>
            </p:nvSpPr>
            <p:spPr>
              <a:xfrm>
                <a:off x="5566695" y="1853612"/>
                <a:ext cx="1253485" cy="613694"/>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b="0"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rPr>
                            <m:t>𝜌</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oMath>
                  </m:oMathPara>
                </a14:m>
                <a:endParaRPr lang="zh-TW" altLang="en-US" dirty="0"/>
              </a:p>
            </p:txBody>
          </p:sp>
        </mc:Choice>
        <mc:Fallback xmlns="">
          <p:sp>
            <p:nvSpPr>
              <p:cNvPr id="18" name="矩形 17"/>
              <p:cNvSpPr>
                <a:spLocks noRot="1" noChangeAspect="1" noMove="1" noResize="1" noEditPoints="1" noAdjustHandles="1" noChangeArrowheads="1" noChangeShapeType="1" noTextEdit="1"/>
              </p:cNvSpPr>
              <p:nvPr/>
            </p:nvSpPr>
            <p:spPr>
              <a:xfrm>
                <a:off x="5566695" y="1853612"/>
                <a:ext cx="1253485" cy="613694"/>
              </a:xfrm>
              <a:prstGeom prst="rect">
                <a:avLst/>
              </a:prstGeom>
              <a:blipFill rotWithShape="1">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矩形 18"/>
              <p:cNvSpPr/>
              <p:nvPr/>
            </p:nvSpPr>
            <p:spPr>
              <a:xfrm>
                <a:off x="5566695" y="2877803"/>
                <a:ext cx="1145250" cy="404663"/>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b="0" i="1" smtClean="0">
                              <a:latin typeface="Cambria Math"/>
                              <a:ea typeface="Cambria Math"/>
                            </a:rPr>
                            <m:t>𝐵</m:t>
                          </m:r>
                        </m:e>
                      </m:acc>
                      <m:r>
                        <a:rPr lang="en-US" altLang="zh-TW" b="0" i="1" smtClean="0">
                          <a:latin typeface="Cambria Math"/>
                          <a:ea typeface="Cambria Math"/>
                        </a:rPr>
                        <m:t>=0</m:t>
                      </m:r>
                    </m:oMath>
                  </m:oMathPara>
                </a14:m>
                <a:endParaRPr lang="zh-TW" altLang="en-US" dirty="0"/>
              </a:p>
            </p:txBody>
          </p:sp>
        </mc:Choice>
        <mc:Fallback xmlns="">
          <p:sp>
            <p:nvSpPr>
              <p:cNvPr id="19" name="矩形 18"/>
              <p:cNvSpPr>
                <a:spLocks noRot="1" noChangeAspect="1" noMove="1" noResize="1" noEditPoints="1" noAdjustHandles="1" noChangeArrowheads="1" noChangeShapeType="1" noTextEdit="1"/>
              </p:cNvSpPr>
              <p:nvPr/>
            </p:nvSpPr>
            <p:spPr>
              <a:xfrm>
                <a:off x="5566695" y="2877803"/>
                <a:ext cx="1145250" cy="404663"/>
              </a:xfrm>
              <a:prstGeom prst="rect">
                <a:avLst/>
              </a:prstGeom>
              <a:blipFill rotWithShape="1">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矩形 19"/>
              <p:cNvSpPr/>
              <p:nvPr/>
            </p:nvSpPr>
            <p:spPr>
              <a:xfrm>
                <a:off x="5566695" y="3702879"/>
                <a:ext cx="1629677" cy="682559"/>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b="0" i="1" smtClean="0">
                          <a:latin typeface="Cambria Math"/>
                          <a:ea typeface="Cambria Math"/>
                        </a:rPr>
                        <m:t>=−</m:t>
                      </m:r>
                      <m:f>
                        <m:fPr>
                          <m:ctrlPr>
                            <a:rPr lang="en-US" altLang="zh-TW" i="1">
                              <a:latin typeface="Cambria Math" panose="02040503050406030204" pitchFamily="18" charset="0"/>
                            </a:rPr>
                          </m:ctrlPr>
                        </m:fPr>
                        <m:num>
                          <m:r>
                            <a:rPr lang="en-US" altLang="zh-TW" b="0" i="1" smtClean="0">
                              <a:latin typeface="Cambria Math"/>
                            </a:rPr>
                            <m:t>𝑑</m:t>
                          </m:r>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𝐵</m:t>
                              </m:r>
                            </m:e>
                          </m:acc>
                        </m:num>
                        <m:den>
                          <m:r>
                            <a:rPr lang="en-US" altLang="zh-TW" b="0" i="1" smtClean="0">
                              <a:latin typeface="Cambria Math"/>
                            </a:rPr>
                            <m:t>𝑑𝑡</m:t>
                          </m:r>
                        </m:den>
                      </m:f>
                    </m:oMath>
                  </m:oMathPara>
                </a14:m>
                <a:endParaRPr lang="zh-TW" altLang="en-US" dirty="0"/>
              </a:p>
            </p:txBody>
          </p:sp>
        </mc:Choice>
        <mc:Fallback xmlns="">
          <p:sp>
            <p:nvSpPr>
              <p:cNvPr id="20" name="矩形 19"/>
              <p:cNvSpPr>
                <a:spLocks noRot="1" noChangeAspect="1" noMove="1" noResize="1" noEditPoints="1" noAdjustHandles="1" noChangeArrowheads="1" noChangeShapeType="1" noTextEdit="1"/>
              </p:cNvSpPr>
              <p:nvPr/>
            </p:nvSpPr>
            <p:spPr>
              <a:xfrm>
                <a:off x="5566695" y="3702879"/>
                <a:ext cx="1629677" cy="682559"/>
              </a:xfrm>
              <a:prstGeom prst="rect">
                <a:avLst/>
              </a:prstGeom>
              <a:blipFill rotWithShape="1">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矩形 20"/>
              <p:cNvSpPr/>
              <p:nvPr/>
            </p:nvSpPr>
            <p:spPr>
              <a:xfrm>
                <a:off x="5566695" y="4839668"/>
                <a:ext cx="2488630" cy="682559"/>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i="1">
                              <a:latin typeface="Cambria Math"/>
                              <a:ea typeface="Cambria Math"/>
                            </a:rPr>
                            <m:t>𝛻</m:t>
                          </m:r>
                        </m:e>
                      </m:acc>
                      <m:r>
                        <a:rPr lang="en-US" altLang="zh-TW" i="1">
                          <a:latin typeface="Cambria Math"/>
                          <a:ea typeface="Cambria Math"/>
                        </a:rPr>
                        <m:t>×</m:t>
                      </m:r>
                      <m:acc>
                        <m:accPr>
                          <m:chr m:val="⃗"/>
                          <m:ctrlPr>
                            <a:rPr lang="zh-TW" altLang="en-US" i="1">
                              <a:latin typeface="Cambria Math" panose="02040503050406030204" pitchFamily="18" charset="0"/>
                            </a:rPr>
                          </m:ctrlPr>
                        </m:accPr>
                        <m:e>
                          <m:r>
                            <a:rPr lang="en-US" altLang="zh-TW" b="0" i="1" smtClean="0">
                              <a:latin typeface="Cambria Math"/>
                            </a:rPr>
                            <m:t>𝐵</m:t>
                          </m:r>
                        </m:e>
                      </m:acc>
                      <m:r>
                        <a:rPr lang="en-US" altLang="zh-TW" b="0" i="1" smtClean="0">
                          <a:latin typeface="Cambria Math"/>
                        </a:rPr>
                        <m:t>=</m:t>
                      </m:r>
                      <m:sSub>
                        <m:sSubPr>
                          <m:ctrlPr>
                            <a:rPr lang="en-US" altLang="zh-TW" b="0" i="1" smtClean="0">
                              <a:latin typeface="Cambria Math" panose="02040503050406030204" pitchFamily="18" charset="0"/>
                            </a:rPr>
                          </m:ctrlPr>
                        </m:sSubPr>
                        <m:e>
                          <m:r>
                            <a:rPr lang="zh-TW" altLang="en-US" b="0" i="1" smtClean="0">
                              <a:latin typeface="Cambria Math"/>
                            </a:rPr>
                            <m:t>𝜇</m:t>
                          </m:r>
                        </m:e>
                        <m:sub>
                          <m:r>
                            <a:rPr lang="en-US" altLang="zh-TW" b="0" i="1" smtClean="0">
                              <a:latin typeface="Cambria Math"/>
                            </a:rPr>
                            <m:t>0</m:t>
                          </m:r>
                        </m:sub>
                      </m:sSub>
                      <m:acc>
                        <m:accPr>
                          <m:chr m:val="⃗"/>
                          <m:ctrlPr>
                            <a:rPr lang="en-US" altLang="zh-TW" b="0" i="1" smtClean="0">
                              <a:latin typeface="Cambria Math" panose="02040503050406030204" pitchFamily="18" charset="0"/>
                            </a:rPr>
                          </m:ctrlPr>
                        </m:accPr>
                        <m:e>
                          <m:r>
                            <a:rPr lang="en-US" altLang="zh-TW" b="0" i="1" smtClean="0">
                              <a:latin typeface="Cambria Math"/>
                            </a:rPr>
                            <m:t>𝑗</m:t>
                          </m:r>
                        </m:e>
                      </m:acc>
                      <m:r>
                        <a:rPr lang="en-US" altLang="zh-TW" b="0" i="1" smtClean="0">
                          <a:latin typeface="Cambria Math"/>
                        </a:rPr>
                        <m:t>+</m:t>
                      </m:r>
                      <m:sSub>
                        <m:sSubPr>
                          <m:ctrlPr>
                            <a:rPr lang="en-US" altLang="zh-TW" i="1">
                              <a:latin typeface="Cambria Math" panose="02040503050406030204" pitchFamily="18" charset="0"/>
                            </a:rPr>
                          </m:ctrlPr>
                        </m:sSubPr>
                        <m:e>
                          <m:r>
                            <a:rPr lang="zh-TW" altLang="en-US" i="1">
                              <a:latin typeface="Cambria Math"/>
                            </a:rPr>
                            <m:t>𝜇</m:t>
                          </m:r>
                        </m:e>
                        <m:sub>
                          <m:r>
                            <a:rPr lang="en-US" altLang="zh-TW" i="1">
                              <a:latin typeface="Cambria Math"/>
                            </a:rPr>
                            <m:t>0</m:t>
                          </m:r>
                        </m:sub>
                      </m:sSub>
                      <m:sSub>
                        <m:sSubPr>
                          <m:ctrlPr>
                            <a:rPr lang="en-US" altLang="zh-TW" i="1" smtClean="0">
                              <a:latin typeface="Cambria Math" panose="02040503050406030204" pitchFamily="18" charset="0"/>
                            </a:rPr>
                          </m:ctrlPr>
                        </m:sSubPr>
                        <m:e>
                          <m:r>
                            <a:rPr lang="zh-TW" altLang="en-US" i="1" smtClean="0">
                              <a:latin typeface="Cambria Math"/>
                            </a:rPr>
                            <m:t>𝜀</m:t>
                          </m:r>
                        </m:e>
                        <m:sub>
                          <m:r>
                            <a:rPr lang="en-US" altLang="zh-TW" b="0" i="1" smtClean="0">
                              <a:latin typeface="Cambria Math"/>
                            </a:rPr>
                            <m:t>0</m:t>
                          </m:r>
                        </m:sub>
                      </m:sSub>
                      <m:f>
                        <m:fPr>
                          <m:ctrlPr>
                            <a:rPr lang="en-US" altLang="zh-TW" b="0" i="1" smtClean="0">
                              <a:latin typeface="Cambria Math" panose="02040503050406030204" pitchFamily="18" charset="0"/>
                              <a:ea typeface="Cambria Math"/>
                            </a:rPr>
                          </m:ctrlPr>
                        </m:fPr>
                        <m:num>
                          <m:r>
                            <a:rPr lang="zh-TW" altLang="en-US" b="0" i="1" smtClean="0">
                              <a:latin typeface="Cambria Math"/>
                              <a:ea typeface="Cambria Math"/>
                            </a:rPr>
                            <m:t>𝜕</m:t>
                          </m:r>
                          <m:acc>
                            <m:accPr>
                              <m:chr m:val="⃗"/>
                              <m:ctrlPr>
                                <a:rPr lang="zh-TW" altLang="en-US" b="0" i="1" smtClean="0">
                                  <a:latin typeface="Cambria Math" panose="02040503050406030204" pitchFamily="18" charset="0"/>
                                </a:rPr>
                              </m:ctrlPr>
                            </m:accPr>
                            <m:e>
                              <m:r>
                                <a:rPr lang="en-US" altLang="zh-TW" i="1">
                                  <a:latin typeface="Cambria Math"/>
                                  <a:ea typeface="Cambria Math"/>
                                </a:rPr>
                                <m:t>𝐸</m:t>
                              </m:r>
                            </m:e>
                          </m:acc>
                        </m:num>
                        <m:den>
                          <m:r>
                            <a:rPr lang="zh-TW" altLang="en-US" b="0" i="1" smtClean="0">
                              <a:latin typeface="Cambria Math"/>
                              <a:ea typeface="Cambria Math"/>
                            </a:rPr>
                            <m:t>𝜕</m:t>
                          </m:r>
                          <m:r>
                            <a:rPr lang="en-US" altLang="zh-TW" b="0" i="1" smtClean="0">
                              <a:latin typeface="Cambria Math"/>
                              <a:ea typeface="Cambria Math"/>
                            </a:rPr>
                            <m:t>𝑡</m:t>
                          </m:r>
                        </m:den>
                      </m:f>
                    </m:oMath>
                  </m:oMathPara>
                </a14:m>
                <a:endParaRPr lang="zh-CN" altLang="en-US" dirty="0"/>
              </a:p>
            </p:txBody>
          </p:sp>
        </mc:Choice>
        <mc:Fallback xmlns="">
          <p:sp>
            <p:nvSpPr>
              <p:cNvPr id="21" name="矩形 20"/>
              <p:cNvSpPr>
                <a:spLocks noRot="1" noChangeAspect="1" noMove="1" noResize="1" noEditPoints="1" noAdjustHandles="1" noChangeArrowheads="1" noChangeShapeType="1" noTextEdit="1"/>
              </p:cNvSpPr>
              <p:nvPr/>
            </p:nvSpPr>
            <p:spPr>
              <a:xfrm>
                <a:off x="5566695" y="4839668"/>
                <a:ext cx="2488630" cy="682559"/>
              </a:xfrm>
              <a:prstGeom prst="rect">
                <a:avLst/>
              </a:prstGeom>
              <a:blipFill rotWithShape="1">
                <a:blip r:embed="rId9"/>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275352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4" descr="Image:JamesClerkMaxwell-KatherineMaxwell-1869.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625" y="1214438"/>
            <a:ext cx="34290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矩形 4"/>
          <p:cNvSpPr>
            <a:spLocks noChangeArrowheads="1"/>
          </p:cNvSpPr>
          <p:nvPr/>
        </p:nvSpPr>
        <p:spPr bwMode="auto">
          <a:xfrm>
            <a:off x="2714625" y="685800"/>
            <a:ext cx="3409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solidFill>
                  <a:srgbClr val="FF0000"/>
                </a:solidFill>
              </a:rPr>
              <a:t>James Clerk Maxwell (1831-1879)</a:t>
            </a:r>
            <a:endParaRPr lang="en-US" altLang="zh-TW" sz="2400" dirty="0"/>
          </a:p>
        </p:txBody>
      </p:sp>
      <p:pic>
        <p:nvPicPr>
          <p:cNvPr id="95236" name="Picture 5" descr="http://www.glenlair.org.uk/content/gallery/James%20Clerk%20Maxwell/Gravesto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0" y="2714625"/>
            <a:ext cx="2438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3733592"/>
      </p:ext>
    </p:extLst>
  </p:cSld>
  <p:clrMapOvr>
    <a:masterClrMapping/>
  </p:clrMapOvr>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3010</TotalTime>
  <Words>2301</Words>
  <Application>Microsoft Macintosh PowerPoint</Application>
  <PresentationFormat>On-screen Show (4:3)</PresentationFormat>
  <Paragraphs>268</Paragraphs>
  <Slides>69</Slides>
  <Notes>1</Notes>
  <HiddenSlides>6</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69</vt:i4>
      </vt:variant>
    </vt:vector>
  </HeadingPairs>
  <TitlesOfParts>
    <vt:vector size="75" baseType="lpstr">
      <vt:lpstr>Arial</vt:lpstr>
      <vt:lpstr>Calibri</vt:lpstr>
      <vt:lpstr>Cambria Math</vt:lpstr>
      <vt:lpstr>Times New Roman</vt:lpstr>
      <vt:lpstr>預設簡報設計</vt:lpstr>
      <vt:lpstr>方程式</vt:lpstr>
      <vt:lpstr>PowerPoint Presentation</vt:lpstr>
      <vt:lpstr>PowerPoint Presentation</vt:lpstr>
      <vt:lpstr>PowerPoint Presentation</vt:lpstr>
      <vt:lpstr>PowerPoint Presentation</vt:lpstr>
      <vt:lpstr>弱交互作用 Weak Interaction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Electrostatic painting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chvchang</dc:creator>
  <cp:lastModifiedBy>Chia-Hung Vincent Chang</cp:lastModifiedBy>
  <cp:revision>260</cp:revision>
  <cp:lastPrinted>1601-01-01T00:00:00Z</cp:lastPrinted>
  <dcterms:created xsi:type="dcterms:W3CDTF">1601-01-01T00:00:00Z</dcterms:created>
  <dcterms:modified xsi:type="dcterms:W3CDTF">2022-03-28T11:53:38Z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