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1"/>
  </p:notesMasterIdLst>
  <p:sldIdLst>
    <p:sldId id="750" r:id="rId2"/>
    <p:sldId id="973" r:id="rId3"/>
    <p:sldId id="1008" r:id="rId4"/>
    <p:sldId id="1009" r:id="rId5"/>
    <p:sldId id="1010" r:id="rId6"/>
    <p:sldId id="275" r:id="rId7"/>
    <p:sldId id="699" r:id="rId8"/>
    <p:sldId id="506" r:id="rId9"/>
    <p:sldId id="507" r:id="rId10"/>
    <p:sldId id="700" r:id="rId11"/>
    <p:sldId id="795" r:id="rId12"/>
    <p:sldId id="794" r:id="rId13"/>
    <p:sldId id="797" r:id="rId14"/>
    <p:sldId id="929" r:id="rId15"/>
    <p:sldId id="930" r:id="rId16"/>
    <p:sldId id="556" r:id="rId17"/>
    <p:sldId id="925" r:id="rId18"/>
    <p:sldId id="927" r:id="rId19"/>
    <p:sldId id="926" r:id="rId20"/>
    <p:sldId id="928" r:id="rId21"/>
    <p:sldId id="938" r:id="rId22"/>
    <p:sldId id="1011" r:id="rId23"/>
    <p:sldId id="1012" r:id="rId24"/>
    <p:sldId id="939" r:id="rId25"/>
    <p:sldId id="940" r:id="rId26"/>
    <p:sldId id="862" r:id="rId27"/>
    <p:sldId id="1403" r:id="rId28"/>
    <p:sldId id="931" r:id="rId29"/>
    <p:sldId id="576" r:id="rId30"/>
    <p:sldId id="440" r:id="rId31"/>
    <p:sldId id="331" r:id="rId32"/>
    <p:sldId id="575" r:id="rId33"/>
    <p:sldId id="348" r:id="rId34"/>
    <p:sldId id="434" r:id="rId35"/>
    <p:sldId id="801" r:id="rId36"/>
    <p:sldId id="1402" r:id="rId37"/>
    <p:sldId id="1400" r:id="rId38"/>
    <p:sldId id="1401" r:id="rId39"/>
    <p:sldId id="799" r:id="rId40"/>
    <p:sldId id="800" r:id="rId41"/>
    <p:sldId id="804" r:id="rId42"/>
    <p:sldId id="942" r:id="rId43"/>
    <p:sldId id="943" r:id="rId44"/>
    <p:sldId id="946" r:id="rId45"/>
    <p:sldId id="796" r:id="rId46"/>
    <p:sldId id="803" r:id="rId47"/>
    <p:sldId id="863" r:id="rId48"/>
    <p:sldId id="933" r:id="rId49"/>
    <p:sldId id="1014" r:id="rId50"/>
    <p:sldId id="1013" r:id="rId51"/>
    <p:sldId id="934" r:id="rId52"/>
    <p:sldId id="935" r:id="rId53"/>
    <p:sldId id="936" r:id="rId54"/>
    <p:sldId id="937" r:id="rId55"/>
    <p:sldId id="951" r:id="rId56"/>
    <p:sldId id="952" r:id="rId57"/>
    <p:sldId id="704" r:id="rId58"/>
    <p:sldId id="887" r:id="rId59"/>
    <p:sldId id="888" r:id="rId60"/>
    <p:sldId id="900" r:id="rId61"/>
    <p:sldId id="901" r:id="rId62"/>
    <p:sldId id="905" r:id="rId63"/>
    <p:sldId id="906" r:id="rId64"/>
    <p:sldId id="904" r:id="rId65"/>
    <p:sldId id="909" r:id="rId66"/>
    <p:sldId id="908" r:id="rId67"/>
    <p:sldId id="910" r:id="rId68"/>
    <p:sldId id="890" r:id="rId69"/>
    <p:sldId id="889" r:id="rId70"/>
    <p:sldId id="864" r:id="rId71"/>
    <p:sldId id="917" r:id="rId72"/>
    <p:sldId id="891" r:id="rId73"/>
    <p:sldId id="892" r:id="rId74"/>
    <p:sldId id="893" r:id="rId75"/>
    <p:sldId id="896" r:id="rId76"/>
    <p:sldId id="897" r:id="rId77"/>
    <p:sldId id="898" r:id="rId78"/>
    <p:sldId id="806" r:id="rId79"/>
    <p:sldId id="807" r:id="rId80"/>
    <p:sldId id="810" r:id="rId81"/>
    <p:sldId id="956" r:id="rId82"/>
    <p:sldId id="957" r:id="rId83"/>
    <p:sldId id="958" r:id="rId84"/>
    <p:sldId id="961" r:id="rId85"/>
    <p:sldId id="960" r:id="rId86"/>
    <p:sldId id="959" r:id="rId87"/>
    <p:sldId id="962" r:id="rId88"/>
    <p:sldId id="1016" r:id="rId89"/>
    <p:sldId id="1017" r:id="rId90"/>
    <p:sldId id="802" r:id="rId91"/>
    <p:sldId id="963" r:id="rId92"/>
    <p:sldId id="494" r:id="rId93"/>
    <p:sldId id="805" r:id="rId94"/>
    <p:sldId id="495" r:id="rId95"/>
    <p:sldId id="867" r:id="rId96"/>
    <p:sldId id="868" r:id="rId97"/>
    <p:sldId id="869" r:id="rId98"/>
    <p:sldId id="991" r:id="rId99"/>
    <p:sldId id="1018" r:id="rId100"/>
    <p:sldId id="489" r:id="rId101"/>
    <p:sldId id="865" r:id="rId102"/>
    <p:sldId id="866" r:id="rId103"/>
    <p:sldId id="870" r:id="rId104"/>
    <p:sldId id="741" r:id="rId105"/>
    <p:sldId id="742" r:id="rId106"/>
    <p:sldId id="743" r:id="rId107"/>
    <p:sldId id="744" r:id="rId108"/>
    <p:sldId id="965" r:id="rId109"/>
    <p:sldId id="966" r:id="rId110"/>
    <p:sldId id="967" r:id="rId111"/>
    <p:sldId id="968" r:id="rId112"/>
    <p:sldId id="969" r:id="rId113"/>
    <p:sldId id="970" r:id="rId114"/>
    <p:sldId id="971" r:id="rId115"/>
    <p:sldId id="813" r:id="rId116"/>
    <p:sldId id="814" r:id="rId117"/>
    <p:sldId id="815" r:id="rId118"/>
    <p:sldId id="811" r:id="rId119"/>
    <p:sldId id="1015" r:id="rId120"/>
    <p:sldId id="944" r:id="rId121"/>
    <p:sldId id="945" r:id="rId122"/>
    <p:sldId id="941" r:id="rId123"/>
    <p:sldId id="948" r:id="rId124"/>
    <p:sldId id="918" r:id="rId125"/>
    <p:sldId id="920" r:id="rId126"/>
    <p:sldId id="921" r:id="rId127"/>
    <p:sldId id="1019" r:id="rId128"/>
    <p:sldId id="949" r:id="rId129"/>
    <p:sldId id="950" r:id="rId130"/>
    <p:sldId id="923" r:id="rId131"/>
    <p:sldId id="712" r:id="rId132"/>
    <p:sldId id="953" r:id="rId133"/>
    <p:sldId id="954" r:id="rId134"/>
    <p:sldId id="987" r:id="rId135"/>
    <p:sldId id="955" r:id="rId136"/>
    <p:sldId id="981" r:id="rId137"/>
    <p:sldId id="982" r:id="rId138"/>
    <p:sldId id="983" r:id="rId139"/>
    <p:sldId id="984" r:id="rId140"/>
    <p:sldId id="985" r:id="rId141"/>
    <p:sldId id="986" r:id="rId142"/>
    <p:sldId id="988" r:id="rId143"/>
    <p:sldId id="989" r:id="rId144"/>
    <p:sldId id="990" r:id="rId145"/>
    <p:sldId id="974" r:id="rId146"/>
    <p:sldId id="975" r:id="rId147"/>
    <p:sldId id="978" r:id="rId148"/>
    <p:sldId id="979" r:id="rId149"/>
    <p:sldId id="976" r:id="rId150"/>
    <p:sldId id="913" r:id="rId151"/>
    <p:sldId id="709" r:id="rId152"/>
    <p:sldId id="874" r:id="rId153"/>
    <p:sldId id="972" r:id="rId154"/>
    <p:sldId id="716" r:id="rId155"/>
    <p:sldId id="816" r:id="rId156"/>
    <p:sldId id="1002" r:id="rId157"/>
    <p:sldId id="1004" r:id="rId158"/>
    <p:sldId id="1007" r:id="rId159"/>
    <p:sldId id="1006" r:id="rId160"/>
    <p:sldId id="1005" r:id="rId161"/>
    <p:sldId id="994" r:id="rId162"/>
    <p:sldId id="719" r:id="rId163"/>
    <p:sldId id="1003" r:id="rId164"/>
    <p:sldId id="914" r:id="rId165"/>
    <p:sldId id="916" r:id="rId166"/>
    <p:sldId id="1023" r:id="rId167"/>
    <p:sldId id="1024" r:id="rId168"/>
    <p:sldId id="1020" r:id="rId169"/>
    <p:sldId id="1295" r:id="rId170"/>
    <p:sldId id="1398" r:id="rId171"/>
    <p:sldId id="871" r:id="rId172"/>
    <p:sldId id="1304" r:id="rId173"/>
    <p:sldId id="710" r:id="rId174"/>
    <p:sldId id="924" r:id="rId175"/>
    <p:sldId id="406" r:id="rId176"/>
    <p:sldId id="405" r:id="rId177"/>
    <p:sldId id="825" r:id="rId178"/>
    <p:sldId id="827" r:id="rId179"/>
    <p:sldId id="828" r:id="rId180"/>
    <p:sldId id="826" r:id="rId181"/>
    <p:sldId id="271" r:id="rId182"/>
    <p:sldId id="830" r:id="rId183"/>
    <p:sldId id="831" r:id="rId184"/>
    <p:sldId id="832" r:id="rId185"/>
    <p:sldId id="833" r:id="rId186"/>
    <p:sldId id="999" r:id="rId187"/>
    <p:sldId id="998" r:id="rId188"/>
    <p:sldId id="1000" r:id="rId189"/>
    <p:sldId id="1001" r:id="rId190"/>
    <p:sldId id="997" r:id="rId191"/>
    <p:sldId id="836" r:id="rId192"/>
    <p:sldId id="837" r:id="rId193"/>
    <p:sldId id="838" r:id="rId194"/>
    <p:sldId id="996" r:id="rId195"/>
    <p:sldId id="995" r:id="rId196"/>
    <p:sldId id="839" r:id="rId197"/>
    <p:sldId id="840" r:id="rId198"/>
    <p:sldId id="841" r:id="rId199"/>
    <p:sldId id="842" r:id="rId200"/>
    <p:sldId id="843" r:id="rId201"/>
    <p:sldId id="844" r:id="rId202"/>
    <p:sldId id="1399" r:id="rId203"/>
    <p:sldId id="899" r:id="rId204"/>
    <p:sldId id="992" r:id="rId205"/>
    <p:sldId id="993" r:id="rId206"/>
    <p:sldId id="846" r:id="rId207"/>
    <p:sldId id="847" r:id="rId208"/>
    <p:sldId id="848" r:id="rId209"/>
    <p:sldId id="392" r:id="rId210"/>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ia-Hung Chang" initials="C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C37FC"/>
    <a:srgbClr val="A0249F"/>
    <a:srgbClr val="3333FF"/>
    <a:srgbClr val="FF3300"/>
    <a:srgbClr val="33CC33"/>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p:restoredTop sz="94660"/>
  </p:normalViewPr>
  <p:slideViewPr>
    <p:cSldViewPr>
      <p:cViewPr varScale="1">
        <p:scale>
          <a:sx n="119" d="100"/>
          <a:sy n="119" d="100"/>
        </p:scale>
        <p:origin x="192" y="28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commentAuthors" Target="commentAuthor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6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1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6.wmf"/><Relationship Id="rId1" Type="http://schemas.openxmlformats.org/officeDocument/2006/relationships/image" Target="../media/image14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46.wmf"/><Relationship Id="rId1" Type="http://schemas.openxmlformats.org/officeDocument/2006/relationships/image" Target="../media/image14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45.wmf"/><Relationship Id="rId1" Type="http://schemas.openxmlformats.org/officeDocument/2006/relationships/image" Target="../media/image14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94.wmf"/><Relationship Id="rId2" Type="http://schemas.openxmlformats.org/officeDocument/2006/relationships/image" Target="../media/image193.wmf"/><Relationship Id="rId1" Type="http://schemas.openxmlformats.org/officeDocument/2006/relationships/image" Target="../media/image191.wmf"/><Relationship Id="rId5" Type="http://schemas.openxmlformats.org/officeDocument/2006/relationships/image" Target="../media/image196.wmf"/><Relationship Id="rId4" Type="http://schemas.openxmlformats.org/officeDocument/2006/relationships/image" Target="../media/image19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新細明體" pitchFamily="18" charset="-120"/>
                <a:cs typeface="+mn-cs"/>
              </a:defRPr>
            </a:lvl1pPr>
          </a:lstStyle>
          <a:p>
            <a:pPr>
              <a:defRPr/>
            </a:pPr>
            <a:endParaRPr lang="en-US" altLang="zh-TW"/>
          </a:p>
        </p:txBody>
      </p:sp>
      <p:sp>
        <p:nvSpPr>
          <p:cNvPr id="133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新細明體" pitchFamily="18" charset="-120"/>
                <a:cs typeface="+mn-cs"/>
              </a:defRPr>
            </a:lvl1pPr>
          </a:lstStyle>
          <a:p>
            <a:pPr>
              <a:defRPr/>
            </a:pPr>
            <a:endParaRPr lang="en-US" altLang="zh-TW"/>
          </a:p>
        </p:txBody>
      </p:sp>
      <p:sp>
        <p:nvSpPr>
          <p:cNvPr id="3153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新細明體" pitchFamily="18" charset="-120"/>
                <a:cs typeface="+mn-cs"/>
              </a:defRPr>
            </a:lvl1pPr>
          </a:lstStyle>
          <a:p>
            <a:pPr>
              <a:defRPr/>
            </a:pPr>
            <a:endParaRPr lang="en-US" altLang="zh-TW"/>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E6D94F1-40E0-4B2C-A682-0C538A41D910}" type="slidenum">
              <a:rPr lang="en-US" altLang="zh-TW"/>
              <a:pPr>
                <a:defRPr/>
              </a:pPr>
              <a:t>‹#›</a:t>
            </a:fld>
            <a:endParaRPr lang="en-US" altLang="zh-TW"/>
          </a:p>
        </p:txBody>
      </p:sp>
    </p:spTree>
    <p:extLst>
      <p:ext uri="{BB962C8B-B14F-4D97-AF65-F5344CB8AC3E}">
        <p14:creationId xmlns:p14="http://schemas.microsoft.com/office/powerpoint/2010/main" val="15024520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新細明體" charset="0"/>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圖像版面配置區 1"/>
          <p:cNvSpPr>
            <a:spLocks noGrp="1" noRot="1" noChangeAspect="1" noTextEdit="1"/>
          </p:cNvSpPr>
          <p:nvPr>
            <p:ph type="sldImg"/>
          </p:nvPr>
        </p:nvSpPr>
        <p:spPr>
          <a:ln/>
        </p:spPr>
      </p:sp>
      <p:sp>
        <p:nvSpPr>
          <p:cNvPr id="23961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3962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新細明體" pitchFamily="18" charset="-120"/>
              </a:defRPr>
            </a:lvl1pPr>
            <a:lvl2pPr marL="742950" indent="-285750">
              <a:defRPr>
                <a:solidFill>
                  <a:schemeClr val="tx1"/>
                </a:solidFill>
                <a:latin typeface="Arial" charset="0"/>
                <a:ea typeface="新細明體" pitchFamily="18" charset="-120"/>
              </a:defRPr>
            </a:lvl2pPr>
            <a:lvl3pPr marL="1143000" indent="-228600">
              <a:defRPr>
                <a:solidFill>
                  <a:schemeClr val="tx1"/>
                </a:solidFill>
                <a:latin typeface="Arial" charset="0"/>
                <a:ea typeface="新細明體" pitchFamily="18" charset="-120"/>
              </a:defRPr>
            </a:lvl3pPr>
            <a:lvl4pPr marL="1600200" indent="-228600">
              <a:defRPr>
                <a:solidFill>
                  <a:schemeClr val="tx1"/>
                </a:solidFill>
                <a:latin typeface="Arial" charset="0"/>
                <a:ea typeface="新細明體" pitchFamily="18" charset="-120"/>
              </a:defRPr>
            </a:lvl4pPr>
            <a:lvl5pPr marL="2057400" indent="-228600">
              <a:defRPr>
                <a:solidFill>
                  <a:schemeClr val="tx1"/>
                </a:solidFill>
                <a:latin typeface="Arial" charset="0"/>
                <a:ea typeface="新細明體" pitchFamily="18" charset="-120"/>
              </a:defRPr>
            </a:lvl5pPr>
            <a:lvl6pPr marL="2514600" indent="-228600" eaLnBrk="0" fontAlgn="base" hangingPunct="0">
              <a:spcBef>
                <a:spcPct val="0"/>
              </a:spcBef>
              <a:spcAft>
                <a:spcPct val="0"/>
              </a:spcAft>
              <a:defRPr>
                <a:solidFill>
                  <a:schemeClr val="tx1"/>
                </a:solidFill>
                <a:latin typeface="Arial" charset="0"/>
                <a:ea typeface="新細明體" pitchFamily="18" charset="-120"/>
              </a:defRPr>
            </a:lvl6pPr>
            <a:lvl7pPr marL="2971800" indent="-228600" eaLnBrk="0" fontAlgn="base" hangingPunct="0">
              <a:spcBef>
                <a:spcPct val="0"/>
              </a:spcBef>
              <a:spcAft>
                <a:spcPct val="0"/>
              </a:spcAft>
              <a:defRPr>
                <a:solidFill>
                  <a:schemeClr val="tx1"/>
                </a:solidFill>
                <a:latin typeface="Arial" charset="0"/>
                <a:ea typeface="新細明體" pitchFamily="18" charset="-120"/>
              </a:defRPr>
            </a:lvl7pPr>
            <a:lvl8pPr marL="3429000" indent="-228600" eaLnBrk="0" fontAlgn="base" hangingPunct="0">
              <a:spcBef>
                <a:spcPct val="0"/>
              </a:spcBef>
              <a:spcAft>
                <a:spcPct val="0"/>
              </a:spcAft>
              <a:defRPr>
                <a:solidFill>
                  <a:schemeClr val="tx1"/>
                </a:solidFill>
                <a:latin typeface="Arial" charset="0"/>
                <a:ea typeface="新細明體" pitchFamily="18" charset="-120"/>
              </a:defRPr>
            </a:lvl8pPr>
            <a:lvl9pPr marL="3886200" indent="-228600" eaLnBrk="0" fontAlgn="base" hangingPunct="0">
              <a:spcBef>
                <a:spcPct val="0"/>
              </a:spcBef>
              <a:spcAft>
                <a:spcPct val="0"/>
              </a:spcAft>
              <a:defRPr>
                <a:solidFill>
                  <a:schemeClr val="tx1"/>
                </a:solidFill>
                <a:latin typeface="Arial" charset="0"/>
                <a:ea typeface="新細明體" pitchFamily="18" charset="-120"/>
              </a:defRPr>
            </a:lvl9pPr>
          </a:lstStyle>
          <a:p>
            <a:fld id="{A61D05E0-4341-4C2D-B393-0AA5CC771556}" type="slidenum">
              <a:rPr lang="en-US" altLang="zh-TW">
                <a:latin typeface="Times New Roman" pitchFamily="18" charset="0"/>
              </a:rPr>
              <a:pPr/>
              <a:t>95</a:t>
            </a:fld>
            <a:endParaRPr lang="en-US" altLang="zh-TW">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投影片圖像版面配置區 1"/>
          <p:cNvSpPr>
            <a:spLocks noGrp="1" noRot="1" noChangeAspect="1" noTextEdit="1"/>
          </p:cNvSpPr>
          <p:nvPr>
            <p:ph type="sldImg"/>
          </p:nvPr>
        </p:nvSpPr>
        <p:spPr>
          <a:ln/>
        </p:spPr>
      </p:sp>
      <p:sp>
        <p:nvSpPr>
          <p:cNvPr id="24064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4064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新細明體" pitchFamily="18" charset="-120"/>
              </a:defRPr>
            </a:lvl1pPr>
            <a:lvl2pPr marL="742950" indent="-285750">
              <a:defRPr>
                <a:solidFill>
                  <a:schemeClr val="tx1"/>
                </a:solidFill>
                <a:latin typeface="Arial" charset="0"/>
                <a:ea typeface="新細明體" pitchFamily="18" charset="-120"/>
              </a:defRPr>
            </a:lvl2pPr>
            <a:lvl3pPr marL="1143000" indent="-228600">
              <a:defRPr>
                <a:solidFill>
                  <a:schemeClr val="tx1"/>
                </a:solidFill>
                <a:latin typeface="Arial" charset="0"/>
                <a:ea typeface="新細明體" pitchFamily="18" charset="-120"/>
              </a:defRPr>
            </a:lvl3pPr>
            <a:lvl4pPr marL="1600200" indent="-228600">
              <a:defRPr>
                <a:solidFill>
                  <a:schemeClr val="tx1"/>
                </a:solidFill>
                <a:latin typeface="Arial" charset="0"/>
                <a:ea typeface="新細明體" pitchFamily="18" charset="-120"/>
              </a:defRPr>
            </a:lvl4pPr>
            <a:lvl5pPr marL="2057400" indent="-228600">
              <a:defRPr>
                <a:solidFill>
                  <a:schemeClr val="tx1"/>
                </a:solidFill>
                <a:latin typeface="Arial" charset="0"/>
                <a:ea typeface="新細明體" pitchFamily="18" charset="-120"/>
              </a:defRPr>
            </a:lvl5pPr>
            <a:lvl6pPr marL="2514600" indent="-228600" eaLnBrk="0" fontAlgn="base" hangingPunct="0">
              <a:spcBef>
                <a:spcPct val="0"/>
              </a:spcBef>
              <a:spcAft>
                <a:spcPct val="0"/>
              </a:spcAft>
              <a:defRPr>
                <a:solidFill>
                  <a:schemeClr val="tx1"/>
                </a:solidFill>
                <a:latin typeface="Arial" charset="0"/>
                <a:ea typeface="新細明體" pitchFamily="18" charset="-120"/>
              </a:defRPr>
            </a:lvl6pPr>
            <a:lvl7pPr marL="2971800" indent="-228600" eaLnBrk="0" fontAlgn="base" hangingPunct="0">
              <a:spcBef>
                <a:spcPct val="0"/>
              </a:spcBef>
              <a:spcAft>
                <a:spcPct val="0"/>
              </a:spcAft>
              <a:defRPr>
                <a:solidFill>
                  <a:schemeClr val="tx1"/>
                </a:solidFill>
                <a:latin typeface="Arial" charset="0"/>
                <a:ea typeface="新細明體" pitchFamily="18" charset="-120"/>
              </a:defRPr>
            </a:lvl7pPr>
            <a:lvl8pPr marL="3429000" indent="-228600" eaLnBrk="0" fontAlgn="base" hangingPunct="0">
              <a:spcBef>
                <a:spcPct val="0"/>
              </a:spcBef>
              <a:spcAft>
                <a:spcPct val="0"/>
              </a:spcAft>
              <a:defRPr>
                <a:solidFill>
                  <a:schemeClr val="tx1"/>
                </a:solidFill>
                <a:latin typeface="Arial" charset="0"/>
                <a:ea typeface="新細明體" pitchFamily="18" charset="-120"/>
              </a:defRPr>
            </a:lvl8pPr>
            <a:lvl9pPr marL="3886200" indent="-228600" eaLnBrk="0" fontAlgn="base" hangingPunct="0">
              <a:spcBef>
                <a:spcPct val="0"/>
              </a:spcBef>
              <a:spcAft>
                <a:spcPct val="0"/>
              </a:spcAft>
              <a:defRPr>
                <a:solidFill>
                  <a:schemeClr val="tx1"/>
                </a:solidFill>
                <a:latin typeface="Arial" charset="0"/>
                <a:ea typeface="新細明體" pitchFamily="18" charset="-120"/>
              </a:defRPr>
            </a:lvl9pPr>
          </a:lstStyle>
          <a:p>
            <a:fld id="{98C0C649-2550-431B-ACEB-92022D04F493}" type="slidenum">
              <a:rPr lang="en-US" altLang="zh-TW">
                <a:latin typeface="Times New Roman" pitchFamily="18" charset="0"/>
              </a:rPr>
              <a:pPr/>
              <a:t>96</a:t>
            </a:fld>
            <a:endParaRPr lang="en-US" altLang="zh-TW">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E62CC227-A06E-4045-969E-8215EA5DAFBC}" type="slidenum">
              <a:rPr lang="en-US" altLang="zh-TW"/>
              <a:pPr>
                <a:defRPr/>
              </a:pPr>
              <a:t>‹#›</a:t>
            </a:fld>
            <a:endParaRPr lang="en-US" altLang="zh-TW"/>
          </a:p>
        </p:txBody>
      </p:sp>
    </p:spTree>
    <p:extLst>
      <p:ext uri="{BB962C8B-B14F-4D97-AF65-F5344CB8AC3E}">
        <p14:creationId xmlns:p14="http://schemas.microsoft.com/office/powerpoint/2010/main" val="1125741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DF18888-5E35-4699-940E-B2FE5F12B40D}" type="slidenum">
              <a:rPr lang="en-US" altLang="zh-TW"/>
              <a:pPr>
                <a:defRPr/>
              </a:pPr>
              <a:t>‹#›</a:t>
            </a:fld>
            <a:endParaRPr lang="en-US" altLang="zh-TW"/>
          </a:p>
        </p:txBody>
      </p:sp>
    </p:spTree>
    <p:extLst>
      <p:ext uri="{BB962C8B-B14F-4D97-AF65-F5344CB8AC3E}">
        <p14:creationId xmlns:p14="http://schemas.microsoft.com/office/powerpoint/2010/main" val="996767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DBB1832-6C3B-4051-BE9D-61CFC95E101B}" type="slidenum">
              <a:rPr lang="en-US" altLang="zh-TW"/>
              <a:pPr>
                <a:defRPr/>
              </a:pPr>
              <a:t>‹#›</a:t>
            </a:fld>
            <a:endParaRPr lang="en-US" altLang="zh-TW"/>
          </a:p>
        </p:txBody>
      </p:sp>
    </p:spTree>
    <p:extLst>
      <p:ext uri="{BB962C8B-B14F-4D97-AF65-F5344CB8AC3E}">
        <p14:creationId xmlns:p14="http://schemas.microsoft.com/office/powerpoint/2010/main" val="4219424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標題，文字及美工圖案">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美工圖案版面配置區 3"/>
          <p:cNvSpPr>
            <a:spLocks noGrp="1"/>
          </p:cNvSpPr>
          <p:nvPr>
            <p:ph type="clipArt" sz="half" idx="2"/>
          </p:nvPr>
        </p:nvSpPr>
        <p:spPr>
          <a:xfrm>
            <a:off x="4648200" y="1600200"/>
            <a:ext cx="4038600" cy="4525963"/>
          </a:xfrm>
        </p:spPr>
        <p:txBody>
          <a:bodyPr/>
          <a:lstStyle/>
          <a:p>
            <a:pPr lvl="0"/>
            <a:endParaRPr lang="zh-TW" alt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7C5346E-6623-4D8D-928F-7E41E3AC2585}" type="slidenum">
              <a:rPr lang="en-US" altLang="zh-TW"/>
              <a:pPr>
                <a:defRPr/>
              </a:pPr>
              <a:t>‹#›</a:t>
            </a:fld>
            <a:endParaRPr lang="en-US" altLang="zh-TW"/>
          </a:p>
        </p:txBody>
      </p:sp>
    </p:spTree>
    <p:extLst>
      <p:ext uri="{BB962C8B-B14F-4D97-AF65-F5344CB8AC3E}">
        <p14:creationId xmlns:p14="http://schemas.microsoft.com/office/powerpoint/2010/main" val="1486110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48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8E2388AF-86EB-4D3D-A2EF-E8C94E07D137}" type="slidenum">
              <a:rPr lang="en-US" altLang="zh-TW"/>
              <a:pPr>
                <a:defRPr/>
              </a:pPr>
              <a:t>‹#›</a:t>
            </a:fld>
            <a:endParaRPr lang="en-US" altLang="zh-TW"/>
          </a:p>
        </p:txBody>
      </p:sp>
    </p:spTree>
    <p:extLst>
      <p:ext uri="{BB962C8B-B14F-4D97-AF65-F5344CB8AC3E}">
        <p14:creationId xmlns:p14="http://schemas.microsoft.com/office/powerpoint/2010/main" val="3850106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Obj" preserve="1">
  <p:cSld name="標題， 2 個小物件與1 個大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內容版面配置區 2"/>
          <p:cNvSpPr>
            <a:spLocks noGrp="1"/>
          </p:cNvSpPr>
          <p:nvPr>
            <p:ph sz="quarter" idx="1"/>
          </p:nvPr>
        </p:nvSpPr>
        <p:spPr>
          <a:xfrm>
            <a:off x="457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57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half" idx="3"/>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C9547F68-513E-4E10-A163-7FE3D86DB110}" type="slidenum">
              <a:rPr lang="en-US" altLang="zh-TW"/>
              <a:pPr>
                <a:defRPr/>
              </a:pPr>
              <a:t>‹#›</a:t>
            </a:fld>
            <a:endParaRPr lang="en-US" altLang="zh-TW"/>
          </a:p>
        </p:txBody>
      </p:sp>
    </p:spTree>
    <p:extLst>
      <p:ext uri="{BB962C8B-B14F-4D97-AF65-F5344CB8AC3E}">
        <p14:creationId xmlns:p14="http://schemas.microsoft.com/office/powerpoint/2010/main" val="2694527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A7367F72-01CE-4BE7-8D01-AF6BC60BC137}" type="slidenum">
              <a:rPr lang="en-US" altLang="zh-TW"/>
              <a:pPr>
                <a:defRPr/>
              </a:pPr>
              <a:t>‹#›</a:t>
            </a:fld>
            <a:endParaRPr lang="en-US" altLang="zh-TW"/>
          </a:p>
        </p:txBody>
      </p:sp>
    </p:spTree>
    <p:extLst>
      <p:ext uri="{BB962C8B-B14F-4D97-AF65-F5344CB8AC3E}">
        <p14:creationId xmlns:p14="http://schemas.microsoft.com/office/powerpoint/2010/main" val="3315576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342D01E-C4B5-4106-9B03-7D4C4EAE784A}" type="slidenum">
              <a:rPr lang="en-US" altLang="zh-TW"/>
              <a:pPr>
                <a:defRPr/>
              </a:pPr>
              <a:t>‹#›</a:t>
            </a:fld>
            <a:endParaRPr lang="en-US" altLang="zh-TW"/>
          </a:p>
        </p:txBody>
      </p:sp>
    </p:spTree>
    <p:extLst>
      <p:ext uri="{BB962C8B-B14F-4D97-AF65-F5344CB8AC3E}">
        <p14:creationId xmlns:p14="http://schemas.microsoft.com/office/powerpoint/2010/main" val="1120587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6370B03-B977-4CA5-9F41-744F78FE493E}" type="slidenum">
              <a:rPr lang="en-US" altLang="zh-TW"/>
              <a:pPr>
                <a:defRPr/>
              </a:pPr>
              <a:t>‹#›</a:t>
            </a:fld>
            <a:endParaRPr lang="en-US" altLang="zh-TW"/>
          </a:p>
        </p:txBody>
      </p:sp>
    </p:spTree>
    <p:extLst>
      <p:ext uri="{BB962C8B-B14F-4D97-AF65-F5344CB8AC3E}">
        <p14:creationId xmlns:p14="http://schemas.microsoft.com/office/powerpoint/2010/main" val="1451177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97946330-8267-4AAB-BAF7-62CB9E7857F0}" type="slidenum">
              <a:rPr lang="en-US" altLang="zh-TW"/>
              <a:pPr>
                <a:defRPr/>
              </a:pPr>
              <a:t>‹#›</a:t>
            </a:fld>
            <a:endParaRPr lang="en-US" altLang="zh-TW"/>
          </a:p>
        </p:txBody>
      </p:sp>
    </p:spTree>
    <p:extLst>
      <p:ext uri="{BB962C8B-B14F-4D97-AF65-F5344CB8AC3E}">
        <p14:creationId xmlns:p14="http://schemas.microsoft.com/office/powerpoint/2010/main" val="2011074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097A26CB-7821-4E54-A076-9E08975941CB}" type="slidenum">
              <a:rPr lang="en-US" altLang="zh-TW"/>
              <a:pPr>
                <a:defRPr/>
              </a:pPr>
              <a:t>‹#›</a:t>
            </a:fld>
            <a:endParaRPr lang="en-US" altLang="zh-TW"/>
          </a:p>
        </p:txBody>
      </p:sp>
    </p:spTree>
    <p:extLst>
      <p:ext uri="{BB962C8B-B14F-4D97-AF65-F5344CB8AC3E}">
        <p14:creationId xmlns:p14="http://schemas.microsoft.com/office/powerpoint/2010/main" val="1847760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4277C40E-B24E-4909-BF50-5D68274CE46E}" type="slidenum">
              <a:rPr lang="en-US" altLang="zh-TW"/>
              <a:pPr>
                <a:defRPr/>
              </a:pPr>
              <a:t>‹#›</a:t>
            </a:fld>
            <a:endParaRPr lang="en-US" altLang="zh-TW"/>
          </a:p>
        </p:txBody>
      </p:sp>
    </p:spTree>
    <p:extLst>
      <p:ext uri="{BB962C8B-B14F-4D97-AF65-F5344CB8AC3E}">
        <p14:creationId xmlns:p14="http://schemas.microsoft.com/office/powerpoint/2010/main" val="3325358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C2937FEF-2984-4CA0-97AF-B5C1C09031FB}" type="slidenum">
              <a:rPr lang="en-US" altLang="zh-TW"/>
              <a:pPr>
                <a:defRPr/>
              </a:pPr>
              <a:t>‹#›</a:t>
            </a:fld>
            <a:endParaRPr lang="en-US" altLang="zh-TW"/>
          </a:p>
        </p:txBody>
      </p:sp>
    </p:spTree>
    <p:extLst>
      <p:ext uri="{BB962C8B-B14F-4D97-AF65-F5344CB8AC3E}">
        <p14:creationId xmlns:p14="http://schemas.microsoft.com/office/powerpoint/2010/main" val="3694841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448EC982-535D-49AB-881E-9636999D972F}" type="slidenum">
              <a:rPr lang="en-US" altLang="zh-TW"/>
              <a:pPr>
                <a:defRPr/>
              </a:pPr>
              <a:t>‹#›</a:t>
            </a:fld>
            <a:endParaRPr lang="en-US" altLang="zh-TW"/>
          </a:p>
        </p:txBody>
      </p:sp>
    </p:spTree>
    <p:extLst>
      <p:ext uri="{BB962C8B-B14F-4D97-AF65-F5344CB8AC3E}">
        <p14:creationId xmlns:p14="http://schemas.microsoft.com/office/powerpoint/2010/main" val="2668185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09C453A1-616E-492E-9FEF-F56A93BB67D4}" type="slidenum">
              <a:rPr lang="en-US" altLang="zh-TW"/>
              <a:pPr>
                <a:defRPr/>
              </a:pPr>
              <a:t>‹#›</a:t>
            </a:fld>
            <a:endParaRPr lang="en-US" altLang="zh-TW"/>
          </a:p>
        </p:txBody>
      </p:sp>
    </p:spTree>
    <p:extLst>
      <p:ext uri="{BB962C8B-B14F-4D97-AF65-F5344CB8AC3E}">
        <p14:creationId xmlns:p14="http://schemas.microsoft.com/office/powerpoint/2010/main" val="3698204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BF38E31F-2BA2-4AD8-9169-E98D49DB3963}"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 id="2147484476" r:id="rId12"/>
    <p:sldLayoutId id="2147484477" r:id="rId13"/>
    <p:sldLayoutId id="2147484478" r:id="rId14"/>
    <p:sldLayoutId id="2147484479" r:id="rId15"/>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6.png"/><Relationship Id="rId1" Type="http://schemas.openxmlformats.org/officeDocument/2006/relationships/slideLayout" Target="../slideLayouts/slideLayout2.xml"/><Relationship Id="rId5" Type="http://schemas.openxmlformats.org/officeDocument/2006/relationships/image" Target="../media/image1542.png"/><Relationship Id="rId4" Type="http://schemas.openxmlformats.org/officeDocument/2006/relationships/image" Target="../media/image1680.png"/></Relationships>
</file>

<file path=ppt/slides/_rels/slide10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png"/><Relationship Id="rId1" Type="http://schemas.openxmlformats.org/officeDocument/2006/relationships/slideLayout" Target="../slideLayouts/slideLayout7.xml"/><Relationship Id="rId4" Type="http://schemas.openxmlformats.org/officeDocument/2006/relationships/image" Target="../media/image163.jpeg"/></Relationships>
</file>

<file path=ppt/slides/_rels/slide10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0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85.png"/><Relationship Id="rId2" Type="http://schemas.openxmlformats.org/officeDocument/2006/relationships/image" Target="../media/image24.gif"/><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84.png"/><Relationship Id="rId4" Type="http://schemas.openxmlformats.org/officeDocument/2006/relationships/image" Target="../media/image183.png"/></Relationships>
</file>

<file path=ppt/slides/_rels/slide10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hyperlink" Target="http://www.phys.ncku.edu.tw/~astrolab/e_book/astron_western/images/geocentric_Ptolemy.jpg"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3" Type="http://schemas.openxmlformats.org/officeDocument/2006/relationships/hyperlink" Target="http://wmoov.com/focus/content/152284" TargetMode="External"/><Relationship Id="rId2" Type="http://schemas.openxmlformats.org/officeDocument/2006/relationships/image" Target="../media/image173.jpeg"/><Relationship Id="rId1" Type="http://schemas.openxmlformats.org/officeDocument/2006/relationships/slideLayout" Target="../slideLayouts/slideLayout7.xml"/><Relationship Id="rId5" Type="http://schemas.openxmlformats.org/officeDocument/2006/relationships/image" Target="../media/image175.jpeg"/><Relationship Id="rId4" Type="http://schemas.openxmlformats.org/officeDocument/2006/relationships/image" Target="../media/image174.jpeg"/></Relationships>
</file>

<file path=ppt/slides/_rels/slide111.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7.xml"/><Relationship Id="rId5" Type="http://schemas.openxmlformats.org/officeDocument/2006/relationships/image" Target="../media/image183.jpeg"/><Relationship Id="rId4" Type="http://schemas.openxmlformats.org/officeDocument/2006/relationships/image" Target="../media/image182.jpeg"/></Relationships>
</file>

<file path=ppt/slides/_rels/slide11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xml"/><Relationship Id="rId4" Type="http://schemas.openxmlformats.org/officeDocument/2006/relationships/image" Target="../media/image870.png"/></Relationships>
</file>

<file path=ppt/slides/_rels/slide117.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900.png"/><Relationship Id="rId4" Type="http://schemas.openxmlformats.org/officeDocument/2006/relationships/image" Target="../media/image19.png"/></Relationships>
</file>

<file path=ppt/slides/_rels/slide1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hyperlink" Target="http://techtv.mit.edu/collections/physicsdemos/videos/3221-relative-motion-gun" TargetMode="Externa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9.jpeg"/><Relationship Id="rId1" Type="http://schemas.openxmlformats.org/officeDocument/2006/relationships/slideLayout" Target="../slideLayouts/slideLayout7.xml"/><Relationship Id="rId6" Type="http://schemas.openxmlformats.org/officeDocument/2006/relationships/image" Target="../media/image188.jpeg"/><Relationship Id="rId5" Type="http://schemas.openxmlformats.org/officeDocument/2006/relationships/image" Target="../media/image188.png"/><Relationship Id="rId4" Type="http://schemas.openxmlformats.org/officeDocument/2006/relationships/image" Target="../media/image187.png"/></Relationships>
</file>

<file path=ppt/slides/_rels/slide12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90.jpeg"/><Relationship Id="rId1" Type="http://schemas.openxmlformats.org/officeDocument/2006/relationships/slideLayout" Target="../slideLayouts/slideLayout7.xml"/><Relationship Id="rId5" Type="http://schemas.openxmlformats.org/officeDocument/2006/relationships/image" Target="../media/image192.png"/><Relationship Id="rId4" Type="http://schemas.openxmlformats.org/officeDocument/2006/relationships/image" Target="../media/image191.png"/></Relationships>
</file>

<file path=ppt/slides/_rels/slide126.xml.rels><?xml version="1.0" encoding="UTF-8" standalone="yes"?>
<Relationships xmlns="http://schemas.openxmlformats.org/package/2006/relationships"><Relationship Id="rId8" Type="http://schemas.openxmlformats.org/officeDocument/2006/relationships/image" Target="../media/image1850.png"/><Relationship Id="rId7" Type="http://schemas.openxmlformats.org/officeDocument/2006/relationships/image" Target="../media/image1840.png"/><Relationship Id="rId2" Type="http://schemas.openxmlformats.org/officeDocument/2006/relationships/image" Target="../media/image190.jpeg"/><Relationship Id="rId1" Type="http://schemas.openxmlformats.org/officeDocument/2006/relationships/slideLayout" Target="../slideLayouts/slideLayout7.xml"/><Relationship Id="rId6" Type="http://schemas.openxmlformats.org/officeDocument/2006/relationships/image" Target="../media/image1830.png"/><Relationship Id="rId9" Type="http://schemas.openxmlformats.org/officeDocument/2006/relationships/image" Target="../media/image197.png"/></Relationships>
</file>

<file path=ppt/slides/_rels/slide12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91.wmf"/><Relationship Id="rId4" Type="http://schemas.openxmlformats.org/officeDocument/2006/relationships/oleObject" Target="../embeddings/oleObject9.bin"/></Relationships>
</file>

<file path=ppt/slides/_rels/slide129.xml.rels><?xml version="1.0" encoding="UTF-8" standalone="yes"?>
<Relationships xmlns="http://schemas.openxmlformats.org/package/2006/relationships"><Relationship Id="rId8" Type="http://schemas.openxmlformats.org/officeDocument/2006/relationships/image" Target="../media/image193.wmf"/><Relationship Id="rId13" Type="http://schemas.openxmlformats.org/officeDocument/2006/relationships/oleObject" Target="../embeddings/oleObject14.bin"/><Relationship Id="rId3" Type="http://schemas.openxmlformats.org/officeDocument/2006/relationships/image" Target="../media/image192.jpeg"/><Relationship Id="rId7" Type="http://schemas.openxmlformats.org/officeDocument/2006/relationships/oleObject" Target="../embeddings/oleObject11.bin"/><Relationship Id="rId12" Type="http://schemas.openxmlformats.org/officeDocument/2006/relationships/image" Target="../media/image195.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97.jpeg"/><Relationship Id="rId11" Type="http://schemas.openxmlformats.org/officeDocument/2006/relationships/oleObject" Target="../embeddings/oleObject13.bin"/><Relationship Id="rId5" Type="http://schemas.openxmlformats.org/officeDocument/2006/relationships/image" Target="../media/image191.wmf"/><Relationship Id="rId10" Type="http://schemas.openxmlformats.org/officeDocument/2006/relationships/image" Target="../media/image194.wmf"/><Relationship Id="rId4" Type="http://schemas.openxmlformats.org/officeDocument/2006/relationships/oleObject" Target="../embeddings/oleObject10.bin"/><Relationship Id="rId9" Type="http://schemas.openxmlformats.org/officeDocument/2006/relationships/oleObject" Target="../embeddings/oleObject12.bin"/><Relationship Id="rId14" Type="http://schemas.openxmlformats.org/officeDocument/2006/relationships/image" Target="../media/image196.wmf"/></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198.jpeg"/><Relationship Id="rId1" Type="http://schemas.openxmlformats.org/officeDocument/2006/relationships/slideLayout" Target="../slideLayouts/slideLayout7.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131.xml.rels><?xml version="1.0" encoding="UTF-8" standalone="yes"?>
<Relationships xmlns="http://schemas.openxmlformats.org/package/2006/relationships"><Relationship Id="rId8" Type="http://schemas.openxmlformats.org/officeDocument/2006/relationships/image" Target="../media/image201.jpeg"/><Relationship Id="rId13" Type="http://schemas.openxmlformats.org/officeDocument/2006/relationships/image" Target="../media/image1921.png"/><Relationship Id="rId3" Type="http://schemas.openxmlformats.org/officeDocument/2006/relationships/image" Target="../media/image200.jpeg"/><Relationship Id="rId7" Type="http://schemas.openxmlformats.org/officeDocument/2006/relationships/image" Target="../media/image1200.png"/><Relationship Id="rId12" Type="http://schemas.openxmlformats.org/officeDocument/2006/relationships/image" Target="../media/image1910.png"/><Relationship Id="rId2" Type="http://schemas.openxmlformats.org/officeDocument/2006/relationships/image" Target="../media/image199.jpeg"/><Relationship Id="rId1" Type="http://schemas.openxmlformats.org/officeDocument/2006/relationships/slideLayout" Target="../slideLayouts/slideLayout7.xml"/><Relationship Id="rId11" Type="http://schemas.openxmlformats.org/officeDocument/2006/relationships/image" Target="../media/image1901.png"/><Relationship Id="rId10" Type="http://schemas.openxmlformats.org/officeDocument/2006/relationships/image" Target="../media/image1891.png"/><Relationship Id="rId9" Type="http://schemas.openxmlformats.org/officeDocument/2006/relationships/image" Target="../media/image1860.png"/><Relationship Id="rId14" Type="http://schemas.openxmlformats.org/officeDocument/2006/relationships/image" Target="../media/image148.jpeg"/></Relationships>
</file>

<file path=ppt/slides/_rels/slide132.xml.rels><?xml version="1.0" encoding="UTF-8" standalone="yes"?>
<Relationships xmlns="http://schemas.openxmlformats.org/package/2006/relationships"><Relationship Id="rId8" Type="http://schemas.openxmlformats.org/officeDocument/2006/relationships/image" Target="../media/image207.png"/><Relationship Id="rId13" Type="http://schemas.openxmlformats.org/officeDocument/2006/relationships/image" Target="../media/image213.png"/><Relationship Id="rId3" Type="http://schemas.openxmlformats.org/officeDocument/2006/relationships/image" Target="../media/image198.png"/><Relationship Id="rId7" Type="http://schemas.openxmlformats.org/officeDocument/2006/relationships/image" Target="../media/image206.png"/><Relationship Id="rId12" Type="http://schemas.openxmlformats.org/officeDocument/2006/relationships/image" Target="../media/image212.png"/><Relationship Id="rId2" Type="http://schemas.openxmlformats.org/officeDocument/2006/relationships/image" Target="../media/image138.jpeg"/><Relationship Id="rId1" Type="http://schemas.openxmlformats.org/officeDocument/2006/relationships/slideLayout" Target="../slideLayouts/slideLayout7.xml"/><Relationship Id="rId6" Type="http://schemas.openxmlformats.org/officeDocument/2006/relationships/image" Target="../media/image201.png"/><Relationship Id="rId11" Type="http://schemas.openxmlformats.org/officeDocument/2006/relationships/image" Target="../media/image210.png"/><Relationship Id="rId5" Type="http://schemas.openxmlformats.org/officeDocument/2006/relationships/image" Target="../media/image200.png"/><Relationship Id="rId15" Type="http://schemas.openxmlformats.org/officeDocument/2006/relationships/image" Target="../media/image215.png"/><Relationship Id="rId10" Type="http://schemas.openxmlformats.org/officeDocument/2006/relationships/image" Target="../media/image209.png"/><Relationship Id="rId4" Type="http://schemas.openxmlformats.org/officeDocument/2006/relationships/image" Target="../media/image199.png"/><Relationship Id="rId9" Type="http://schemas.openxmlformats.org/officeDocument/2006/relationships/image" Target="../media/image208.png"/><Relationship Id="rId14" Type="http://schemas.openxmlformats.org/officeDocument/2006/relationships/image" Target="../media/image214.png"/></Relationships>
</file>

<file path=ppt/slides/_rels/slide133.xml.rels><?xml version="1.0" encoding="UTF-8" standalone="yes"?>
<Relationships xmlns="http://schemas.openxmlformats.org/package/2006/relationships"><Relationship Id="rId8" Type="http://schemas.openxmlformats.org/officeDocument/2006/relationships/image" Target="../media/image2050.png"/><Relationship Id="rId7" Type="http://schemas.openxmlformats.org/officeDocument/2006/relationships/image" Target="../media/image2040.png"/><Relationship Id="rId2" Type="http://schemas.openxmlformats.org/officeDocument/2006/relationships/image" Target="../media/image202.jpeg"/><Relationship Id="rId1" Type="http://schemas.openxmlformats.org/officeDocument/2006/relationships/slideLayout" Target="../slideLayouts/slideLayout7.xml"/><Relationship Id="rId6" Type="http://schemas.openxmlformats.org/officeDocument/2006/relationships/image" Target="../media/image2032.png"/><Relationship Id="rId10" Type="http://schemas.openxmlformats.org/officeDocument/2006/relationships/image" Target="../media/image2101.png"/><Relationship Id="rId9" Type="http://schemas.openxmlformats.org/officeDocument/2006/relationships/image" Target="../media/image2061.png"/></Relationships>
</file>

<file path=ppt/slides/_rels/slide134.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8" Type="http://schemas.openxmlformats.org/officeDocument/2006/relationships/image" Target="../media/image2140.png"/><Relationship Id="rId3" Type="http://schemas.openxmlformats.org/officeDocument/2006/relationships/image" Target="../media/image24.gif"/><Relationship Id="rId17" Type="http://schemas.openxmlformats.org/officeDocument/2006/relationships/image" Target="../media/image2130.png"/><Relationship Id="rId2" Type="http://schemas.openxmlformats.org/officeDocument/2006/relationships/image" Target="../media/image217.jpeg"/><Relationship Id="rId16" Type="http://schemas.openxmlformats.org/officeDocument/2006/relationships/image" Target="../media/image1991.png"/><Relationship Id="rId1" Type="http://schemas.openxmlformats.org/officeDocument/2006/relationships/slideLayout" Target="../slideLayouts/slideLayout7.xml"/><Relationship Id="rId15" Type="http://schemas.openxmlformats.org/officeDocument/2006/relationships/image" Target="../media/image2100.png"/><Relationship Id="rId4" Type="http://schemas.openxmlformats.org/officeDocument/2006/relationships/image" Target="../media/image2141.png"/><Relationship Id="rId14" Type="http://schemas.openxmlformats.org/officeDocument/2006/relationships/image" Target="../media/image2090.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7" Type="http://schemas.openxmlformats.org/officeDocument/2006/relationships/image" Target="../media/image2150.png"/><Relationship Id="rId1" Type="http://schemas.openxmlformats.org/officeDocument/2006/relationships/slideLayout" Target="../slideLayouts/slideLayout7.xml"/><Relationship Id="rId6" Type="http://schemas.openxmlformats.org/officeDocument/2006/relationships/image" Target="../media/image2031.png"/><Relationship Id="rId5" Type="http://schemas.openxmlformats.org/officeDocument/2006/relationships/image" Target="../media/image2021.png"/></Relationships>
</file>

<file path=ppt/slides/_rels/slide138.xml.rels><?xml version="1.0" encoding="UTF-8" standalone="yes"?>
<Relationships xmlns="http://schemas.openxmlformats.org/package/2006/relationships"><Relationship Id="rId3" Type="http://schemas.openxmlformats.org/officeDocument/2006/relationships/image" Target="../media/image2031.png"/><Relationship Id="rId2" Type="http://schemas.openxmlformats.org/officeDocument/2006/relationships/image" Target="../media/image2021.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2191.png"/><Relationship Id="rId5" Type="http://schemas.openxmlformats.org/officeDocument/2006/relationships/image" Target="../media/image219.jpeg"/><Relationship Id="rId4" Type="http://schemas.openxmlformats.org/officeDocument/2006/relationships/image" Target="../media/image220.wmf"/></Relationships>
</file>

<file path=ppt/slides/_rels/slide142.xml.rels><?xml version="1.0" encoding="UTF-8" standalone="yes"?>
<Relationships xmlns="http://schemas.openxmlformats.org/package/2006/relationships"><Relationship Id="rId8" Type="http://schemas.openxmlformats.org/officeDocument/2006/relationships/image" Target="../media/image1531.png"/><Relationship Id="rId3" Type="http://schemas.openxmlformats.org/officeDocument/2006/relationships/image" Target="../media/image1481.png"/><Relationship Id="rId7" Type="http://schemas.openxmlformats.org/officeDocument/2006/relationships/image" Target="../media/image1521.png"/><Relationship Id="rId2"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image" Target="../media/image1511.png"/><Relationship Id="rId5" Type="http://schemas.openxmlformats.org/officeDocument/2006/relationships/image" Target="../media/image1501.png"/><Relationship Id="rId10" Type="http://schemas.openxmlformats.org/officeDocument/2006/relationships/image" Target="../media/image1541.png"/><Relationship Id="rId4" Type="http://schemas.openxmlformats.org/officeDocument/2006/relationships/image" Target="../media/image1491.png"/><Relationship Id="rId9" Type="http://schemas.openxmlformats.org/officeDocument/2006/relationships/image" Target="../media/image1440.png"/></Relationships>
</file>

<file path=ppt/slides/_rels/slide143.xml.rels><?xml version="1.0" encoding="UTF-8" standalone="yes"?>
<Relationships xmlns="http://schemas.openxmlformats.org/package/2006/relationships"><Relationship Id="rId8" Type="http://schemas.openxmlformats.org/officeDocument/2006/relationships/image" Target="../media/image1520.png"/><Relationship Id="rId13" Type="http://schemas.openxmlformats.org/officeDocument/2006/relationships/image" Target="../media/image1570.png"/><Relationship Id="rId3" Type="http://schemas.openxmlformats.org/officeDocument/2006/relationships/image" Target="../media/image1470.png"/><Relationship Id="rId7" Type="http://schemas.openxmlformats.org/officeDocument/2006/relationships/image" Target="../media/image1510.png"/><Relationship Id="rId12" Type="http://schemas.openxmlformats.org/officeDocument/2006/relationships/image" Target="../media/image1560.png"/><Relationship Id="rId2" Type="http://schemas.openxmlformats.org/officeDocument/2006/relationships/image" Target="../media/image138.jpeg"/><Relationship Id="rId16" Type="http://schemas.openxmlformats.org/officeDocument/2006/relationships/image" Target="../media/image1600.png"/><Relationship Id="rId1" Type="http://schemas.openxmlformats.org/officeDocument/2006/relationships/slideLayout" Target="../slideLayouts/slideLayout2.xml"/><Relationship Id="rId6" Type="http://schemas.openxmlformats.org/officeDocument/2006/relationships/image" Target="../media/image1500.png"/><Relationship Id="rId11" Type="http://schemas.openxmlformats.org/officeDocument/2006/relationships/image" Target="../media/image2080.png"/><Relationship Id="rId5" Type="http://schemas.openxmlformats.org/officeDocument/2006/relationships/image" Target="../media/image1490.png"/><Relationship Id="rId15" Type="http://schemas.openxmlformats.org/officeDocument/2006/relationships/image" Target="../media/image1591.png"/><Relationship Id="rId10" Type="http://schemas.openxmlformats.org/officeDocument/2006/relationships/image" Target="../media/image1540.png"/><Relationship Id="rId4" Type="http://schemas.openxmlformats.org/officeDocument/2006/relationships/image" Target="../media/image1480.png"/><Relationship Id="rId9" Type="http://schemas.openxmlformats.org/officeDocument/2006/relationships/image" Target="../media/image2070.png"/><Relationship Id="rId14" Type="http://schemas.openxmlformats.org/officeDocument/2006/relationships/image" Target="../media/image1580.png"/></Relationships>
</file>

<file path=ppt/slides/_rels/slide144.xml.rels><?xml version="1.0" encoding="UTF-8" standalone="yes"?>
<Relationships xmlns="http://schemas.openxmlformats.org/package/2006/relationships"><Relationship Id="rId13" Type="http://schemas.openxmlformats.org/officeDocument/2006/relationships/image" Target="../media/image1650.png"/><Relationship Id="rId18" Type="http://schemas.openxmlformats.org/officeDocument/2006/relationships/image" Target="../media/image1700.png"/><Relationship Id="rId3" Type="http://schemas.openxmlformats.org/officeDocument/2006/relationships/image" Target="../media/image1610.png"/><Relationship Id="rId21" Type="http://schemas.openxmlformats.org/officeDocument/2006/relationships/image" Target="../media/image173.png"/><Relationship Id="rId12" Type="http://schemas.openxmlformats.org/officeDocument/2006/relationships/image" Target="../media/image1640.png"/><Relationship Id="rId17" Type="http://schemas.openxmlformats.org/officeDocument/2006/relationships/image" Target="../media/image1691.png"/><Relationship Id="rId25" Type="http://schemas.openxmlformats.org/officeDocument/2006/relationships/image" Target="../media/image221.emf"/><Relationship Id="rId2" Type="http://schemas.openxmlformats.org/officeDocument/2006/relationships/image" Target="../media/image138.jpeg"/><Relationship Id="rId16" Type="http://schemas.openxmlformats.org/officeDocument/2006/relationships/image" Target="../media/image1681.png"/><Relationship Id="rId20" Type="http://schemas.openxmlformats.org/officeDocument/2006/relationships/image" Target="../media/image172.png"/><Relationship Id="rId1" Type="http://schemas.openxmlformats.org/officeDocument/2006/relationships/slideLayout" Target="../slideLayouts/slideLayout2.xml"/><Relationship Id="rId11" Type="http://schemas.openxmlformats.org/officeDocument/2006/relationships/image" Target="../media/image1630.png"/><Relationship Id="rId24" Type="http://schemas.openxmlformats.org/officeDocument/2006/relationships/image" Target="../media/image176.png"/><Relationship Id="rId15" Type="http://schemas.openxmlformats.org/officeDocument/2006/relationships/image" Target="../media/image1670.png"/><Relationship Id="rId23" Type="http://schemas.openxmlformats.org/officeDocument/2006/relationships/image" Target="../media/image175.png"/><Relationship Id="rId10" Type="http://schemas.openxmlformats.org/officeDocument/2006/relationships/image" Target="../media/image1620.png"/><Relationship Id="rId19" Type="http://schemas.openxmlformats.org/officeDocument/2006/relationships/image" Target="../media/image1710.png"/><Relationship Id="rId9" Type="http://schemas.openxmlformats.org/officeDocument/2006/relationships/image" Target="../media/image1590.png"/><Relationship Id="rId14" Type="http://schemas.openxmlformats.org/officeDocument/2006/relationships/image" Target="../media/image1661.png"/><Relationship Id="rId22" Type="http://schemas.openxmlformats.org/officeDocument/2006/relationships/image" Target="../media/image174.png"/></Relationships>
</file>

<file path=ppt/slides/_rels/slide14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7.xml"/><Relationship Id="rId6" Type="http://schemas.openxmlformats.org/officeDocument/2006/relationships/image" Target="../media/image2030.png"/><Relationship Id="rId5" Type="http://schemas.openxmlformats.org/officeDocument/2006/relationships/image" Target="../media/image2020.png"/><Relationship Id="rId4" Type="http://schemas.openxmlformats.org/officeDocument/2006/relationships/image" Target="../media/image2010.png"/></Relationships>
</file>

<file path=ppt/slides/_rels/slide146.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7.xml"/><Relationship Id="rId4" Type="http://schemas.openxmlformats.org/officeDocument/2006/relationships/image" Target="../media/image2060.png"/></Relationships>
</file>

<file path=ppt/slides/_rels/slide147.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158.png"/><Relationship Id="rId1" Type="http://schemas.openxmlformats.org/officeDocument/2006/relationships/slideLayout" Target="../slideLayouts/slideLayout7.xml"/><Relationship Id="rId5" Type="http://schemas.openxmlformats.org/officeDocument/2006/relationships/image" Target="../media/image2290.png"/><Relationship Id="rId4" Type="http://schemas.openxmlformats.org/officeDocument/2006/relationships/image" Target="../media/image228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image" Target="../media/image1880.png"/><Relationship Id="rId7" Type="http://schemas.openxmlformats.org/officeDocument/2006/relationships/image" Target="../media/image990.png"/><Relationship Id="rId2" Type="http://schemas.openxmlformats.org/officeDocument/2006/relationships/slideLayout" Target="../slideLayouts/slideLayout7.xml"/><Relationship Id="rId1" Type="http://schemas.openxmlformats.org/officeDocument/2006/relationships/vmlDrawing" Target="../drawings/vmlDrawing9.vml"/><Relationship Id="rId11" Type="http://schemas.openxmlformats.org/officeDocument/2006/relationships/image" Target="../media/image1920.png"/><Relationship Id="rId5" Type="http://schemas.openxmlformats.org/officeDocument/2006/relationships/image" Target="../media/image232.wmf"/><Relationship Id="rId10" Type="http://schemas.openxmlformats.org/officeDocument/2006/relationships/image" Target="../media/image235.png"/><Relationship Id="rId4" Type="http://schemas.openxmlformats.org/officeDocument/2006/relationships/oleObject" Target="../embeddings/oleObject16.bin"/><Relationship Id="rId9" Type="http://schemas.openxmlformats.org/officeDocument/2006/relationships/image" Target="../media/image234.png"/></Relationships>
</file>

<file path=ppt/slides/_rels/slide1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tiff"/><Relationship Id="rId1" Type="http://schemas.openxmlformats.org/officeDocument/2006/relationships/slideLayout" Target="../slideLayouts/slideLayout7.xml"/><Relationship Id="rId5" Type="http://schemas.openxmlformats.org/officeDocument/2006/relationships/image" Target="../media/image241.gif"/><Relationship Id="rId4" Type="http://schemas.openxmlformats.org/officeDocument/2006/relationships/image" Target="../media/image240.tiff"/></Relationships>
</file>

<file path=ppt/slides/_rels/slide156.xml.rels><?xml version="1.0" encoding="UTF-8" standalone="yes"?>
<Relationships xmlns="http://schemas.openxmlformats.org/package/2006/relationships"><Relationship Id="rId3" Type="http://schemas.openxmlformats.org/officeDocument/2006/relationships/image" Target="../media/image243.gif"/><Relationship Id="rId2" Type="http://schemas.openxmlformats.org/officeDocument/2006/relationships/image" Target="../media/image242.tiff"/><Relationship Id="rId1" Type="http://schemas.openxmlformats.org/officeDocument/2006/relationships/slideLayout" Target="../slideLayouts/slideLayout7.xml"/><Relationship Id="rId5" Type="http://schemas.openxmlformats.org/officeDocument/2006/relationships/image" Target="../media/image245.tiff"/><Relationship Id="rId4" Type="http://schemas.openxmlformats.org/officeDocument/2006/relationships/image" Target="../media/image244.gif"/></Relationships>
</file>

<file path=ppt/slides/_rels/slide157.xml.rels><?xml version="1.0" encoding="UTF-8" standalone="yes"?>
<Relationships xmlns="http://schemas.openxmlformats.org/package/2006/relationships"><Relationship Id="rId3" Type="http://schemas.openxmlformats.org/officeDocument/2006/relationships/image" Target="../media/image247.tiff"/><Relationship Id="rId2" Type="http://schemas.openxmlformats.org/officeDocument/2006/relationships/image" Target="../media/image246.tiff"/><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248.tiff"/><Relationship Id="rId2" Type="http://schemas.openxmlformats.org/officeDocument/2006/relationships/image" Target="../media/image246.tiff"/><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249.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4.gif"/><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0.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50.tiff"/><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252.tiff"/><Relationship Id="rId2" Type="http://schemas.openxmlformats.org/officeDocument/2006/relationships/image" Target="../media/image251.tiff"/><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tiff"/><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7.xml"/><Relationship Id="rId4" Type="http://schemas.openxmlformats.org/officeDocument/2006/relationships/image" Target="../media/image258.png"/></Relationships>
</file>

<file path=ppt/slides/_rels/slide165.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261.jpeg"/><Relationship Id="rId7" Type="http://schemas.openxmlformats.org/officeDocument/2006/relationships/image" Target="../media/image2340.png"/><Relationship Id="rId2" Type="http://schemas.openxmlformats.org/officeDocument/2006/relationships/image" Target="../media/image2310.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262.png"/><Relationship Id="rId4" Type="http://schemas.openxmlformats.org/officeDocument/2006/relationships/image" Target="../media/image187.jpeg"/></Relationships>
</file>

<file path=ppt/slides/_rels/slide1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0.png"/><Relationship Id="rId2" Type="http://schemas.openxmlformats.org/officeDocument/2006/relationships/image" Target="../media/image1080.png"/><Relationship Id="rId1" Type="http://schemas.openxmlformats.org/officeDocument/2006/relationships/slideLayout" Target="../slideLayouts/slideLayout7.xml"/><Relationship Id="rId6" Type="http://schemas.openxmlformats.org/officeDocument/2006/relationships/image" Target="../media/image1120.png"/><Relationship Id="rId5" Type="http://schemas.openxmlformats.org/officeDocument/2006/relationships/image" Target="../media/image960.png"/><Relationship Id="rId4" Type="http://schemas.openxmlformats.org/officeDocument/2006/relationships/image" Target="../media/image110.png"/><Relationship Id="rId9" Type="http://schemas.openxmlformats.org/officeDocument/2006/relationships/image" Target="../media/image1010.png"/></Relationships>
</file>

<file path=ppt/slides/_rels/slide1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hyperlink" Target="http://upload.wikimedia.org/wikipedia/commons/f/f6/Ole_roemer.jpg" TargetMode="External"/><Relationship Id="rId7" Type="http://schemas.openxmlformats.org/officeDocument/2006/relationships/hyperlink" Target="http://upload.wikimedia.org/wikipedia/commons/8/8a/Thomas_Bresson_-_Jupiter(2)_(by).jpg" TargetMode="Externa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hyperlink" Target="http://upload.wikimedia.org/wikipedia/commons/8/83/Galilean_moon_Laplace_resonance_animation.gif" TargetMode="External"/><Relationship Id="rId4" Type="http://schemas.openxmlformats.org/officeDocument/2006/relationships/image" Target="../media/image28.jpeg"/><Relationship Id="rId9" Type="http://schemas.openxmlformats.org/officeDocument/2006/relationships/image" Target="../media/image28.png"/></Relationships>
</file>

<file path=ppt/slides/_rels/slide170.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80.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70.png"/><Relationship Id="rId11" Type="http://schemas.openxmlformats.org/officeDocument/2006/relationships/image" Target="../media/image103.png"/><Relationship Id="rId5" Type="http://schemas.openxmlformats.org/officeDocument/2006/relationships/image" Target="../media/image1160.png"/><Relationship Id="rId10" Type="http://schemas.openxmlformats.org/officeDocument/2006/relationships/image" Target="../media/image1020.png"/><Relationship Id="rId9" Type="http://schemas.openxmlformats.org/officeDocument/2006/relationships/image" Target="../media/image1201.png"/></Relationships>
</file>

<file path=ppt/slides/_rels/slide171.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oleObject" Target="../embeddings/oleObject17.bin"/><Relationship Id="rId7" Type="http://schemas.openxmlformats.org/officeDocument/2006/relationships/image" Target="../media/image2480.pn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87.jpeg"/><Relationship Id="rId5" Type="http://schemas.openxmlformats.org/officeDocument/2006/relationships/image" Target="../media/image261.jpeg"/><Relationship Id="rId10" Type="http://schemas.openxmlformats.org/officeDocument/2006/relationships/image" Target="../media/image2490.png"/><Relationship Id="rId4" Type="http://schemas.openxmlformats.org/officeDocument/2006/relationships/image" Target="../media/image263.wmf"/><Relationship Id="rId9" Type="http://schemas.openxmlformats.org/officeDocument/2006/relationships/image" Target="../media/image83.png"/></Relationships>
</file>

<file path=ppt/slides/_rels/slide17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382.png"/><Relationship Id="rId5" Type="http://schemas.openxmlformats.org/officeDocument/2006/relationships/image" Target="../media/image1370.png"/><Relationship Id="rId4" Type="http://schemas.openxmlformats.org/officeDocument/2006/relationships/image" Target="../media/image1360.png"/></Relationships>
</file>

<file path=ppt/slides/_rels/slide173.xml.rels><?xml version="1.0" encoding="UTF-8" standalone="yes"?>
<Relationships xmlns="http://schemas.openxmlformats.org/package/2006/relationships"><Relationship Id="rId13" Type="http://schemas.openxmlformats.org/officeDocument/2006/relationships/image" Target="../media/image2590.png"/><Relationship Id="rId3" Type="http://schemas.openxmlformats.org/officeDocument/2006/relationships/image" Target="../media/image264.jpeg"/><Relationship Id="rId12" Type="http://schemas.openxmlformats.org/officeDocument/2006/relationships/image" Target="../media/image2190.png"/><Relationship Id="rId2" Type="http://schemas.openxmlformats.org/officeDocument/2006/relationships/image" Target="../media/image2560.png"/><Relationship Id="rId1" Type="http://schemas.openxmlformats.org/officeDocument/2006/relationships/slideLayout" Target="../slideLayouts/slideLayout7.xml"/><Relationship Id="rId11" Type="http://schemas.openxmlformats.org/officeDocument/2006/relationships/image" Target="../media/image2580.png"/><Relationship Id="rId10" Type="http://schemas.openxmlformats.org/officeDocument/2006/relationships/image" Target="../media/image2170.png"/><Relationship Id="rId9" Type="http://schemas.openxmlformats.org/officeDocument/2006/relationships/image" Target="../media/image1110.png"/></Relationships>
</file>

<file path=ppt/slides/_rels/slide174.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7.xml"/><Relationship Id="rId5" Type="http://schemas.openxmlformats.org/officeDocument/2006/relationships/image" Target="../media/image2630.png"/><Relationship Id="rId4" Type="http://schemas.openxmlformats.org/officeDocument/2006/relationships/image" Target="../media/image2620.png"/></Relationships>
</file>

<file path=ppt/slides/_rels/slide175.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268.png"/><Relationship Id="rId7" Type="http://schemas.openxmlformats.org/officeDocument/2006/relationships/image" Target="../media/image270.jpeg"/><Relationship Id="rId2" Type="http://schemas.openxmlformats.org/officeDocument/2006/relationships/image" Target="../media/image267.jpeg"/><Relationship Id="rId1" Type="http://schemas.openxmlformats.org/officeDocument/2006/relationships/slideLayout" Target="../slideLayouts/slideLayout7.xml"/><Relationship Id="rId6" Type="http://schemas.openxmlformats.org/officeDocument/2006/relationships/hyperlink" Target="http://graphicleftovers.com/deposit/98135/" TargetMode="External"/><Relationship Id="rId5" Type="http://schemas.openxmlformats.org/officeDocument/2006/relationships/image" Target="../media/image269.jpeg"/><Relationship Id="rId4" Type="http://schemas.openxmlformats.org/officeDocument/2006/relationships/hyperlink" Target="http://upload.wikimedia.org/wikipedia/commons/4/4c/Solar_Spectrum.png" TargetMode="External"/></Relationships>
</file>

<file path=ppt/slides/_rels/slide176.xml.rels><?xml version="1.0" encoding="UTF-8" standalone="yes"?>
<Relationships xmlns="http://schemas.openxmlformats.org/package/2006/relationships"><Relationship Id="rId8" Type="http://schemas.openxmlformats.org/officeDocument/2006/relationships/image" Target="../media/image2710.png"/><Relationship Id="rId3" Type="http://schemas.openxmlformats.org/officeDocument/2006/relationships/image" Target="../media/image273.jpeg"/><Relationship Id="rId7" Type="http://schemas.openxmlformats.org/officeDocument/2006/relationships/image" Target="../media/image1310.png"/><Relationship Id="rId2" Type="http://schemas.openxmlformats.org/officeDocument/2006/relationships/image" Target="../media/image272.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jpeg"/><Relationship Id="rId1" Type="http://schemas.openxmlformats.org/officeDocument/2006/relationships/slideLayout" Target="../slideLayouts/slideLayout2.xml"/><Relationship Id="rId4" Type="http://schemas.openxmlformats.org/officeDocument/2006/relationships/image" Target="../media/image277.png"/></Relationships>
</file>

<file path=ppt/slides/_rels/slide179.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10.png"/></Relationships>
</file>

<file path=ppt/slides/_rels/slide180.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284.tiff"/><Relationship Id="rId2" Type="http://schemas.openxmlformats.org/officeDocument/2006/relationships/image" Target="../media/image252.tiff"/><Relationship Id="rId1" Type="http://schemas.openxmlformats.org/officeDocument/2006/relationships/slideLayout" Target="../slideLayouts/slideLayout7.xml"/><Relationship Id="rId6" Type="http://schemas.openxmlformats.org/officeDocument/2006/relationships/image" Target="../media/image279.jpeg"/><Relationship Id="rId5" Type="http://schemas.openxmlformats.org/officeDocument/2006/relationships/image" Target="../media/image286.tiff"/><Relationship Id="rId4" Type="http://schemas.openxmlformats.org/officeDocument/2006/relationships/image" Target="../media/image285.tiff"/></Relationships>
</file>

<file path=ppt/slides/_rels/slide187.xml.rels><?xml version="1.0" encoding="UTF-8" standalone="yes"?>
<Relationships xmlns="http://schemas.openxmlformats.org/package/2006/relationships"><Relationship Id="rId3" Type="http://schemas.openxmlformats.org/officeDocument/2006/relationships/image" Target="../media/image288.tiff"/><Relationship Id="rId2" Type="http://schemas.openxmlformats.org/officeDocument/2006/relationships/image" Target="../media/image287.tiff"/><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290.tiff"/><Relationship Id="rId2" Type="http://schemas.openxmlformats.org/officeDocument/2006/relationships/image" Target="../media/image289.tiff"/><Relationship Id="rId1" Type="http://schemas.openxmlformats.org/officeDocument/2006/relationships/slideLayout" Target="../slideLayouts/slideLayout2.xml"/><Relationship Id="rId5" Type="http://schemas.openxmlformats.org/officeDocument/2006/relationships/image" Target="../media/image292.tiff"/><Relationship Id="rId4" Type="http://schemas.openxmlformats.org/officeDocument/2006/relationships/image" Target="../media/image291.tiff"/></Relationships>
</file>

<file path=ppt/slides/_rels/slide189.xml.rels><?xml version="1.0" encoding="UTF-8" standalone="yes"?>
<Relationships xmlns="http://schemas.openxmlformats.org/package/2006/relationships"><Relationship Id="rId3" Type="http://schemas.openxmlformats.org/officeDocument/2006/relationships/image" Target="../media/image294.tiff"/><Relationship Id="rId2" Type="http://schemas.openxmlformats.org/officeDocument/2006/relationships/image" Target="../media/image293.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0.xml.rels><?xml version="1.0" encoding="UTF-8" standalone="yes"?>
<Relationships xmlns="http://schemas.openxmlformats.org/package/2006/relationships"><Relationship Id="rId3" Type="http://schemas.openxmlformats.org/officeDocument/2006/relationships/image" Target="../media/image296.tiff"/><Relationship Id="rId2" Type="http://schemas.openxmlformats.org/officeDocument/2006/relationships/image" Target="../media/image295.tiff"/><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252.tiff"/><Relationship Id="rId2" Type="http://schemas.openxmlformats.org/officeDocument/2006/relationships/image" Target="../media/image298.jpeg"/><Relationship Id="rId1" Type="http://schemas.openxmlformats.org/officeDocument/2006/relationships/slideLayout" Target="../slideLayouts/slideLayout7.xml"/><Relationship Id="rId5" Type="http://schemas.openxmlformats.org/officeDocument/2006/relationships/image" Target="../media/image285.tiff"/><Relationship Id="rId4" Type="http://schemas.openxmlformats.org/officeDocument/2006/relationships/image" Target="../media/image284.tiff"/></Relationships>
</file>

<file path=ppt/slides/_rels/slide193.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image" Target="../media/image299.jpeg"/><Relationship Id="rId1" Type="http://schemas.openxmlformats.org/officeDocument/2006/relationships/slideLayout" Target="../slideLayouts/slideLayout2.xml"/><Relationship Id="rId6" Type="http://schemas.openxmlformats.org/officeDocument/2006/relationships/image" Target="../media/image303.tiff"/><Relationship Id="rId5" Type="http://schemas.openxmlformats.org/officeDocument/2006/relationships/image" Target="../media/image302.tiff"/><Relationship Id="rId4" Type="http://schemas.openxmlformats.org/officeDocument/2006/relationships/image" Target="../media/image301.tiff"/></Relationships>
</file>

<file path=ppt/slides/_rels/slide194.xml.rels><?xml version="1.0" encoding="UTF-8" standalone="yes"?>
<Relationships xmlns="http://schemas.openxmlformats.org/package/2006/relationships"><Relationship Id="rId3" Type="http://schemas.openxmlformats.org/officeDocument/2006/relationships/image" Target="../media/image305.tiff"/><Relationship Id="rId2" Type="http://schemas.openxmlformats.org/officeDocument/2006/relationships/image" Target="../media/image304.tiff"/><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307.tiff"/><Relationship Id="rId2" Type="http://schemas.openxmlformats.org/officeDocument/2006/relationships/image" Target="../media/image306.tiff"/><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308.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310.wmf"/><Relationship Id="rId4" Type="http://schemas.openxmlformats.org/officeDocument/2006/relationships/oleObject" Target="../embeddings/oleObject18.bin"/></Relationships>
</file>

<file path=ppt/slides/_rels/slide199.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image" Target="../media/image311.jpeg"/><Relationship Id="rId1" Type="http://schemas.openxmlformats.org/officeDocument/2006/relationships/slideLayout" Target="../slideLayouts/slideLayout7.xml"/><Relationship Id="rId4" Type="http://schemas.openxmlformats.org/officeDocument/2006/relationships/image" Target="../media/image313.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4.gif"/><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00.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315.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6.jpeg"/><Relationship Id="rId1" Type="http://schemas.openxmlformats.org/officeDocument/2006/relationships/slideLayout" Target="../slideLayouts/slideLayout2.xml"/><Relationship Id="rId6" Type="http://schemas.openxmlformats.org/officeDocument/2006/relationships/image" Target="../media/image320.png"/><Relationship Id="rId5" Type="http://schemas.openxmlformats.org/officeDocument/2006/relationships/image" Target="../media/image319.png"/><Relationship Id="rId4" Type="http://schemas.openxmlformats.org/officeDocument/2006/relationships/image" Target="../media/image318.png"/></Relationships>
</file>

<file path=ppt/slides/_rels/slide203.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321.png"/><Relationship Id="rId1" Type="http://schemas.openxmlformats.org/officeDocument/2006/relationships/slideLayout" Target="../slideLayouts/slideLayout7.xml"/><Relationship Id="rId4" Type="http://schemas.openxmlformats.org/officeDocument/2006/relationships/image" Target="../media/image311.jpeg"/></Relationships>
</file>

<file path=ppt/slides/_rels/slide204.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Layout" Target="../slideLayouts/slideLayout7.xml"/><Relationship Id="rId4" Type="http://schemas.openxmlformats.org/officeDocument/2006/relationships/image" Target="../media/image325.jpeg"/></Relationships>
</file>

<file path=ppt/slides/_rels/slide205.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image" Target="../media/image326.wmf"/><Relationship Id="rId4" Type="http://schemas.openxmlformats.org/officeDocument/2006/relationships/oleObject" Target="../embeddings/oleObject19.bin"/></Relationships>
</file>

<file path=ppt/slides/_rels/slide206.xml.rels><?xml version="1.0" encoding="UTF-8" standalone="yes"?>
<Relationships xmlns="http://schemas.openxmlformats.org/package/2006/relationships"><Relationship Id="rId2" Type="http://schemas.openxmlformats.org/officeDocument/2006/relationships/image" Target="../media/image328.wmf"/><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329.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330.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image" Target="../media/image29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6.wmf"/><Relationship Id="rId5" Type="http://schemas.openxmlformats.org/officeDocument/2006/relationships/oleObject" Target="../embeddings/oleObject1.bin"/><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tiff"/><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77.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34.jpeg"/><Relationship Id="rId7" Type="http://schemas.openxmlformats.org/officeDocument/2006/relationships/image" Target="../media/image84.pn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24.gif"/><Relationship Id="rId5" Type="http://schemas.openxmlformats.org/officeDocument/2006/relationships/image" Target="../media/image83.png"/><Relationship Id="rId4" Type="http://schemas.openxmlformats.org/officeDocument/2006/relationships/image" Target="../media/image820.png"/></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upload.wikimedia.org/wikipedia/commons/5/57/James_Clerk_Maxwell.png" TargetMode="External"/><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10.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85.png"/><Relationship Id="rId4" Type="http://schemas.openxmlformats.org/officeDocument/2006/relationships/hyperlink" Target="http://upload.wikimedia.org/wikipedia/commons/5/57/James_Clerk_Maxwell.pn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upload.wikimedia.org/wikipedia/commons/5/57/James_Clerk_Maxwell.png" TargetMode="Externa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hyperlink" Target="http://upload.wikimedia.org/wikipedia/en/7/74/Albert_Abraham_Michelson_signature.jpg" TargetMode="External"/><Relationship Id="rId4" Type="http://schemas.openxmlformats.org/officeDocument/2006/relationships/image" Target="../media/image94.jpeg"/></Relationships>
</file>

<file path=ppt/slides/_rels/slide5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3.png"/><Relationship Id="rId4" Type="http://schemas.openxmlformats.org/officeDocument/2006/relationships/image" Target="../media/image96.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470.png"/></Relationships>
</file>

<file path=ppt/slides/_rels/slide6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5" Type="http://schemas.openxmlformats.org/officeDocument/2006/relationships/image" Target="../media/image104.jpg"/><Relationship Id="rId4" Type="http://schemas.openxmlformats.org/officeDocument/2006/relationships/image" Target="../media/image106.jpeg"/></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4.jpg"/></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6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upload.wikimedia.org/wikipedia/en/6/62/Michelson_-_Experimental_Determination_of_the_Speed_of_Light,_conclusion.jpg" TargetMode="External"/><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118.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7.png"/><Relationship Id="rId4" Type="http://schemas.openxmlformats.org/officeDocument/2006/relationships/image" Target="../media/image24.gif"/></Relationships>
</file>

<file path=ppt/slides/_rels/slide7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20.w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24.w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8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4.gi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6.gi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138.jpeg"/><Relationship Id="rId1" Type="http://schemas.openxmlformats.org/officeDocument/2006/relationships/slideLayout" Target="../slideLayouts/slideLayout2.xml"/><Relationship Id="rId5" Type="http://schemas.openxmlformats.org/officeDocument/2006/relationships/image" Target="../media/image139.jpg"/><Relationship Id="rId4" Type="http://schemas.openxmlformats.org/officeDocument/2006/relationships/image" Target="../media/image126.jpeg"/></Relationships>
</file>

<file path=ppt/slides/_rels/slide89.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8.jpeg"/><Relationship Id="rId7" Type="http://schemas.openxmlformats.org/officeDocument/2006/relationships/image" Target="../media/image1371.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36.png"/><Relationship Id="rId11" Type="http://schemas.openxmlformats.org/officeDocument/2006/relationships/image" Target="../media/image140.png"/><Relationship Id="rId5" Type="http://schemas.openxmlformats.org/officeDocument/2006/relationships/image" Target="../media/image140.wmf"/><Relationship Id="rId10" Type="http://schemas.openxmlformats.org/officeDocument/2006/relationships/image" Target="../media/image24.gif"/><Relationship Id="rId4" Type="http://schemas.openxmlformats.org/officeDocument/2006/relationships/oleObject" Target="../embeddings/oleObject2.bin"/><Relationship Id="rId9" Type="http://schemas.openxmlformats.org/officeDocument/2006/relationships/image" Target="../media/image13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jpeg"/><Relationship Id="rId4" Type="http://schemas.openxmlformats.org/officeDocument/2006/relationships/image" Target="../media/image138.jpeg"/></Relationships>
</file>

<file path=ppt/slides/_rels/slide9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43.png"/><Relationship Id="rId1" Type="http://schemas.openxmlformats.org/officeDocument/2006/relationships/slideLayout" Target="../slideLayouts/slideLayout7.xml"/><Relationship Id="rId4" Type="http://schemas.openxmlformats.org/officeDocument/2006/relationships/image" Target="../media/image141.jpeg"/></Relationships>
</file>

<file path=ppt/slides/_rels/slide9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44.gi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3.png"/><Relationship Id="rId3" Type="http://schemas.openxmlformats.org/officeDocument/2006/relationships/image" Target="../media/image147.jpeg"/><Relationship Id="rId7" Type="http://schemas.openxmlformats.org/officeDocument/2006/relationships/image" Target="../media/image146.wmf"/><Relationship Id="rId12" Type="http://schemas.openxmlformats.org/officeDocument/2006/relationships/image" Target="../media/image152.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151.png"/><Relationship Id="rId5" Type="http://schemas.openxmlformats.org/officeDocument/2006/relationships/image" Target="../media/image145.wmf"/><Relationship Id="rId15" Type="http://schemas.openxmlformats.org/officeDocument/2006/relationships/image" Target="../media/image155.png"/><Relationship Id="rId10" Type="http://schemas.openxmlformats.org/officeDocument/2006/relationships/image" Target="../media/image150.png"/><Relationship Id="rId4" Type="http://schemas.openxmlformats.org/officeDocument/2006/relationships/oleObject" Target="../embeddings/oleObject3.bin"/><Relationship Id="rId9" Type="http://schemas.openxmlformats.org/officeDocument/2006/relationships/image" Target="../media/image143.png"/><Relationship Id="rId14" Type="http://schemas.openxmlformats.org/officeDocument/2006/relationships/image" Target="../media/image148.jpeg"/></Relationships>
</file>

<file path=ppt/slides/_rels/slide95.xml.rels><?xml version="1.0" encoding="UTF-8" standalone="yes"?>
<Relationships xmlns="http://schemas.openxmlformats.org/package/2006/relationships"><Relationship Id="rId8" Type="http://schemas.openxmlformats.org/officeDocument/2006/relationships/image" Target="../media/image146.wmf"/><Relationship Id="rId3" Type="http://schemas.openxmlformats.org/officeDocument/2006/relationships/notesSlide" Target="../notesSlides/notesSlide1.xml"/><Relationship Id="rId7" Type="http://schemas.openxmlformats.org/officeDocument/2006/relationships/oleObject" Target="../embeddings/oleObject6.bin"/><Relationship Id="rId12" Type="http://schemas.openxmlformats.org/officeDocument/2006/relationships/image" Target="../media/image1381.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45.wmf"/><Relationship Id="rId11" Type="http://schemas.openxmlformats.org/officeDocument/2006/relationships/image" Target="../media/image1350.png"/><Relationship Id="rId5" Type="http://schemas.openxmlformats.org/officeDocument/2006/relationships/oleObject" Target="../embeddings/oleObject5.bin"/><Relationship Id="rId10" Type="http://schemas.openxmlformats.org/officeDocument/2006/relationships/image" Target="../media/image1380.png"/><Relationship Id="rId4" Type="http://schemas.openxmlformats.org/officeDocument/2006/relationships/image" Target="../media/image147.jpeg"/><Relationship Id="rId9" Type="http://schemas.openxmlformats.org/officeDocument/2006/relationships/image" Target="../media/image1330.png"/></Relationships>
</file>

<file path=ppt/slides/_rels/slide96.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47.png"/><Relationship Id="rId3" Type="http://schemas.openxmlformats.org/officeDocument/2006/relationships/notesSlide" Target="../notesSlides/notesSlide2.xml"/><Relationship Id="rId7" Type="http://schemas.openxmlformats.org/officeDocument/2006/relationships/image" Target="../media/image149.jpeg"/><Relationship Id="rId12" Type="http://schemas.openxmlformats.org/officeDocument/2006/relationships/image" Target="../media/image146.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46.wmf"/><Relationship Id="rId11" Type="http://schemas.openxmlformats.org/officeDocument/2006/relationships/image" Target="../media/image143.png"/><Relationship Id="rId5" Type="http://schemas.openxmlformats.org/officeDocument/2006/relationships/oleObject" Target="../embeddings/oleObject7.bin"/><Relationship Id="rId10" Type="http://schemas.openxmlformats.org/officeDocument/2006/relationships/image" Target="../media/image145.wmf"/><Relationship Id="rId4" Type="http://schemas.openxmlformats.org/officeDocument/2006/relationships/image" Target="../media/image147.jpeg"/><Relationship Id="rId9" Type="http://schemas.openxmlformats.org/officeDocument/2006/relationships/oleObject" Target="../embeddings/oleObject8.bin"/></Relationships>
</file>

<file path=ppt/slides/_rels/slide9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hyperlink" Target="http://www.newyorker.com/humor/issuecartoons/2009/04/20/cartoons_20090413?slide=2" TargetMode="Externa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660.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1346019" y="2260322"/>
            <a:ext cx="61189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b="1" dirty="0">
                <a:solidFill>
                  <a:srgbClr val="FF0000"/>
                </a:solidFill>
              </a:rPr>
              <a:t>希望能在這個課程中，讓你感覺到物理思考的 </a:t>
            </a:r>
            <a:r>
              <a:rPr lang="en-US" altLang="zh-TW" sz="1800" b="1" dirty="0">
                <a:solidFill>
                  <a:srgbClr val="FF0000"/>
                </a:solidFill>
                <a:latin typeface="Times New Roman" panose="02020603050405020304" pitchFamily="18" charset="0"/>
                <a:cs typeface="Times New Roman" panose="02020603050405020304" pitchFamily="18" charset="0"/>
              </a:rPr>
              <a:t>fun</a:t>
            </a:r>
            <a:r>
              <a:rPr lang="en-US" altLang="zh-TW" sz="1800" b="1" dirty="0">
                <a:solidFill>
                  <a:srgbClr val="FF0000"/>
                </a:solidFill>
              </a:rPr>
              <a:t>─</a:t>
            </a:r>
            <a:r>
              <a:rPr lang="zh-TW" altLang="en-US" sz="1800" b="1" dirty="0">
                <a:solidFill>
                  <a:srgbClr val="FF0000"/>
                </a:solidFill>
              </a:rPr>
              <a:t>樂趣。 </a:t>
            </a:r>
          </a:p>
        </p:txBody>
      </p:sp>
      <p:sp>
        <p:nvSpPr>
          <p:cNvPr id="3" name="文字方塊 2"/>
          <p:cNvSpPr txBox="1">
            <a:spLocks noChangeArrowheads="1"/>
          </p:cNvSpPr>
          <p:nvPr/>
        </p:nvSpPr>
        <p:spPr bwMode="auto">
          <a:xfrm>
            <a:off x="1346019" y="2908394"/>
            <a:ext cx="684053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lnSpc>
                <a:spcPct val="150000"/>
              </a:lnSpc>
              <a:spcBef>
                <a:spcPct val="0"/>
              </a:spcBef>
              <a:buFontTx/>
              <a:buNone/>
            </a:pPr>
            <a:r>
              <a:rPr lang="zh-TW" altLang="en-US" sz="1800" b="1" dirty="0">
                <a:solidFill>
                  <a:srgbClr val="FF0000"/>
                </a:solidFill>
              </a:rPr>
              <a:t>了解物理是一種有系統而且理性的思考方式</a:t>
            </a:r>
            <a:endParaRPr lang="en-US" altLang="zh-TW" sz="1800" b="1" dirty="0">
              <a:solidFill>
                <a:srgbClr val="FF0000"/>
              </a:solidFill>
            </a:endParaRPr>
          </a:p>
          <a:p>
            <a:pPr eaLnBrk="1" hangingPunct="1">
              <a:spcBef>
                <a:spcPct val="0"/>
              </a:spcBef>
              <a:buFontTx/>
              <a:buNone/>
            </a:pPr>
            <a:r>
              <a:rPr lang="zh-TW" altLang="en-US" sz="1800" b="1" dirty="0">
                <a:solidFill>
                  <a:srgbClr val="FF0000"/>
                </a:solidFill>
              </a:rPr>
              <a:t>提供了我們面對自然世界，一個珍貴而不可或缺的觀點。</a:t>
            </a:r>
          </a:p>
        </p:txBody>
      </p:sp>
      <p:sp>
        <p:nvSpPr>
          <p:cNvPr id="4" name="文字方塊 3"/>
          <p:cNvSpPr txBox="1">
            <a:spLocks noChangeArrowheads="1"/>
          </p:cNvSpPr>
          <p:nvPr/>
        </p:nvSpPr>
        <p:spPr bwMode="auto">
          <a:xfrm>
            <a:off x="1346019" y="3988514"/>
            <a:ext cx="5040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b="1" dirty="0">
                <a:solidFill>
                  <a:srgbClr val="FF0000"/>
                </a:solidFill>
              </a:rPr>
              <a:t>以這個觀點來了解自然，是充滿了 </a:t>
            </a:r>
            <a:r>
              <a:rPr lang="en-US" altLang="zh-TW" sz="1800" b="1" dirty="0">
                <a:solidFill>
                  <a:srgbClr val="FF0000"/>
                </a:solidFill>
                <a:latin typeface="Times New Roman" panose="02020603050405020304" pitchFamily="18" charset="0"/>
                <a:cs typeface="Times New Roman" panose="02020603050405020304" pitchFamily="18" charset="0"/>
              </a:rPr>
              <a:t>fun</a:t>
            </a:r>
            <a:r>
              <a:rPr lang="zh-TW" altLang="en-US" sz="1800" b="1" dirty="0">
                <a:solidFill>
                  <a:srgbClr val="FF0000"/>
                </a:solidFill>
              </a:rPr>
              <a:t> 樂趣。</a:t>
            </a:r>
          </a:p>
        </p:txBody>
      </p:sp>
    </p:spTree>
    <p:extLst>
      <p:ext uri="{BB962C8B-B14F-4D97-AF65-F5344CB8AC3E}">
        <p14:creationId xmlns:p14="http://schemas.microsoft.com/office/powerpoint/2010/main" val="3226446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196975"/>
            <a:ext cx="5681662"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文字方塊 2"/>
          <p:cNvSpPr txBox="1">
            <a:spLocks noChangeArrowheads="1"/>
          </p:cNvSpPr>
          <p:nvPr/>
        </p:nvSpPr>
        <p:spPr bwMode="auto">
          <a:xfrm>
            <a:off x="2627313" y="620713"/>
            <a:ext cx="4465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en-US" altLang="zh-TW" sz="1800" dirty="0">
                <a:latin typeface="Cambria Math" panose="02040503050406030204" pitchFamily="18" charset="0"/>
                <a:ea typeface="Cambria Math" panose="02040503050406030204" pitchFamily="18" charset="0"/>
                <a:cs typeface="Times New Roman" pitchFamily="18" charset="0"/>
              </a:rPr>
              <a:t>1905 Special Relativity </a:t>
            </a:r>
            <a:r>
              <a:rPr lang="zh-TW" altLang="en-US" sz="1800" dirty="0">
                <a:cs typeface="Times New Roman" pitchFamily="18" charset="0"/>
              </a:rPr>
              <a:t>狹義相對論</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twin"/>
          <p:cNvPicPr>
            <a:picLocks noChangeAspect="1" noChangeArrowheads="1"/>
          </p:cNvPicPr>
          <p:nvPr/>
        </p:nvPicPr>
        <p:blipFill>
          <a:blip r:embed="rId2">
            <a:extLst>
              <a:ext uri="{28A0092B-C50C-407E-A947-70E740481C1C}">
                <a14:useLocalDpi xmlns:a14="http://schemas.microsoft.com/office/drawing/2010/main" val="0"/>
              </a:ext>
            </a:extLst>
          </a:blip>
          <a:srcRect b="61183"/>
          <a:stretch>
            <a:fillRect/>
          </a:stretch>
        </p:blipFill>
        <p:spPr bwMode="auto">
          <a:xfrm>
            <a:off x="2240785" y="198081"/>
            <a:ext cx="2165496" cy="294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文字方塊 6"/>
          <p:cNvSpPr txBox="1">
            <a:spLocks noChangeArrowheads="1"/>
          </p:cNvSpPr>
          <p:nvPr/>
        </p:nvSpPr>
        <p:spPr bwMode="auto">
          <a:xfrm>
            <a:off x="736570" y="5036733"/>
            <a:ext cx="8407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離開地球的孿生姊姊也會以為自己是靜止的，運動的地球時鐘慢，弟弟會年輕！</a:t>
            </a:r>
          </a:p>
        </p:txBody>
      </p:sp>
      <p:pic>
        <p:nvPicPr>
          <p:cNvPr id="5"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322184"/>
            <a:ext cx="2320102" cy="335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文字方塊 5"/>
              <p:cNvSpPr txBox="1"/>
              <p:nvPr/>
            </p:nvSpPr>
            <p:spPr>
              <a:xfrm>
                <a:off x="1041802" y="3429000"/>
                <a:ext cx="1044116"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r>
                        <a:rPr lang="en-US" altLang="zh-TW" b="0" i="1" smtClean="0">
                          <a:latin typeface="Cambria Math"/>
                        </a:rPr>
                        <m:t>𝑡</m:t>
                      </m:r>
                      <m:r>
                        <a:rPr lang="en-US" altLang="zh-TW" b="0" i="1" smtClean="0">
                          <a:latin typeface="Cambria Math"/>
                        </a:rPr>
                        <m:t>&gt;∆</m:t>
                      </m:r>
                      <m:r>
                        <a:rPr lang="en-US" altLang="zh-TW" b="0" i="1" smtClean="0">
                          <a:latin typeface="Cambria Math"/>
                          <a:ea typeface="Cambria Math"/>
                        </a:rPr>
                        <m:t>𝑡</m:t>
                      </m:r>
                      <m:r>
                        <a:rPr lang="en-US" altLang="zh-TW" b="0" i="1" smtClean="0">
                          <a:latin typeface="Cambria Math"/>
                          <a:ea typeface="Cambria Math"/>
                        </a:rPr>
                        <m:t>′</m:t>
                      </m:r>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1041802" y="3429000"/>
                <a:ext cx="1044116" cy="369332"/>
              </a:xfrm>
              <a:prstGeom prst="rect">
                <a:avLst/>
              </a:prstGeom>
              <a:blipFill>
                <a:blip r:embed="rId4"/>
                <a:stretch>
                  <a:fillRect/>
                </a:stretch>
              </a:blipFill>
            </p:spPr>
            <p:txBody>
              <a:bodyPr/>
              <a:lstStyle/>
              <a:p>
                <a:r>
                  <a:rPr lang="zh-TW" altLang="en-US">
                    <a:noFill/>
                  </a:rPr>
                  <a:t> </a:t>
                </a:r>
              </a:p>
            </p:txBody>
          </p:sp>
        </mc:Fallback>
      </mc:AlternateContent>
      <p:pic>
        <p:nvPicPr>
          <p:cNvPr id="9" name="Picture 5" descr="twin">
            <a:extLst>
              <a:ext uri="{FF2B5EF4-FFF2-40B4-BE49-F238E27FC236}">
                <a16:creationId xmlns:a16="http://schemas.microsoft.com/office/drawing/2014/main" id="{EF456C4F-C4F0-964C-B5B9-577FBB2B18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796" r="2222"/>
          <a:stretch/>
        </p:blipFill>
        <p:spPr bwMode="auto">
          <a:xfrm>
            <a:off x="2240785" y="3140968"/>
            <a:ext cx="2165496" cy="156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字方塊 6">
            <a:extLst>
              <a:ext uri="{FF2B5EF4-FFF2-40B4-BE49-F238E27FC236}">
                <a16:creationId xmlns:a16="http://schemas.microsoft.com/office/drawing/2014/main" id="{AE7B8D88-809C-CE45-93A0-ECE8D239EF40}"/>
              </a:ext>
            </a:extLst>
          </p:cNvPr>
          <p:cNvSpPr txBox="1">
            <a:spLocks noChangeArrowheads="1"/>
          </p:cNvSpPr>
          <p:nvPr/>
        </p:nvSpPr>
        <p:spPr bwMode="auto">
          <a:xfrm>
            <a:off x="736571" y="4667401"/>
            <a:ext cx="76708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離開地球的孿生姊姊一直在運動，時鐘較慢，再相見時姊姊會比弟弟年輕！</a:t>
            </a:r>
          </a:p>
        </p:txBody>
      </p:sp>
      <p:sp>
        <p:nvSpPr>
          <p:cNvPr id="4" name="文字方塊 3">
            <a:extLst>
              <a:ext uri="{FF2B5EF4-FFF2-40B4-BE49-F238E27FC236}">
                <a16:creationId xmlns:a16="http://schemas.microsoft.com/office/drawing/2014/main" id="{6479D4F5-D65A-DA40-9C80-F111D5DC9BF5}"/>
              </a:ext>
            </a:extLst>
          </p:cNvPr>
          <p:cNvSpPr txBox="1"/>
          <p:nvPr/>
        </p:nvSpPr>
        <p:spPr>
          <a:xfrm>
            <a:off x="711403" y="5715739"/>
            <a:ext cx="8155909" cy="369332"/>
          </a:xfrm>
          <a:prstGeom prst="rect">
            <a:avLst/>
          </a:prstGeom>
          <a:noFill/>
        </p:spPr>
        <p:txBody>
          <a:bodyPr wrap="square" rtlCol="0">
            <a:spAutoFit/>
          </a:bodyPr>
          <a:lstStyle/>
          <a:p>
            <a:r>
              <a:rPr kumimoji="1" lang="zh-TW" altLang="en-US" dirty="0"/>
              <a:t>但第二個敘述是錯的，因為姊姊必須停止在反向，她會知道自己不是靜止的！</a:t>
            </a:r>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B4B2BF77-C58C-004F-9D8B-EFE0AC39612D}"/>
                  </a:ext>
                </a:extLst>
              </p:cNvPr>
              <p:cNvSpPr txBox="1"/>
              <p:nvPr/>
            </p:nvSpPr>
            <p:spPr>
              <a:xfrm>
                <a:off x="711402" y="6085071"/>
                <a:ext cx="8436503" cy="369332"/>
              </a:xfrm>
              <a:prstGeom prst="rect">
                <a:avLst/>
              </a:prstGeom>
              <a:noFill/>
            </p:spPr>
            <p:txBody>
              <a:bodyPr wrap="square" rtlCol="0">
                <a:spAutoFit/>
              </a:bodyPr>
              <a:lstStyle/>
              <a:p>
                <a:r>
                  <a:rPr kumimoji="1" lang="zh-TW" altLang="en-US" dirty="0"/>
                  <a:t>在去程與回程，弟弟</a:t>
                </a:r>
                <a:r>
                  <a:rPr kumimoji="0" lang="zh-TW" altLang="en-US" dirty="0">
                    <a:latin typeface="Arial" charset="0"/>
                  </a:rPr>
                  <a:t>量測姊姊的時鐘的一段時間</a:t>
                </a:r>
                <a14:m>
                  <m:oMath xmlns:m="http://schemas.openxmlformats.org/officeDocument/2006/math">
                    <m:r>
                      <a:rPr lang="en-US" altLang="zh-TW">
                        <a:latin typeface="Cambria Math"/>
                      </a:rPr>
                      <m:t>∆</m:t>
                    </m:r>
                    <m:r>
                      <a:rPr lang="en-US" altLang="zh-TW" i="1">
                        <a:latin typeface="Cambria Math"/>
                      </a:rPr>
                      <m:t>𝑡</m:t>
                    </m:r>
                    <m:r>
                      <a:rPr lang="en-US" altLang="zh-TW" i="1">
                        <a:latin typeface="Cambria Math"/>
                      </a:rPr>
                      <m:t>′</m:t>
                    </m:r>
                  </m:oMath>
                </a14:m>
                <a:r>
                  <a:rPr kumimoji="0" lang="zh-TW" altLang="en-US" dirty="0">
                    <a:latin typeface="Arial" charset="0"/>
                  </a:rPr>
                  <a:t>，會得到比較長的</a:t>
                </a:r>
                <a14:m>
                  <m:oMath xmlns:m="http://schemas.openxmlformats.org/officeDocument/2006/math">
                    <m:r>
                      <a:rPr lang="en-US" altLang="zh-TW">
                        <a:latin typeface="Cambria Math"/>
                      </a:rPr>
                      <m:t>∆</m:t>
                    </m:r>
                    <m:r>
                      <a:rPr lang="en-US" altLang="zh-TW" i="1">
                        <a:latin typeface="Cambria Math"/>
                      </a:rPr>
                      <m:t>𝑡</m:t>
                    </m:r>
                  </m:oMath>
                </a14:m>
                <a:r>
                  <a:rPr kumimoji="0" lang="zh-TW" altLang="en-US" dirty="0">
                    <a:latin typeface="Arial" charset="0"/>
                  </a:rPr>
                  <a:t>。</a:t>
                </a:r>
              </a:p>
            </p:txBody>
          </p:sp>
        </mc:Choice>
        <mc:Fallback xmlns="">
          <p:sp>
            <p:nvSpPr>
              <p:cNvPr id="7" name="文字方塊 6">
                <a:extLst>
                  <a:ext uri="{FF2B5EF4-FFF2-40B4-BE49-F238E27FC236}">
                    <a16:creationId xmlns:a16="http://schemas.microsoft.com/office/drawing/2014/main" id="{B4B2BF77-C58C-004F-9D8B-EFE0AC39612D}"/>
                  </a:ext>
                </a:extLst>
              </p:cNvPr>
              <p:cNvSpPr txBox="1">
                <a:spLocks noRot="1" noChangeAspect="1" noMove="1" noResize="1" noEditPoints="1" noAdjustHandles="1" noChangeArrowheads="1" noChangeShapeType="1" noTextEdit="1"/>
              </p:cNvSpPr>
              <p:nvPr/>
            </p:nvSpPr>
            <p:spPr>
              <a:xfrm>
                <a:off x="711402" y="6085071"/>
                <a:ext cx="8436503" cy="369332"/>
              </a:xfrm>
              <a:prstGeom prst="rect">
                <a:avLst/>
              </a:prstGeom>
              <a:blipFill>
                <a:blip r:embed="rId5"/>
                <a:stretch>
                  <a:fillRect l="-602" t="-3333" b="-23333"/>
                </a:stretch>
              </a:blipFill>
            </p:spPr>
            <p:txBody>
              <a:bodyPr/>
              <a:lstStyle/>
              <a:p>
                <a:r>
                  <a:rPr lang="zh-TW" altLang="en-US">
                    <a:noFill/>
                  </a:rPr>
                  <a:t> </a:t>
                </a:r>
              </a:p>
            </p:txBody>
          </p:sp>
        </mc:Fallback>
      </mc:AlternateContent>
      <p:sp>
        <p:nvSpPr>
          <p:cNvPr id="10" name="矩形 9">
            <a:extLst>
              <a:ext uri="{FF2B5EF4-FFF2-40B4-BE49-F238E27FC236}">
                <a16:creationId xmlns:a16="http://schemas.microsoft.com/office/drawing/2014/main" id="{6B85FAFC-0A61-9A4A-AC13-256BC90075D0}"/>
              </a:ext>
            </a:extLst>
          </p:cNvPr>
          <p:cNvSpPr/>
          <p:nvPr/>
        </p:nvSpPr>
        <p:spPr>
          <a:xfrm>
            <a:off x="711402" y="6454403"/>
            <a:ext cx="2723823" cy="369332"/>
          </a:xfrm>
          <a:prstGeom prst="rect">
            <a:avLst/>
          </a:prstGeom>
        </p:spPr>
        <p:txBody>
          <a:bodyPr wrap="none">
            <a:spAutoFit/>
          </a:bodyPr>
          <a:lstStyle/>
          <a:p>
            <a:r>
              <a:rPr kumimoji="0" lang="zh-TW" altLang="en-US" dirty="0">
                <a:latin typeface="Arial" charset="0"/>
              </a:rPr>
              <a:t>來回加起來，弟弟較老。</a:t>
            </a:r>
            <a:endParaRPr lang="zh-TW" altLang="en-US" dirty="0"/>
          </a:p>
        </p:txBody>
      </p:sp>
      <p:sp>
        <p:nvSpPr>
          <p:cNvPr id="2" name="文字方塊 1">
            <a:extLst>
              <a:ext uri="{FF2B5EF4-FFF2-40B4-BE49-F238E27FC236}">
                <a16:creationId xmlns:a16="http://schemas.microsoft.com/office/drawing/2014/main" id="{AB20AF57-C449-D248-8954-449A584FD6B4}"/>
              </a:ext>
            </a:extLst>
          </p:cNvPr>
          <p:cNvSpPr txBox="1"/>
          <p:nvPr/>
        </p:nvSpPr>
        <p:spPr>
          <a:xfrm>
            <a:off x="736569" y="5368064"/>
            <a:ext cx="4915550" cy="369332"/>
          </a:xfrm>
          <a:prstGeom prst="rect">
            <a:avLst/>
          </a:prstGeom>
          <a:noFill/>
        </p:spPr>
        <p:txBody>
          <a:bodyPr wrap="square" rtlCol="0">
            <a:spAutoFit/>
          </a:bodyPr>
          <a:lstStyle/>
          <a:p>
            <a:r>
              <a:rPr kumimoji="1" lang="zh-TW" altLang="en-US" dirty="0"/>
              <a:t>兩個敘述是矛盾的。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4"/>
                                        </p:tgtEl>
                                        <p:attrNameLst>
                                          <p:attrName>style.visibility</p:attrName>
                                        </p:attrNameLst>
                                      </p:cBhvr>
                                      <p:to>
                                        <p:strVal val="visible"/>
                                      </p:to>
                                    </p:set>
                                    <p:anim calcmode="lin" valueType="num">
                                      <p:cBhvr additive="base">
                                        <p:cTn id="7" dur="500" fill="hold"/>
                                        <p:tgtEl>
                                          <p:spTgt spid="25604"/>
                                        </p:tgtEl>
                                        <p:attrNameLst>
                                          <p:attrName>ppt_x</p:attrName>
                                        </p:attrNameLst>
                                      </p:cBhvr>
                                      <p:tavLst>
                                        <p:tav tm="0">
                                          <p:val>
                                            <p:strVal val="#ppt_x"/>
                                          </p:val>
                                        </p:tav>
                                        <p:tav tm="100000">
                                          <p:val>
                                            <p:strVal val="#ppt_x"/>
                                          </p:val>
                                        </p:tav>
                                      </p:tavLst>
                                    </p:anim>
                                    <p:anim calcmode="lin" valueType="num">
                                      <p:cBhvr additive="base">
                                        <p:cTn id="8" dur="500" fill="hold"/>
                                        <p:tgtEl>
                                          <p:spTgt spid="2560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P spid="4" grpId="0"/>
      <p:bldP spid="7" grpId="0"/>
      <p:bldP spid="10" grpId="0"/>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train_img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312988"/>
            <a:ext cx="6264275" cy="385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Picture 3" descr="station_img15"/>
          <p:cNvPicPr>
            <a:picLocks noChangeAspect="1" noChangeArrowheads="1"/>
          </p:cNvPicPr>
          <p:nvPr/>
        </p:nvPicPr>
        <p:blipFill>
          <a:blip r:embed="rId3">
            <a:extLst>
              <a:ext uri="{28A0092B-C50C-407E-A947-70E740481C1C}">
                <a14:useLocalDpi xmlns:a14="http://schemas.microsoft.com/office/drawing/2010/main" val="0"/>
              </a:ext>
            </a:extLst>
          </a:blip>
          <a:srcRect t="30000" r="43028" b="34000"/>
          <a:stretch>
            <a:fillRect/>
          </a:stretch>
        </p:blipFill>
        <p:spPr bwMode="auto">
          <a:xfrm>
            <a:off x="431800" y="368300"/>
            <a:ext cx="3887788"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ext Box 4"/>
          <p:cNvSpPr txBox="1">
            <a:spLocks noChangeArrowheads="1"/>
          </p:cNvSpPr>
          <p:nvPr/>
        </p:nvSpPr>
        <p:spPr bwMode="auto">
          <a:xfrm>
            <a:off x="4535488" y="1196975"/>
            <a:ext cx="3097212"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latin typeface="Arial" charset="0"/>
              </a:rPr>
              <a:t>司機的時鐘跑的比較慢！</a:t>
            </a:r>
          </a:p>
          <a:p>
            <a:pPr>
              <a:spcBef>
                <a:spcPct val="50000"/>
              </a:spcBef>
              <a:buFontTx/>
              <a:buNone/>
            </a:pPr>
            <a:r>
              <a:rPr kumimoji="0" lang="en-US" altLang="zh-TW" sz="1800">
                <a:latin typeface="Arial" charset="0"/>
              </a:rPr>
              <a:t>(</a:t>
            </a:r>
            <a:r>
              <a:rPr kumimoji="0" lang="zh-TW" altLang="en-US" sz="1800">
                <a:latin typeface="Arial" charset="0"/>
              </a:rPr>
              <a:t>所以誤點是正常的？哈哈！</a:t>
            </a:r>
            <a:r>
              <a:rPr kumimoji="0" lang="en-US" altLang="zh-TW" sz="1800">
                <a:latin typeface="Arial" charset="0"/>
              </a:rPr>
              <a:t>)</a:t>
            </a:r>
          </a:p>
        </p:txBody>
      </p:sp>
    </p:spTree>
    <p:extLst>
      <p:ext uri="{BB962C8B-B14F-4D97-AF65-F5344CB8AC3E}">
        <p14:creationId xmlns:p14="http://schemas.microsoft.com/office/powerpoint/2010/main" val="3379121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Pic20067517514432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75" y="3282950"/>
            <a:ext cx="382905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3" descr="t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075" y="1566863"/>
            <a:ext cx="1938338"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4" descr="zgh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4121150"/>
            <a:ext cx="3205162"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文字方塊 4"/>
          <p:cNvSpPr txBox="1">
            <a:spLocks noChangeArrowheads="1"/>
          </p:cNvSpPr>
          <p:nvPr/>
        </p:nvSpPr>
        <p:spPr bwMode="auto">
          <a:xfrm>
            <a:off x="4206875" y="1822450"/>
            <a:ext cx="379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機師的時鐘從塔台看來走的較慢。</a:t>
            </a:r>
          </a:p>
        </p:txBody>
      </p:sp>
    </p:spTree>
    <p:extLst>
      <p:ext uri="{BB962C8B-B14F-4D97-AF65-F5344CB8AC3E}">
        <p14:creationId xmlns:p14="http://schemas.microsoft.com/office/powerpoint/2010/main" val="35144837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4"/>
          <p:cNvSpPr>
            <a:spLocks noGrp="1" noChangeArrowheads="1"/>
          </p:cNvSpPr>
          <p:nvPr>
            <p:ph type="title"/>
          </p:nvPr>
        </p:nvSpPr>
        <p:spPr>
          <a:xfrm>
            <a:off x="539552" y="404664"/>
            <a:ext cx="7772400" cy="695325"/>
          </a:xfrm>
        </p:spPr>
        <p:txBody>
          <a:bodyPr/>
          <a:lstStyle/>
          <a:p>
            <a:pPr>
              <a:defRPr/>
            </a:pPr>
            <a:r>
              <a:rPr lang="zh-TW" altLang="en-US" sz="1800" dirty="0">
                <a:solidFill>
                  <a:srgbClr val="FF0000"/>
                </a:solidFill>
              </a:rPr>
              <a:t>時間膨脹的驗證</a:t>
            </a:r>
            <a:endParaRPr lang="zh-TW" altLang="en-US" sz="1800" dirty="0"/>
          </a:p>
        </p:txBody>
      </p:sp>
      <p:pic>
        <p:nvPicPr>
          <p:cNvPr id="131075" name="Picture 6" descr="takingo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665288"/>
            <a:ext cx="4859338"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0" name="Text Box 9"/>
          <p:cNvSpPr txBox="1">
            <a:spLocks noChangeArrowheads="1"/>
          </p:cNvSpPr>
          <p:nvPr/>
        </p:nvSpPr>
        <p:spPr bwMode="auto">
          <a:xfrm>
            <a:off x="647700" y="4616450"/>
            <a:ext cx="8027988" cy="641350"/>
          </a:xfrm>
          <a:prstGeom prst="rect">
            <a:avLst/>
          </a:prstGeom>
          <a:noFill/>
          <a:ln w="9525" algn="ctr">
            <a:noFill/>
            <a:miter lim="800000"/>
            <a:headEnd/>
            <a:tailEnd/>
          </a:ln>
        </p:spPr>
        <p:txBody>
          <a:bodyPr wrap="square">
            <a:spAutoFit/>
          </a:bodyPr>
          <a:lstStyle/>
          <a:p>
            <a:pPr>
              <a:spcBef>
                <a:spcPct val="50000"/>
              </a:spcBef>
              <a:defRPr/>
            </a:pPr>
            <a:r>
              <a:rPr lang="en-US" altLang="zh-TW" dirty="0">
                <a:latin typeface="Cambria Math" panose="02040503050406030204" pitchFamily="18" charset="0"/>
                <a:ea typeface="Cambria Math" panose="02040503050406030204" pitchFamily="18" charset="0"/>
                <a:cs typeface="Times New Roman" panose="02020603050405020304" pitchFamily="18" charset="0"/>
              </a:rPr>
              <a:t>1977  </a:t>
            </a:r>
            <a:r>
              <a:rPr lang="en-US" altLang="zh-TW" dirty="0" err="1">
                <a:latin typeface="Cambria Math" panose="02040503050406030204" pitchFamily="18" charset="0"/>
                <a:ea typeface="Cambria Math" panose="02040503050406030204" pitchFamily="18" charset="0"/>
                <a:cs typeface="Times New Roman" panose="02020603050405020304" pitchFamily="18" charset="0"/>
              </a:rPr>
              <a:t>Hafele</a:t>
            </a:r>
            <a:r>
              <a:rPr lang="en-US" altLang="zh-TW" dirty="0">
                <a:latin typeface="Cambria Math" panose="02040503050406030204" pitchFamily="18" charset="0"/>
                <a:ea typeface="Cambria Math" panose="02040503050406030204" pitchFamily="18" charset="0"/>
                <a:cs typeface="Times New Roman" panose="02020603050405020304" pitchFamily="18" charset="0"/>
              </a:rPr>
              <a:t> and Keating flew four atomic clocks twice around the globe. Time lost by moving clocks ~ 190 ns.</a:t>
            </a:r>
          </a:p>
        </p:txBody>
      </p:sp>
      <p:sp>
        <p:nvSpPr>
          <p:cNvPr id="129031" name="Text Box 10"/>
          <p:cNvSpPr txBox="1">
            <a:spLocks noChangeArrowheads="1"/>
          </p:cNvSpPr>
          <p:nvPr/>
        </p:nvSpPr>
        <p:spPr bwMode="auto">
          <a:xfrm>
            <a:off x="647700" y="5265738"/>
            <a:ext cx="8244780" cy="646331"/>
          </a:xfrm>
          <a:prstGeom prst="rect">
            <a:avLst/>
          </a:prstGeom>
          <a:noFill/>
          <a:ln w="9525" algn="ctr">
            <a:noFill/>
            <a:miter lim="800000"/>
            <a:headEnd/>
            <a:tailEnd/>
          </a:ln>
        </p:spPr>
        <p:txBody>
          <a:bodyPr wrap="square">
            <a:spAutoFit/>
          </a:bodyPr>
          <a:lstStyle/>
          <a:p>
            <a:pPr>
              <a:spcBef>
                <a:spcPct val="50000"/>
              </a:spcBef>
              <a:defRPr/>
            </a:pPr>
            <a:r>
              <a:rPr lang="en-US" altLang="zh-TW" dirty="0">
                <a:latin typeface="Cambria Math" panose="02040503050406030204" pitchFamily="18" charset="0"/>
                <a:ea typeface="Cambria Math" panose="02040503050406030204" pitchFamily="18" charset="0"/>
                <a:cs typeface="Times New Roman" panose="02020603050405020304" pitchFamily="18" charset="0"/>
              </a:rPr>
              <a:t>A few years later, another team flew round and round above Chesapeake bay for 15H. For a sonic jet, the dilation is about </a:t>
            </a:r>
            <a:r>
              <a:rPr lang="en-US" altLang="zh-TW"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10</a:t>
            </a:r>
            <a:r>
              <a:rPr lang="en-US" altLang="zh-TW" baseline="30000"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-8</a:t>
            </a:r>
            <a:r>
              <a:rPr lang="en-US" altLang="zh-TW"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s</a:t>
            </a:r>
            <a:r>
              <a:rPr lang="en-US" altLang="zh-TW" dirty="0">
                <a:latin typeface="Cambria Math" panose="02040503050406030204" pitchFamily="18" charset="0"/>
                <a:ea typeface="Cambria Math" panose="02040503050406030204" pitchFamily="18" charset="0"/>
                <a:cs typeface="Times New Roman" panose="02020603050405020304" pitchFamily="18" charset="0"/>
              </a:rPr>
              <a:t>. Predictions are good within 1%.</a:t>
            </a:r>
          </a:p>
        </p:txBody>
      </p:sp>
      <p:pic>
        <p:nvPicPr>
          <p:cNvPr id="131078" name="Picture 9" descr="http://www.relativity.li/uploads/images/I/I5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133600"/>
            <a:ext cx="3163888"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5" name="Picture 11" descr="http://people.physics.carleton.ca/~watson/Physics/Gifs/Relativity/Twin_clock.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1268413"/>
            <a:ext cx="43053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3528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9035"/>
                                        </p:tgtEl>
                                        <p:attrNameLst>
                                          <p:attrName>style.visibility</p:attrName>
                                        </p:attrNameLst>
                                      </p:cBhvr>
                                      <p:to>
                                        <p:strVal val="visible"/>
                                      </p:to>
                                    </p:set>
                                    <p:anim calcmode="lin" valueType="num">
                                      <p:cBhvr additive="base">
                                        <p:cTn id="7" dur="500" fill="hold"/>
                                        <p:tgtEl>
                                          <p:spTgt spid="129035"/>
                                        </p:tgtEl>
                                        <p:attrNameLst>
                                          <p:attrName>ppt_x</p:attrName>
                                        </p:attrNameLst>
                                      </p:cBhvr>
                                      <p:tavLst>
                                        <p:tav tm="0">
                                          <p:val>
                                            <p:strVal val="#ppt_x"/>
                                          </p:val>
                                        </p:tav>
                                        <p:tav tm="100000">
                                          <p:val>
                                            <p:strVal val="#ppt_x"/>
                                          </p:val>
                                        </p:tav>
                                      </p:tavLst>
                                    </p:anim>
                                    <p:anim calcmode="lin" valueType="num">
                                      <p:cBhvr additive="base">
                                        <p:cTn id="8" dur="500" fill="hold"/>
                                        <p:tgtEl>
                                          <p:spTgt spid="1290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96752"/>
            <a:ext cx="8531678"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62811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4664"/>
            <a:ext cx="8749680" cy="5731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橢圓 1"/>
          <p:cNvSpPr/>
          <p:nvPr/>
        </p:nvSpPr>
        <p:spPr>
          <a:xfrm>
            <a:off x="4427984" y="4653136"/>
            <a:ext cx="1152128" cy="504056"/>
          </a:xfrm>
          <a:prstGeom prst="ellipse">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9630807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78495"/>
            <a:ext cx="7457455" cy="6779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94933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descr="https://www.gsi.de/fileadmin/_processed_/csm_1_GSI_ESR_1_59b5674ba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538652"/>
            <a:ext cx="7564388" cy="3664527"/>
          </a:xfrm>
          <a:prstGeom prst="rect">
            <a:avLst/>
          </a:prstGeom>
          <a:noFill/>
          <a:extLst>
            <a:ext uri="{909E8E84-426E-40DD-AFC4-6F175D3DCCD1}">
              <a14:hiddenFill xmlns:a14="http://schemas.microsoft.com/office/drawing/2010/main">
                <a:solidFill>
                  <a:srgbClr val="FFFFFF"/>
                </a:solidFill>
              </a14:hiddenFill>
            </a:ext>
          </a:extLst>
        </p:spPr>
      </p:pic>
      <p:pic>
        <p:nvPicPr>
          <p:cNvPr id="355332" name="Picture 4" descr="Fig. 2: Schematic of the ES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4293096"/>
            <a:ext cx="3466356" cy="2239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25747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文字方塊 7"/>
          <p:cNvSpPr txBox="1">
            <a:spLocks noChangeArrowheads="1"/>
          </p:cNvSpPr>
          <p:nvPr/>
        </p:nvSpPr>
        <p:spPr bwMode="auto">
          <a:xfrm>
            <a:off x="2616830" y="676868"/>
            <a:ext cx="5400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光的移動速度，與觀察者的運動狀態無關。</a:t>
            </a:r>
          </a:p>
        </p:txBody>
      </p:sp>
      <p:pic>
        <p:nvPicPr>
          <p:cNvPr id="16390" name="Picture 2" descr="Speed_of_light_from_Earth_to_Mo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67743" y="1195980"/>
            <a:ext cx="6503194"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向下箭號 9"/>
          <p:cNvSpPr/>
          <p:nvPr/>
        </p:nvSpPr>
        <p:spPr>
          <a:xfrm>
            <a:off x="3994150" y="2151507"/>
            <a:ext cx="865187" cy="580231"/>
          </a:xfrm>
          <a:prstGeom prst="downArrow">
            <a:avLst/>
          </a:prstGeom>
          <a:solidFill>
            <a:srgbClr val="FFFF00"/>
          </a:solidFill>
          <a:ln w="4445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12" name="矩形 8"/>
          <p:cNvSpPr>
            <a:spLocks noChangeArrowheads="1"/>
          </p:cNvSpPr>
          <p:nvPr/>
        </p:nvSpPr>
        <p:spPr bwMode="auto">
          <a:xfrm>
            <a:off x="5364087" y="2270719"/>
            <a:ext cx="1338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隱含</a:t>
            </a:r>
            <a:r>
              <a:rPr lang="en-US" altLang="zh-TW" sz="1800" dirty="0">
                <a:latin typeface="Times New Roman" panose="02020603050405020304" pitchFamily="18" charset="0"/>
                <a:cs typeface="Times New Roman" panose="02020603050405020304" pitchFamily="18" charset="0"/>
              </a:rPr>
              <a:t>(imply)</a:t>
            </a:r>
            <a:endParaRPr lang="zh-TW" altLang="en-US" sz="1800" dirty="0">
              <a:latin typeface="Times New Roman" panose="02020603050405020304" pitchFamily="18" charset="0"/>
              <a:cs typeface="Times New Roman" panose="02020603050405020304" pitchFamily="18" charset="0"/>
            </a:endParaRPr>
          </a:p>
        </p:txBody>
      </p:sp>
      <p:pic>
        <p:nvPicPr>
          <p:cNvPr id="13" name="Picture 6" descr="http://www.bhm.ch/downloads/04_Einstein_in_Bern.jpg"/>
          <p:cNvPicPr>
            <a:picLocks noChangeAspect="1" noChangeArrowheads="1"/>
          </p:cNvPicPr>
          <p:nvPr/>
        </p:nvPicPr>
        <p:blipFill>
          <a:blip r:embed="rId3" cstate="print">
            <a:extLst>
              <a:ext uri="{28A0092B-C50C-407E-A947-70E740481C1C}">
                <a14:useLocalDpi xmlns:a14="http://schemas.microsoft.com/office/drawing/2010/main" val="0"/>
              </a:ext>
            </a:extLst>
          </a:blip>
          <a:srcRect t="20279"/>
          <a:stretch>
            <a:fillRect/>
          </a:stretch>
        </p:blipFill>
        <p:spPr bwMode="auto">
          <a:xfrm>
            <a:off x="251520" y="332656"/>
            <a:ext cx="1890291" cy="223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tebulb"/>
          <p:cNvSpPr>
            <a:spLocks noEditPoints="1" noChangeArrowheads="1"/>
          </p:cNvSpPr>
          <p:nvPr/>
        </p:nvSpPr>
        <p:spPr bwMode="auto">
          <a:xfrm>
            <a:off x="2202848" y="1398499"/>
            <a:ext cx="386160" cy="512188"/>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mc:AlternateContent xmlns:mc="http://schemas.openxmlformats.org/markup-compatibility/2006" xmlns:a14="http://schemas.microsoft.com/office/drawing/2010/main">
        <mc:Choice Requires="a14">
          <p:sp>
            <p:nvSpPr>
              <p:cNvPr id="4" name="矩形 3"/>
              <p:cNvSpPr/>
              <p:nvPr/>
            </p:nvSpPr>
            <p:spPr>
              <a:xfrm>
                <a:off x="2322181" y="4374760"/>
                <a:ext cx="53732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r>
                        <a:rPr lang="en-US" altLang="zh-TW" i="1">
                          <a:latin typeface="Cambria Math"/>
                        </a:rPr>
                        <m:t>′</m:t>
                      </m:r>
                    </m:oMath>
                  </m:oMathPara>
                </a14:m>
                <a:endParaRPr lang="zh-TW" altLang="en-US" dirty="0"/>
              </a:p>
            </p:txBody>
          </p:sp>
        </mc:Choice>
        <mc:Fallback xmlns="">
          <p:sp>
            <p:nvSpPr>
              <p:cNvPr id="4" name="矩形 3"/>
              <p:cNvSpPr>
                <a:spLocks noRot="1" noChangeAspect="1" noMove="1" noResize="1" noEditPoints="1" noAdjustHandles="1" noChangeArrowheads="1" noChangeShapeType="1" noTextEdit="1"/>
              </p:cNvSpPr>
              <p:nvPr/>
            </p:nvSpPr>
            <p:spPr>
              <a:xfrm>
                <a:off x="2322181" y="4374760"/>
                <a:ext cx="537327" cy="369332"/>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5388708" y="4347031"/>
                <a:ext cx="4836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oMath>
                  </m:oMathPara>
                </a14:m>
                <a:endParaRPr lang="zh-TW" altLang="en-US" dirty="0"/>
              </a:p>
            </p:txBody>
          </p:sp>
        </mc:Choice>
        <mc:Fallback xmlns="">
          <p:sp>
            <p:nvSpPr>
              <p:cNvPr id="17" name="矩形 16"/>
              <p:cNvSpPr>
                <a:spLocks noRot="1" noChangeAspect="1" noMove="1" noResize="1" noEditPoints="1" noAdjustHandles="1" noChangeArrowheads="1" noChangeShapeType="1" noTextEdit="1"/>
              </p:cNvSpPr>
              <p:nvPr/>
            </p:nvSpPr>
            <p:spPr>
              <a:xfrm>
                <a:off x="5388708" y="4347031"/>
                <a:ext cx="483659" cy="369332"/>
              </a:xfrm>
              <a:prstGeom prst="rect">
                <a:avLst/>
              </a:prstGeom>
              <a:blipFill>
                <a:blip r:embed="rId5"/>
                <a:stretch>
                  <a:fillRect/>
                </a:stretch>
              </a:blipFill>
            </p:spPr>
            <p:txBody>
              <a:bodyPr/>
              <a:lstStyle/>
              <a:p>
                <a:r>
                  <a:rPr lang="zh-TW" altLang="en-US">
                    <a:noFill/>
                  </a:rPr>
                  <a:t> </a:t>
                </a:r>
              </a:p>
            </p:txBody>
          </p:sp>
        </mc:Fallback>
      </mc:AlternateContent>
      <p:sp>
        <p:nvSpPr>
          <p:cNvPr id="19" name="Text Box 5"/>
          <p:cNvSpPr txBox="1">
            <a:spLocks noChangeArrowheads="1"/>
          </p:cNvSpPr>
          <p:nvPr/>
        </p:nvSpPr>
        <p:spPr bwMode="auto">
          <a:xfrm>
            <a:off x="1826637" y="5325746"/>
            <a:ext cx="4875712"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50000"/>
              </a:spcBef>
              <a:buFontTx/>
              <a:buNone/>
            </a:pPr>
            <a:r>
              <a:rPr lang="zh-TW" altLang="en-US" sz="1800" dirty="0">
                <a:solidFill>
                  <a:srgbClr val="FF0000"/>
                </a:solidFill>
              </a:rPr>
              <a:t>物理必須是簡單而自然的（</a:t>
            </a:r>
            <a:r>
              <a:rPr lang="en-US" altLang="zh-TW" sz="1800" dirty="0">
                <a:solidFill>
                  <a:srgbClr val="FF0000"/>
                </a:solidFill>
                <a:latin typeface="Times New Roman" pitchFamily="18" charset="0"/>
                <a:cs typeface="Times New Roman" pitchFamily="18" charset="0"/>
              </a:rPr>
              <a:t>Simple and Natural</a:t>
            </a:r>
            <a:r>
              <a:rPr lang="zh-TW" altLang="en-US" sz="1800" b="1" dirty="0">
                <a:solidFill>
                  <a:srgbClr val="FF0000"/>
                </a:solidFill>
                <a:latin typeface="Times New Roman" pitchFamily="18" charset="0"/>
                <a:cs typeface="Times New Roman" pitchFamily="18" charset="0"/>
              </a:rPr>
              <a:t>）</a:t>
            </a:r>
          </a:p>
        </p:txBody>
      </p:sp>
      <p:pic>
        <p:nvPicPr>
          <p:cNvPr id="2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5296" t="-1" b="36766"/>
          <a:stretch/>
        </p:blipFill>
        <p:spPr bwMode="auto">
          <a:xfrm>
            <a:off x="3855917" y="2800840"/>
            <a:ext cx="3721434" cy="1548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74741" b="42967"/>
          <a:stretch/>
        </p:blipFill>
        <p:spPr bwMode="auto">
          <a:xfrm>
            <a:off x="1860525" y="2791202"/>
            <a:ext cx="1403819" cy="1558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2" name="文字方塊 10"/>
              <p:cNvSpPr txBox="1">
                <a:spLocks noChangeArrowheads="1"/>
              </p:cNvSpPr>
              <p:nvPr/>
            </p:nvSpPr>
            <p:spPr bwMode="auto">
              <a:xfrm>
                <a:off x="1829939" y="4807426"/>
                <a:ext cx="4501148" cy="369332"/>
              </a:xfrm>
              <a:prstGeom prst="rect">
                <a:avLst/>
              </a:prstGeom>
              <a:solidFill>
                <a:srgbClr val="FFFF00"/>
              </a:solidFill>
              <a:ln>
                <a:noFill/>
              </a:ln>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None/>
                </a:pPr>
                <a14:m>
                  <m:oMathPara xmlns:m="http://schemas.openxmlformats.org/officeDocument/2006/math">
                    <m:oMathParaPr>
                      <m:jc m:val="centerGroup"/>
                    </m:oMathParaPr>
                    <m:oMath xmlns:m="http://schemas.openxmlformats.org/officeDocument/2006/math">
                      <m:r>
                        <m:rPr>
                          <m:nor/>
                        </m:rPr>
                        <a:rPr lang="zh-TW" altLang="en-US" sz="1800" dirty="0" smtClean="0"/>
                        <m:t>太空船上量的時間</m:t>
                      </m:r>
                      <m:r>
                        <a:rPr lang="en-US" altLang="zh-TW" sz="1800">
                          <a:latin typeface="Cambria Math"/>
                        </a:rPr>
                        <m:t>∆</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m:t>
                          </m:r>
                        </m:sup>
                      </m:sSup>
                      <m:r>
                        <a:rPr lang="en-US" altLang="zh-TW" sz="1800" b="0" i="1" smtClean="0">
                          <a:latin typeface="Cambria Math"/>
                        </a:rPr>
                        <m:t>&lt;</m:t>
                      </m:r>
                      <m:r>
                        <m:rPr>
                          <m:nor/>
                        </m:rPr>
                        <a:rPr lang="zh-TW" altLang="en-US" sz="1800" dirty="0" smtClean="0"/>
                        <m:t>地面上量</m:t>
                      </m:r>
                      <m:r>
                        <a:rPr lang="zh-TW" altLang="en-US" sz="1800" b="0" i="1" dirty="0" smtClean="0">
                          <a:latin typeface="Cambria Math"/>
                        </a:rPr>
                        <m:t>的</m:t>
                      </m:r>
                      <m:r>
                        <a:rPr lang="zh-TW" altLang="en-US" sz="1800" i="1" dirty="0">
                          <a:latin typeface="Cambria Math"/>
                        </a:rPr>
                        <m:t>時間</m:t>
                      </m:r>
                      <m:r>
                        <a:rPr lang="en-US" altLang="zh-TW" sz="1800">
                          <a:latin typeface="Cambria Math"/>
                        </a:rPr>
                        <m:t>∆</m:t>
                      </m:r>
                      <m:r>
                        <a:rPr lang="en-US" altLang="zh-TW" sz="1800" i="1">
                          <a:latin typeface="Cambria Math"/>
                        </a:rPr>
                        <m:t>𝑡</m:t>
                      </m:r>
                    </m:oMath>
                  </m:oMathPara>
                </a14:m>
                <a:endParaRPr lang="zh-TW" altLang="en-US" sz="1800" dirty="0"/>
              </a:p>
            </p:txBody>
          </p:sp>
        </mc:Choice>
        <mc:Fallback xmlns="">
          <p:sp>
            <p:nvSpPr>
              <p:cNvPr id="22" name="文字方塊 10"/>
              <p:cNvSpPr txBox="1">
                <a:spLocks noRot="1" noChangeAspect="1" noMove="1" noResize="1" noEditPoints="1" noAdjustHandles="1" noChangeArrowheads="1" noChangeShapeType="1" noTextEdit="1"/>
              </p:cNvSpPr>
              <p:nvPr/>
            </p:nvSpPr>
            <p:spPr bwMode="auto">
              <a:xfrm>
                <a:off x="1829939" y="4807426"/>
                <a:ext cx="4501148" cy="369332"/>
              </a:xfrm>
              <a:prstGeom prst="rect">
                <a:avLst/>
              </a:prstGeom>
              <a:blipFill>
                <a:blip r:embed="rId7"/>
                <a:stretch>
                  <a:fillRect b="-10000"/>
                </a:stretch>
              </a:blipFill>
              <a:ln>
                <a:noFill/>
              </a:ln>
            </p:spPr>
            <p:txBody>
              <a:bodyPr/>
              <a:lstStyle/>
              <a:p>
                <a:r>
                  <a:rPr lang="zh-TW" altLang="en-US">
                    <a:noFill/>
                  </a:rPr>
                  <a:t> </a:t>
                </a:r>
              </a:p>
            </p:txBody>
          </p:sp>
        </mc:Fallback>
      </mc:AlternateContent>
      <p:sp>
        <p:nvSpPr>
          <p:cNvPr id="7" name="文字方塊 6"/>
          <p:cNvSpPr txBox="1"/>
          <p:nvPr/>
        </p:nvSpPr>
        <p:spPr>
          <a:xfrm>
            <a:off x="1785215" y="6116870"/>
            <a:ext cx="6819233" cy="369332"/>
          </a:xfrm>
          <a:prstGeom prst="rect">
            <a:avLst/>
          </a:prstGeom>
          <a:noFill/>
        </p:spPr>
        <p:txBody>
          <a:bodyPr wrap="square" rtlCol="0">
            <a:spAutoFit/>
          </a:bodyPr>
          <a:lstStyle/>
          <a:p>
            <a:r>
              <a:rPr lang="zh-TW" altLang="en-US" dirty="0"/>
              <a:t>我們必須放棄絕對時間！這就是狹義相對論的精髓！</a:t>
            </a:r>
          </a:p>
        </p:txBody>
      </p:sp>
      <p:sp>
        <p:nvSpPr>
          <p:cNvPr id="16" name="文字方塊 15">
            <a:extLst>
              <a:ext uri="{FF2B5EF4-FFF2-40B4-BE49-F238E27FC236}">
                <a16:creationId xmlns:a16="http://schemas.microsoft.com/office/drawing/2014/main" id="{0296FFF2-7B85-1F47-8F6C-8D4874649C57}"/>
              </a:ext>
            </a:extLst>
          </p:cNvPr>
          <p:cNvSpPr txBox="1"/>
          <p:nvPr/>
        </p:nvSpPr>
        <p:spPr>
          <a:xfrm>
            <a:off x="1785215" y="5747538"/>
            <a:ext cx="7333779" cy="369332"/>
          </a:xfrm>
          <a:prstGeom prst="rect">
            <a:avLst/>
          </a:prstGeom>
          <a:noFill/>
        </p:spPr>
        <p:txBody>
          <a:bodyPr wrap="square" rtlCol="0">
            <a:spAutoFit/>
          </a:bodyPr>
          <a:lstStyle/>
          <a:p>
            <a:r>
              <a:rPr kumimoji="1" lang="zh-TW" altLang="en-US" dirty="0"/>
              <a:t>時間與測量者的運動狀態，以及測量的位置有關，而不是絕對的！</a:t>
            </a:r>
          </a:p>
        </p:txBody>
      </p:sp>
    </p:spTree>
    <p:extLst>
      <p:ext uri="{BB962C8B-B14F-4D97-AF65-F5344CB8AC3E}">
        <p14:creationId xmlns:p14="http://schemas.microsoft.com/office/powerpoint/2010/main" val="337380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42" name="Picture 2" descr="http://www.phys.ncku.edu.tw/~astrolab/e_book/astron_western/images/geocentric_Ptolemy.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341438"/>
            <a:ext cx="4786313"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3" name="文字方塊 2"/>
          <p:cNvSpPr txBox="1">
            <a:spLocks noChangeArrowheads="1"/>
          </p:cNvSpPr>
          <p:nvPr/>
        </p:nvSpPr>
        <p:spPr bwMode="auto">
          <a:xfrm>
            <a:off x="1679718" y="836712"/>
            <a:ext cx="63363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所以最忠實於觀察到的現象的，就是托勒密的地球中心系統！</a:t>
            </a:r>
          </a:p>
        </p:txBody>
      </p:sp>
      <p:sp>
        <p:nvSpPr>
          <p:cNvPr id="2" name="矩形 1"/>
          <p:cNvSpPr/>
          <p:nvPr/>
        </p:nvSpPr>
        <p:spPr>
          <a:xfrm>
            <a:off x="1679718" y="364609"/>
            <a:ext cx="2723823" cy="369332"/>
          </a:xfrm>
          <a:prstGeom prst="rect">
            <a:avLst/>
          </a:prstGeom>
        </p:spPr>
        <p:txBody>
          <a:bodyPr wrap="none">
            <a:spAutoFit/>
          </a:bodyPr>
          <a:lstStyle/>
          <a:p>
            <a:r>
              <a:rPr lang="zh-TW" altLang="en-US" dirty="0"/>
              <a:t>我們沒有感覺地球在動，</a:t>
            </a:r>
            <a:endParaRPr lang="en-US" altLang="zh-TW" dirty="0"/>
          </a:p>
        </p:txBody>
      </p:sp>
    </p:spTree>
    <p:extLst>
      <p:ext uri="{BB962C8B-B14F-4D97-AF65-F5344CB8AC3E}">
        <p14:creationId xmlns:p14="http://schemas.microsoft.com/office/powerpoint/2010/main" val="1717168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psf\Home\Desktop\未命名檔案夾\Einstein 10.tiff"/>
          <p:cNvPicPr>
            <a:picLocks noChangeAspect="1" noChangeArrowheads="1"/>
          </p:cNvPicPr>
          <p:nvPr/>
        </p:nvPicPr>
        <p:blipFill rotWithShape="1">
          <a:blip r:embed="rId2">
            <a:extLst>
              <a:ext uri="{28A0092B-C50C-407E-A947-70E740481C1C}">
                <a14:useLocalDpi xmlns:a14="http://schemas.microsoft.com/office/drawing/2010/main" val="0"/>
              </a:ext>
            </a:extLst>
          </a:blip>
          <a:srcRect l="37571" t="9732" r="27785" b="13389"/>
          <a:stretch/>
        </p:blipFill>
        <p:spPr bwMode="auto">
          <a:xfrm>
            <a:off x="5076056" y="487145"/>
            <a:ext cx="3379041" cy="5074618"/>
          </a:xfrm>
          <a:prstGeom prst="rect">
            <a:avLst/>
          </a:prstGeom>
          <a:noFill/>
          <a:extLst>
            <a:ext uri="{909E8E84-426E-40DD-AFC4-6F175D3DCCD1}">
              <a14:hiddenFill xmlns:a14="http://schemas.microsoft.com/office/drawing/2010/main">
                <a:solidFill>
                  <a:srgbClr val="FFFFFF"/>
                </a:solidFill>
              </a14:hiddenFill>
            </a:ext>
          </a:extLst>
        </p:spPr>
      </p:pic>
      <p:pic>
        <p:nvPicPr>
          <p:cNvPr id="357379" name="Picture 3" descr="\\psf\Home\Desktop\未命名檔案夾\Einstein 8.tiff"/>
          <p:cNvPicPr>
            <a:picLocks noChangeAspect="1" noChangeArrowheads="1"/>
          </p:cNvPicPr>
          <p:nvPr/>
        </p:nvPicPr>
        <p:blipFill rotWithShape="1">
          <a:blip r:embed="rId3">
            <a:extLst>
              <a:ext uri="{28A0092B-C50C-407E-A947-70E740481C1C}">
                <a14:useLocalDpi xmlns:a14="http://schemas.microsoft.com/office/drawing/2010/main" val="0"/>
              </a:ext>
            </a:extLst>
          </a:blip>
          <a:srcRect l="55339" t="33165" r="22497" b="20029"/>
          <a:stretch/>
        </p:blipFill>
        <p:spPr bwMode="auto">
          <a:xfrm>
            <a:off x="1527580" y="487145"/>
            <a:ext cx="3411356" cy="4875597"/>
          </a:xfrm>
          <a:prstGeom prst="rect">
            <a:avLst/>
          </a:prstGeom>
          <a:noFill/>
          <a:extLst>
            <a:ext uri="{909E8E84-426E-40DD-AFC4-6F175D3DCCD1}">
              <a14:hiddenFill xmlns:a14="http://schemas.microsoft.com/office/drawing/2010/main">
                <a:solidFill>
                  <a:srgbClr val="FFFFFF"/>
                </a:solidFill>
              </a14:hiddenFill>
            </a:ext>
          </a:extLst>
        </p:spPr>
      </p:pic>
      <p:pic>
        <p:nvPicPr>
          <p:cNvPr id="3573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034242"/>
            <a:ext cx="4831432" cy="3501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5076056" y="5692606"/>
            <a:ext cx="3816424" cy="369332"/>
          </a:xfrm>
          <a:prstGeom prst="rect">
            <a:avLst/>
          </a:prstGeom>
          <a:noFill/>
        </p:spPr>
        <p:txBody>
          <a:bodyPr wrap="square" rtlCol="0">
            <a:spAutoFit/>
          </a:bodyPr>
          <a:lstStyle/>
          <a:p>
            <a:r>
              <a:rPr lang="en-US" altLang="zh-TW" dirty="0">
                <a:latin typeface="Cambria Math" panose="02040503050406030204" pitchFamily="18" charset="0"/>
                <a:ea typeface="Cambria Math" panose="02040503050406030204" pitchFamily="18" charset="0"/>
              </a:rPr>
              <a:t>1916 General Relativity</a:t>
            </a:r>
            <a:r>
              <a:rPr lang="zh-TW" altLang="en-US" dirty="0"/>
              <a:t> 廣義相對論</a:t>
            </a:r>
          </a:p>
        </p:txBody>
      </p:sp>
    </p:spTree>
    <p:extLst>
      <p:ext uri="{BB962C8B-B14F-4D97-AF65-F5344CB8AC3E}">
        <p14:creationId xmlns:p14="http://schemas.microsoft.com/office/powerpoint/2010/main" val="36936348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6066" name="Picture 6" descr="A-0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755650" y="908050"/>
            <a:ext cx="5830888" cy="4043363"/>
          </a:xfrm>
          <a:noFill/>
        </p:spPr>
      </p:pic>
      <p:sp>
        <p:nvSpPr>
          <p:cNvPr id="216067" name="Text Box 7"/>
          <p:cNvSpPr txBox="1">
            <a:spLocks noChangeArrowheads="1"/>
          </p:cNvSpPr>
          <p:nvPr/>
        </p:nvSpPr>
        <p:spPr bwMode="auto">
          <a:xfrm>
            <a:off x="755650" y="404813"/>
            <a:ext cx="403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50000"/>
              </a:spcBef>
              <a:buFontTx/>
              <a:buNone/>
            </a:pPr>
            <a:r>
              <a:rPr lang="en-US" altLang="zh-TW" sz="1800" dirty="0">
                <a:latin typeface="Times New Roman" panose="02020603050405020304" pitchFamily="18" charset="0"/>
                <a:cs typeface="Times New Roman" panose="02020603050405020304" pitchFamily="18" charset="0"/>
              </a:rPr>
              <a:t>Copernicus </a:t>
            </a:r>
            <a:r>
              <a:rPr lang="zh-TW" altLang="en-US" sz="1800" dirty="0">
                <a:latin typeface="Times New Roman" panose="02020603050405020304" pitchFamily="18" charset="0"/>
                <a:cs typeface="Times New Roman" panose="02020603050405020304" pitchFamily="18" charset="0"/>
              </a:rPr>
              <a:t>哥白尼 </a:t>
            </a:r>
            <a:r>
              <a:rPr lang="en-US" altLang="zh-TW" sz="1800" dirty="0">
                <a:latin typeface="Times New Roman" panose="02020603050405020304" pitchFamily="18" charset="0"/>
                <a:cs typeface="Times New Roman" panose="02020603050405020304" pitchFamily="18" charset="0"/>
              </a:rPr>
              <a:t>(1473-1543)</a:t>
            </a:r>
          </a:p>
        </p:txBody>
      </p:sp>
      <p:sp>
        <p:nvSpPr>
          <p:cNvPr id="216068" name="Text Box 8"/>
          <p:cNvSpPr txBox="1">
            <a:spLocks noChangeArrowheads="1"/>
          </p:cNvSpPr>
          <p:nvPr/>
        </p:nvSpPr>
        <p:spPr bwMode="auto">
          <a:xfrm>
            <a:off x="755650" y="4941888"/>
            <a:ext cx="5832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50000"/>
              </a:spcBef>
              <a:buFontTx/>
              <a:buNone/>
            </a:pPr>
            <a:r>
              <a:rPr lang="zh-TW" altLang="en-US" sz="1800"/>
              <a:t>哥白尼批評托勒密的系統</a:t>
            </a:r>
            <a:r>
              <a:rPr lang="en-US" altLang="zh-TW" sz="1800"/>
              <a:t>“….”</a:t>
            </a:r>
          </a:p>
        </p:txBody>
      </p:sp>
      <p:sp>
        <p:nvSpPr>
          <p:cNvPr id="8" name="文字方塊 7"/>
          <p:cNvSpPr txBox="1">
            <a:spLocks noChangeArrowheads="1"/>
          </p:cNvSpPr>
          <p:nvPr/>
        </p:nvSpPr>
        <p:spPr bwMode="auto">
          <a:xfrm>
            <a:off x="755650" y="5732463"/>
            <a:ext cx="6840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t>原來科學不只是忠於現象，他還必須賞心悅目！</a:t>
            </a:r>
          </a:p>
        </p:txBody>
      </p:sp>
      <p:sp>
        <p:nvSpPr>
          <p:cNvPr id="9" name="矩形 8"/>
          <p:cNvSpPr>
            <a:spLocks noChangeArrowheads="1"/>
          </p:cNvSpPr>
          <p:nvPr/>
        </p:nvSpPr>
        <p:spPr bwMode="auto">
          <a:xfrm>
            <a:off x="755650" y="6092825"/>
            <a:ext cx="572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t>它必須解釋或簡化現象為單純的定律！簡單使人快樂！</a:t>
            </a:r>
          </a:p>
        </p:txBody>
      </p:sp>
      <p:pic>
        <p:nvPicPr>
          <p:cNvPr id="151560" name="Picture 8" descr="安心亞的圖片">
            <a:hlinkClick r:id="rId3" tooltip="安心亞的圖片"/>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188913"/>
            <a:ext cx="2117725"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4" name="Picture 12" descr="http://shesay20.ek21.com/expert/uploads/mai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2997200"/>
            <a:ext cx="22066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3" name="文字方塊 12"/>
          <p:cNvSpPr txBox="1">
            <a:spLocks noChangeArrowheads="1"/>
          </p:cNvSpPr>
          <p:nvPr/>
        </p:nvSpPr>
        <p:spPr bwMode="auto">
          <a:xfrm>
            <a:off x="755650" y="5300663"/>
            <a:ext cx="698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t>他寧願忍受當時還無法解釋的地球移動，卻堅持心靈的快樂！</a:t>
            </a:r>
          </a:p>
        </p:txBody>
      </p:sp>
      <p:sp>
        <p:nvSpPr>
          <p:cNvPr id="216074" name="矩形 10"/>
          <p:cNvSpPr>
            <a:spLocks noChangeArrowheads="1"/>
          </p:cNvSpPr>
          <p:nvPr/>
        </p:nvSpPr>
        <p:spPr bwMode="auto">
          <a:xfrm>
            <a:off x="3924300" y="4941888"/>
            <a:ext cx="24160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en-US" altLang="zh-TW" sz="1800" dirty="0">
                <a:solidFill>
                  <a:srgbClr val="FF3300"/>
                </a:solidFill>
                <a:latin typeface="Times New Roman" panose="02020603050405020304" pitchFamily="18" charset="0"/>
                <a:cs typeface="Times New Roman" panose="02020603050405020304" pitchFamily="18" charset="0"/>
              </a:rPr>
              <a:t>not pleasing to the mind</a:t>
            </a:r>
            <a:endParaRPr lang="zh-TW"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87705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1560"/>
                                        </p:tgtEl>
                                        <p:attrNameLst>
                                          <p:attrName>style.visibility</p:attrName>
                                        </p:attrNameLst>
                                      </p:cBhvr>
                                      <p:to>
                                        <p:strVal val="visible"/>
                                      </p:to>
                                    </p:set>
                                    <p:anim calcmode="lin" valueType="num">
                                      <p:cBhvr additive="base">
                                        <p:cTn id="11" dur="500" fill="hold"/>
                                        <p:tgtEl>
                                          <p:spTgt spid="151560"/>
                                        </p:tgtEl>
                                        <p:attrNameLst>
                                          <p:attrName>ppt_x</p:attrName>
                                        </p:attrNameLst>
                                      </p:cBhvr>
                                      <p:tavLst>
                                        <p:tav tm="0">
                                          <p:val>
                                            <p:strVal val="#ppt_x"/>
                                          </p:val>
                                        </p:tav>
                                        <p:tav tm="100000">
                                          <p:val>
                                            <p:strVal val="#ppt_x"/>
                                          </p:val>
                                        </p:tav>
                                      </p:tavLst>
                                    </p:anim>
                                    <p:anim calcmode="lin" valueType="num">
                                      <p:cBhvr additive="base">
                                        <p:cTn id="12" dur="500" fill="hold"/>
                                        <p:tgtEl>
                                          <p:spTgt spid="15156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1564"/>
                                        </p:tgtEl>
                                        <p:attrNameLst>
                                          <p:attrName>style.visibility</p:attrName>
                                        </p:attrNameLst>
                                      </p:cBhvr>
                                      <p:to>
                                        <p:strVal val="visible"/>
                                      </p:to>
                                    </p:set>
                                    <p:anim calcmode="lin" valueType="num">
                                      <p:cBhvr additive="base">
                                        <p:cTn id="15" dur="500" fill="hold"/>
                                        <p:tgtEl>
                                          <p:spTgt spid="151564"/>
                                        </p:tgtEl>
                                        <p:attrNameLst>
                                          <p:attrName>ppt_x</p:attrName>
                                        </p:attrNameLst>
                                      </p:cBhvr>
                                      <p:tavLst>
                                        <p:tav tm="0">
                                          <p:val>
                                            <p:strVal val="#ppt_x"/>
                                          </p:val>
                                        </p:tav>
                                        <p:tav tm="100000">
                                          <p:val>
                                            <p:strVal val="#ppt_x"/>
                                          </p:val>
                                        </p:tav>
                                      </p:tavLst>
                                    </p:anim>
                                    <p:anim calcmode="lin" valueType="num">
                                      <p:cBhvr additive="base">
                                        <p:cTn id="16" dur="500" fill="hold"/>
                                        <p:tgtEl>
                                          <p:spTgt spid="151564"/>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7090" name="Rectangle 4"/>
          <p:cNvSpPr>
            <a:spLocks noGrp="1" noChangeArrowheads="1"/>
          </p:cNvSpPr>
          <p:nvPr>
            <p:ph type="title"/>
          </p:nvPr>
        </p:nvSpPr>
        <p:spPr>
          <a:xfrm>
            <a:off x="3348038" y="476250"/>
            <a:ext cx="2674937" cy="503238"/>
          </a:xfrm>
        </p:spPr>
        <p:txBody>
          <a:bodyPr/>
          <a:lstStyle/>
          <a:p>
            <a:pPr algn="l" eaLnBrk="1" hangingPunct="1"/>
            <a:r>
              <a:rPr lang="zh-TW" altLang="en-US" sz="1800">
                <a:solidFill>
                  <a:srgbClr val="FF3300"/>
                </a:solidFill>
              </a:rPr>
              <a:t>對火星逆行的自然解釋</a:t>
            </a:r>
          </a:p>
        </p:txBody>
      </p:sp>
      <p:pic>
        <p:nvPicPr>
          <p:cNvPr id="217091" name="Picture 10" descr="A-13"/>
          <p:cNvPicPr>
            <a:picLocks noChangeAspect="1" noChangeArrowheads="1"/>
          </p:cNvPicPr>
          <p:nvPr/>
        </p:nvPicPr>
        <p:blipFill>
          <a:blip r:embed="rId2">
            <a:extLst>
              <a:ext uri="{28A0092B-C50C-407E-A947-70E740481C1C}">
                <a14:useLocalDpi xmlns:a14="http://schemas.microsoft.com/office/drawing/2010/main" val="0"/>
              </a:ext>
            </a:extLst>
          </a:blip>
          <a:srcRect t="4164" r="54408"/>
          <a:stretch>
            <a:fillRect/>
          </a:stretch>
        </p:blipFill>
        <p:spPr bwMode="auto">
          <a:xfrm>
            <a:off x="3492500" y="981075"/>
            <a:ext cx="2889250"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7728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8114" name="Picture 2" descr="Image from Copernicus's De revolutionibus orbium caelest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500063"/>
            <a:ext cx="3362325"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5" name="Picture 4" descr="Another image from Copernicus's De revolutionibus orbium caelest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5" y="500063"/>
            <a:ext cx="3571875"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97869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9138" name="Picture 3" descr="A-0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643063" y="1285875"/>
            <a:ext cx="6192837" cy="4292600"/>
          </a:xfrm>
          <a:noFill/>
        </p:spPr>
      </p:pic>
      <p:sp>
        <p:nvSpPr>
          <p:cNvPr id="66565" name="Text Box 5"/>
          <p:cNvSpPr txBox="1">
            <a:spLocks noChangeArrowheads="1"/>
          </p:cNvSpPr>
          <p:nvPr/>
        </p:nvSpPr>
        <p:spPr bwMode="auto">
          <a:xfrm>
            <a:off x="1763713" y="5732463"/>
            <a:ext cx="5545137"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50000"/>
              </a:spcBef>
              <a:buFontTx/>
              <a:buNone/>
            </a:pPr>
            <a:r>
              <a:rPr lang="zh-TW" altLang="en-US" sz="1800">
                <a:solidFill>
                  <a:srgbClr val="FF0000"/>
                </a:solidFill>
              </a:rPr>
              <a:t>物理定律必須是簡單而自然的（</a:t>
            </a:r>
            <a:r>
              <a:rPr lang="en-US" altLang="zh-TW" sz="1800">
                <a:solidFill>
                  <a:srgbClr val="FF0000"/>
                </a:solidFill>
                <a:latin typeface="Times New Roman" pitchFamily="18" charset="0"/>
                <a:cs typeface="Times New Roman" pitchFamily="18" charset="0"/>
              </a:rPr>
              <a:t>Simple and Natural</a:t>
            </a:r>
            <a:r>
              <a:rPr lang="zh-TW" altLang="en-US" sz="1800" b="1">
                <a:solidFill>
                  <a:srgbClr val="FF0000"/>
                </a:solidFill>
                <a:latin typeface="Times New Roman" pitchFamily="18" charset="0"/>
                <a:cs typeface="Times New Roman" pitchFamily="18" charset="0"/>
              </a:rPr>
              <a:t>）</a:t>
            </a:r>
          </a:p>
        </p:txBody>
      </p:sp>
      <p:sp>
        <p:nvSpPr>
          <p:cNvPr id="219140" name="文字方塊 3"/>
          <p:cNvSpPr txBox="1">
            <a:spLocks noChangeArrowheads="1"/>
          </p:cNvSpPr>
          <p:nvPr/>
        </p:nvSpPr>
        <p:spPr bwMode="auto">
          <a:xfrm>
            <a:off x="1643063" y="428625"/>
            <a:ext cx="6000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t>日動說及地動說其實都能解釋觀察到的現象！</a:t>
            </a:r>
          </a:p>
        </p:txBody>
      </p:sp>
      <p:sp>
        <p:nvSpPr>
          <p:cNvPr id="219141" name="文字方塊 4"/>
          <p:cNvSpPr txBox="1">
            <a:spLocks noChangeArrowheads="1"/>
          </p:cNvSpPr>
          <p:nvPr/>
        </p:nvSpPr>
        <p:spPr bwMode="auto">
          <a:xfrm>
            <a:off x="1714500" y="857250"/>
            <a:ext cx="6500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t>哥白尼以</a:t>
            </a:r>
            <a:r>
              <a:rPr lang="en-US" altLang="zh-TW" sz="1800">
                <a:solidFill>
                  <a:srgbClr val="FF0000"/>
                </a:solidFill>
                <a:latin typeface="Times New Roman" pitchFamily="18" charset="0"/>
                <a:cs typeface="Times New Roman" pitchFamily="18" charset="0"/>
              </a:rPr>
              <a:t>Pleasure of Mind</a:t>
            </a:r>
            <a:r>
              <a:rPr lang="zh-TW" altLang="en-US" sz="1800">
                <a:cs typeface="Times New Roman" pitchFamily="18" charset="0"/>
              </a:rPr>
              <a:t>作為標準，提倡地動說。</a:t>
            </a:r>
            <a:endParaRPr lang="en-US" altLang="zh-TW" sz="1800">
              <a:cs typeface="Times New Roman" pitchFamily="18" charset="0"/>
            </a:endParaRPr>
          </a:p>
        </p:txBody>
      </p:sp>
    </p:spTree>
    <p:extLst>
      <p:ext uri="{BB962C8B-B14F-4D97-AF65-F5344CB8AC3E}">
        <p14:creationId xmlns:p14="http://schemas.microsoft.com/office/powerpoint/2010/main" val="4104114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6565"/>
                                        </p:tgtEl>
                                        <p:attrNameLst>
                                          <p:attrName>style.visibility</p:attrName>
                                        </p:attrNameLst>
                                      </p:cBhvr>
                                      <p:to>
                                        <p:strVal val="visible"/>
                                      </p:to>
                                    </p:set>
                                    <p:anim calcmode="lin" valueType="num">
                                      <p:cBhvr additive="base">
                                        <p:cTn id="7" dur="500" fill="hold"/>
                                        <p:tgtEl>
                                          <p:spTgt spid="66565"/>
                                        </p:tgtEl>
                                        <p:attrNameLst>
                                          <p:attrName>ppt_x</p:attrName>
                                        </p:attrNameLst>
                                      </p:cBhvr>
                                      <p:tavLst>
                                        <p:tav tm="0">
                                          <p:val>
                                            <p:strVal val="1+#ppt_w/2"/>
                                          </p:val>
                                        </p:tav>
                                        <p:tav tm="100000">
                                          <p:val>
                                            <p:strVal val="#ppt_x"/>
                                          </p:val>
                                        </p:tav>
                                      </p:tavLst>
                                    </p:anim>
                                    <p:anim calcmode="lin" valueType="num">
                                      <p:cBhvr additive="base">
                                        <p:cTn id="8" dur="500" fill="hold"/>
                                        <p:tgtEl>
                                          <p:spTgt spid="665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animBg="1"/>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987675" y="333375"/>
            <a:ext cx="3097213" cy="503238"/>
          </a:xfrm>
        </p:spPr>
        <p:txBody>
          <a:bodyPr/>
          <a:lstStyle/>
          <a:p>
            <a:pPr algn="l" eaLnBrk="1" hangingPunct="1">
              <a:defRPr/>
            </a:pPr>
            <a:r>
              <a:rPr lang="zh-TW" altLang="en-US" sz="2000" dirty="0">
                <a:solidFill>
                  <a:srgbClr val="FF3300"/>
                </a:solidFill>
                <a:latin typeface="+mj-ea"/>
                <a:cs typeface="+mj-cs"/>
              </a:rPr>
              <a:t>古典物理定律</a:t>
            </a:r>
            <a:r>
              <a:rPr lang="zh-TW" altLang="en-US" sz="1800" dirty="0">
                <a:solidFill>
                  <a:srgbClr val="FF0000"/>
                </a:solidFill>
                <a:cs typeface="+mj-cs"/>
              </a:rPr>
              <a:t>極為簡單</a:t>
            </a:r>
            <a:endParaRPr lang="zh-TW" altLang="en-US" sz="1800" dirty="0">
              <a:solidFill>
                <a:srgbClr val="FF0000"/>
              </a:solidFill>
              <a:ea typeface="標楷體" pitchFamily="65" charset="-120"/>
              <a:cs typeface="+mj-cs"/>
            </a:endParaRPr>
          </a:p>
        </p:txBody>
      </p:sp>
      <p:pic>
        <p:nvPicPr>
          <p:cNvPr id="220163" name="Picture 3" descr="A-1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1114" t="1923" r="63734" b="1190"/>
          <a:stretch>
            <a:fillRect/>
          </a:stretch>
        </p:blipFill>
        <p:spPr>
          <a:xfrm>
            <a:off x="3059113" y="908050"/>
            <a:ext cx="2592387" cy="5675313"/>
          </a:xfrm>
          <a:noFill/>
        </p:spPr>
      </p:pic>
    </p:spTree>
    <p:extLst>
      <p:ext uri="{BB962C8B-B14F-4D97-AF65-F5344CB8AC3E}">
        <p14:creationId xmlns:p14="http://schemas.microsoft.com/office/powerpoint/2010/main" val="34945431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snap2"/>
          <p:cNvPicPr>
            <a:picLocks noChangeAspect="1" noChangeArrowheads="1"/>
          </p:cNvPicPr>
          <p:nvPr/>
        </p:nvPicPr>
        <p:blipFill rotWithShape="1">
          <a:blip r:embed="rId2">
            <a:extLst>
              <a:ext uri="{28A0092B-C50C-407E-A947-70E740481C1C}">
                <a14:useLocalDpi xmlns:a14="http://schemas.microsoft.com/office/drawing/2010/main" val="0"/>
              </a:ext>
            </a:extLst>
          </a:blip>
          <a:srcRect l="26204" t="3928" r="25423" b="7629"/>
          <a:stretch/>
        </p:blipFill>
        <p:spPr bwMode="auto">
          <a:xfrm>
            <a:off x="2411413" y="204736"/>
            <a:ext cx="4479708" cy="614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5"/>
          <p:cNvSpPr txBox="1">
            <a:spLocks noChangeArrowheads="1"/>
          </p:cNvSpPr>
          <p:nvPr/>
        </p:nvSpPr>
        <p:spPr bwMode="auto">
          <a:xfrm>
            <a:off x="2381942" y="6381328"/>
            <a:ext cx="55744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latin typeface="Arial" charset="0"/>
              </a:rPr>
              <a:t>我們一直相信：即使位置與狀態不同，時間是共有的。</a:t>
            </a:r>
          </a:p>
        </p:txBody>
      </p:sp>
      <p:pic>
        <p:nvPicPr>
          <p:cNvPr id="34820" name="Picture 6" descr="145461187_f199e6bbd8_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1881188"/>
            <a:ext cx="11477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7" descr="aty35_2"/>
          <p:cNvPicPr>
            <a:picLocks noChangeAspect="1" noChangeArrowheads="1"/>
          </p:cNvPicPr>
          <p:nvPr/>
        </p:nvPicPr>
        <p:blipFill>
          <a:blip r:embed="rId4">
            <a:extLst>
              <a:ext uri="{28A0092B-C50C-407E-A947-70E740481C1C}">
                <a14:useLocalDpi xmlns:a14="http://schemas.microsoft.com/office/drawing/2010/main" val="0"/>
              </a:ext>
            </a:extLst>
          </a:blip>
          <a:srcRect t="15338" r="34636"/>
          <a:stretch>
            <a:fillRect/>
          </a:stretch>
        </p:blipFill>
        <p:spPr bwMode="auto">
          <a:xfrm>
            <a:off x="647700" y="3716338"/>
            <a:ext cx="12827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8" descr="xin_1012031909422108292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512763"/>
            <a:ext cx="1331913"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4500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相對論02"/>
          <p:cNvPicPr>
            <a:picLocks noChangeAspect="1" noChangeArrowheads="1"/>
          </p:cNvPicPr>
          <p:nvPr/>
        </p:nvPicPr>
        <p:blipFill>
          <a:blip r:embed="rId2" cstate="print">
            <a:extLst>
              <a:ext uri="{28A0092B-C50C-407E-A947-70E740481C1C}">
                <a14:useLocalDpi xmlns:a14="http://schemas.microsoft.com/office/drawing/2010/main" val="0"/>
              </a:ext>
            </a:extLst>
          </a:blip>
          <a:srcRect l="3120" r="5919"/>
          <a:stretch>
            <a:fillRect/>
          </a:stretch>
        </p:blipFill>
        <p:spPr bwMode="auto">
          <a:xfrm>
            <a:off x="0" y="1412875"/>
            <a:ext cx="43561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5" descr="相對論01"/>
          <p:cNvPicPr>
            <a:picLocks noChangeAspect="1" noChangeArrowheads="1"/>
          </p:cNvPicPr>
          <p:nvPr/>
        </p:nvPicPr>
        <p:blipFill>
          <a:blip r:embed="rId3">
            <a:extLst>
              <a:ext uri="{28A0092B-C50C-407E-A947-70E740481C1C}">
                <a14:useLocalDpi xmlns:a14="http://schemas.microsoft.com/office/drawing/2010/main" val="0"/>
              </a:ext>
            </a:extLst>
          </a:blip>
          <a:srcRect l="2705" r="4213" b="6178"/>
          <a:stretch>
            <a:fillRect/>
          </a:stretch>
        </p:blipFill>
        <p:spPr bwMode="auto">
          <a:xfrm>
            <a:off x="4356100" y="2600325"/>
            <a:ext cx="47879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7"/>
          <p:cNvSpPr txBox="1">
            <a:spLocks noChangeArrowheads="1"/>
          </p:cNvSpPr>
          <p:nvPr/>
        </p:nvSpPr>
        <p:spPr bwMode="auto">
          <a:xfrm>
            <a:off x="2843213" y="944563"/>
            <a:ext cx="3889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solidFill>
                  <a:srgbClr val="FF0000"/>
                </a:solidFill>
                <a:latin typeface="Arial" charset="0"/>
              </a:rPr>
              <a:t>時間是絕對</a:t>
            </a:r>
            <a:r>
              <a:rPr kumimoji="0" lang="zh-TW" altLang="en-US" sz="1800">
                <a:latin typeface="Arial" charset="0"/>
              </a:rPr>
              <a:t>的，獨立於觀察者之外。</a:t>
            </a:r>
          </a:p>
        </p:txBody>
      </p:sp>
      <mc:AlternateContent xmlns:mc="http://schemas.openxmlformats.org/markup-compatibility/2006" xmlns:a14="http://schemas.microsoft.com/office/drawing/2010/main">
        <mc:Choice Requires="a14">
          <p:sp>
            <p:nvSpPr>
              <p:cNvPr id="5" name="文字方塊 4"/>
              <p:cNvSpPr txBox="1"/>
              <p:nvPr/>
            </p:nvSpPr>
            <p:spPr>
              <a:xfrm>
                <a:off x="4644008" y="1412875"/>
                <a:ext cx="1044116"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r>
                        <a:rPr lang="en-US" altLang="zh-TW" b="0" i="1" smtClean="0">
                          <a:latin typeface="Cambria Math"/>
                        </a:rPr>
                        <m:t>𝑡</m:t>
                      </m:r>
                      <m:r>
                        <a:rPr lang="en-US" altLang="zh-TW" b="0" i="1" smtClean="0">
                          <a:latin typeface="Cambria Math"/>
                        </a:rPr>
                        <m:t>=∆</m:t>
                      </m:r>
                      <m:r>
                        <a:rPr lang="en-US" altLang="zh-TW" b="0" i="1" smtClean="0">
                          <a:latin typeface="Cambria Math"/>
                          <a:ea typeface="Cambria Math"/>
                        </a:rPr>
                        <m:t>𝑡</m:t>
                      </m:r>
                      <m:r>
                        <a:rPr lang="en-US" altLang="zh-TW" b="0" i="1" smtClean="0">
                          <a:latin typeface="Cambria Math"/>
                          <a:ea typeface="Cambria Math"/>
                        </a:rPr>
                        <m:t>′</m:t>
                      </m:r>
                    </m:oMath>
                  </m:oMathPara>
                </a14:m>
                <a:endParaRPr lang="zh-TW" altLang="en-US"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4644008" y="1412875"/>
                <a:ext cx="1044116" cy="369332"/>
              </a:xfrm>
              <a:prstGeom prst="rect">
                <a:avLst/>
              </a:prstGeom>
              <a:blipFill rotWithShape="1">
                <a:blip r:embed="rId4"/>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1663514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文字方塊 1"/>
          <p:cNvSpPr txBox="1">
            <a:spLocks noChangeArrowheads="1"/>
          </p:cNvSpPr>
          <p:nvPr/>
        </p:nvSpPr>
        <p:spPr bwMode="auto">
          <a:xfrm>
            <a:off x="1223963" y="1196975"/>
            <a:ext cx="7451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絕對、真實和數學的時間本身自會均等地前進，與外在事物毫無關聯！</a:t>
            </a:r>
          </a:p>
        </p:txBody>
      </p:sp>
      <p:pic>
        <p:nvPicPr>
          <p:cNvPr id="36867" name="Picture 25" descr="New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2349500"/>
            <a:ext cx="1782762"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27"/>
          <p:cNvSpPr txBox="1">
            <a:spLocks noChangeArrowheads="1"/>
          </p:cNvSpPr>
          <p:nvPr/>
        </p:nvSpPr>
        <p:spPr bwMode="auto">
          <a:xfrm>
            <a:off x="6372225" y="4941888"/>
            <a:ext cx="1692275" cy="779462"/>
          </a:xfrm>
          <a:prstGeom prst="rect">
            <a:avLst/>
          </a:prstGeom>
          <a:noFill/>
          <a:ln w="9525">
            <a:noFill/>
            <a:miter lim="800000"/>
            <a:headEnd/>
            <a:tailEnd/>
          </a:ln>
        </p:spPr>
        <p:txBody>
          <a:bodyPr>
            <a:spAutoFit/>
          </a:bodyPr>
          <a:lstStyle/>
          <a:p>
            <a:pPr>
              <a:spcBef>
                <a:spcPct val="50000"/>
              </a:spcBef>
              <a:defRPr/>
            </a:pPr>
            <a:r>
              <a:rPr lang="en-US" altLang="zh-TW" dirty="0">
                <a:latin typeface="Times New Roman" panose="02020603050405020304" pitchFamily="18" charset="0"/>
                <a:cs typeface="Times New Roman" panose="02020603050405020304" pitchFamily="18" charset="0"/>
              </a:rPr>
              <a:t>Isaac Newton</a:t>
            </a:r>
          </a:p>
          <a:p>
            <a:pPr>
              <a:spcBef>
                <a:spcPct val="50000"/>
              </a:spcBef>
              <a:defRPr/>
            </a:pPr>
            <a:r>
              <a:rPr lang="en-US" altLang="zh-TW" dirty="0">
                <a:latin typeface="Times New Roman" panose="02020603050405020304" pitchFamily="18" charset="0"/>
                <a:cs typeface="Times New Roman" panose="02020603050405020304" pitchFamily="18" charset="0"/>
              </a:rPr>
              <a:t>(1642-1727)</a:t>
            </a:r>
          </a:p>
        </p:txBody>
      </p:sp>
      <p:sp>
        <p:nvSpPr>
          <p:cNvPr id="36869" name="文字方塊 4"/>
          <p:cNvSpPr txBox="1">
            <a:spLocks noChangeArrowheads="1"/>
          </p:cNvSpPr>
          <p:nvPr/>
        </p:nvSpPr>
        <p:spPr bwMode="auto">
          <a:xfrm>
            <a:off x="3995738" y="765175"/>
            <a:ext cx="1260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絕對時間</a:t>
            </a:r>
          </a:p>
        </p:txBody>
      </p:sp>
      <p:pic>
        <p:nvPicPr>
          <p:cNvPr id="36870" name="Picture 8" descr="http://www.library.usyd.edu.au/libraries/rare/modernity/images/newton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736725"/>
            <a:ext cx="3225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70360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32" y="1476211"/>
            <a:ext cx="4136059" cy="2528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94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88640"/>
            <a:ext cx="4495800" cy="601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94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0348" y="4005064"/>
            <a:ext cx="1085627" cy="2198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390028" y="6237312"/>
            <a:ext cx="6990284" cy="369332"/>
          </a:xfrm>
          <a:prstGeom prst="rect">
            <a:avLst/>
          </a:prstGeom>
          <a:noFill/>
        </p:spPr>
        <p:txBody>
          <a:bodyPr wrap="square" rtlCol="0">
            <a:spAutoFit/>
          </a:bodyPr>
          <a:lstStyle/>
          <a:p>
            <a:r>
              <a:rPr lang="zh-TW" altLang="en-US" dirty="0"/>
              <a:t>我們自然以為是真實的絕對時間，其實不是真實的。</a:t>
            </a:r>
          </a:p>
        </p:txBody>
      </p:sp>
      <mc:AlternateContent xmlns:mc="http://schemas.openxmlformats.org/markup-compatibility/2006" xmlns:a14="http://schemas.microsoft.com/office/drawing/2010/main">
        <mc:Choice Requires="a14">
          <p:sp>
            <p:nvSpPr>
              <p:cNvPr id="4" name="文字方塊 3"/>
              <p:cNvSpPr txBox="1"/>
              <p:nvPr/>
            </p:nvSpPr>
            <p:spPr>
              <a:xfrm>
                <a:off x="6084168" y="6237312"/>
                <a:ext cx="1044116"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r>
                        <a:rPr lang="en-US" altLang="zh-TW" b="0" i="1" smtClean="0">
                          <a:latin typeface="Cambria Math"/>
                        </a:rPr>
                        <m:t>𝑡</m:t>
                      </m:r>
                      <m:r>
                        <a:rPr lang="en-US" altLang="zh-TW" b="0" i="1" smtClean="0">
                          <a:latin typeface="Cambria Math"/>
                          <a:ea typeface="Cambria Math"/>
                        </a:rPr>
                        <m:t>≠∆</m:t>
                      </m:r>
                      <m:r>
                        <a:rPr lang="en-US" altLang="zh-TW" b="0" i="1" smtClean="0">
                          <a:latin typeface="Cambria Math"/>
                          <a:ea typeface="Cambria Math"/>
                        </a:rPr>
                        <m:t>𝑡</m:t>
                      </m:r>
                      <m:r>
                        <a:rPr lang="en-US" altLang="zh-TW" b="0" i="1" smtClean="0">
                          <a:latin typeface="Cambria Math"/>
                          <a:ea typeface="Cambria Math"/>
                        </a:rPr>
                        <m:t>′</m:t>
                      </m:r>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6084168" y="6237312"/>
                <a:ext cx="1044116" cy="369332"/>
              </a:xfrm>
              <a:prstGeom prst="rect">
                <a:avLst/>
              </a:prstGeom>
              <a:blipFill rotWithShape="1">
                <a:blip r:embed="rId5"/>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5807516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文字方塊 3"/>
          <p:cNvSpPr txBox="1">
            <a:spLocks noChangeArrowheads="1"/>
          </p:cNvSpPr>
          <p:nvPr/>
        </p:nvSpPr>
        <p:spPr bwMode="auto">
          <a:xfrm>
            <a:off x="1443733" y="1854229"/>
            <a:ext cx="4344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solidFill>
                  <a:srgbClr val="FF0000"/>
                </a:solidFill>
                <a:latin typeface="Arial" charset="0"/>
              </a:rPr>
              <a:t>相對性原則 </a:t>
            </a:r>
            <a:r>
              <a:rPr kumimoji="0" lang="en-US" altLang="zh-TW" sz="1800" dirty="0">
                <a:solidFill>
                  <a:srgbClr val="FF0000"/>
                </a:solidFill>
                <a:latin typeface="Cambria Math" panose="02040503050406030204" pitchFamily="18" charset="0"/>
                <a:ea typeface="Cambria Math" panose="02040503050406030204" pitchFamily="18" charset="0"/>
              </a:rPr>
              <a:t>The Principle of Relativity</a:t>
            </a:r>
            <a:endParaRPr kumimoji="0" lang="zh-TW" altLang="en-US" sz="1800" dirty="0">
              <a:solidFill>
                <a:srgbClr val="FF0000"/>
              </a:solidFill>
              <a:latin typeface="Cambria Math" panose="02040503050406030204" pitchFamily="18" charset="0"/>
            </a:endParaRPr>
          </a:p>
        </p:txBody>
      </p:sp>
      <p:sp>
        <p:nvSpPr>
          <p:cNvPr id="24580" name="文字方塊 4"/>
          <p:cNvSpPr txBox="1">
            <a:spLocks noChangeArrowheads="1"/>
          </p:cNvSpPr>
          <p:nvPr/>
        </p:nvSpPr>
        <p:spPr bwMode="auto">
          <a:xfrm>
            <a:off x="1443733" y="2328892"/>
            <a:ext cx="6517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沒有任何力學實驗與觀測可以讓你測量觀察者的絕對運動速度！</a:t>
            </a:r>
          </a:p>
        </p:txBody>
      </p:sp>
      <p:pic>
        <p:nvPicPr>
          <p:cNvPr id="24581" name="Picture 5" descr="http://www.aei.mpg.de/einsteinOnline/en/images/elementary/relbewegung1s.png"/>
          <p:cNvPicPr>
            <a:picLocks noChangeAspect="1" noChangeArrowheads="1"/>
          </p:cNvPicPr>
          <p:nvPr/>
        </p:nvPicPr>
        <p:blipFill>
          <a:blip r:embed="rId2">
            <a:extLst>
              <a:ext uri="{28A0092B-C50C-407E-A947-70E740481C1C}">
                <a14:useLocalDpi xmlns:a14="http://schemas.microsoft.com/office/drawing/2010/main" val="0"/>
              </a:ext>
            </a:extLst>
          </a:blip>
          <a:srcRect r="25661" b="47275"/>
          <a:stretch>
            <a:fillRect/>
          </a:stretch>
        </p:blipFill>
        <p:spPr bwMode="auto">
          <a:xfrm>
            <a:off x="1355354" y="3834214"/>
            <a:ext cx="2124075"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7" descr="http://www.aei.mpg.de/einsteinOnline/en/images/elementary/relbewegung2s.png"/>
          <p:cNvPicPr>
            <a:picLocks noChangeAspect="1" noChangeArrowheads="1"/>
          </p:cNvPicPr>
          <p:nvPr/>
        </p:nvPicPr>
        <p:blipFill>
          <a:blip r:embed="rId3">
            <a:extLst>
              <a:ext uri="{28A0092B-C50C-407E-A947-70E740481C1C}">
                <a14:useLocalDpi xmlns:a14="http://schemas.microsoft.com/office/drawing/2010/main" val="0"/>
              </a:ext>
            </a:extLst>
          </a:blip>
          <a:srcRect r="44650" b="46808"/>
          <a:stretch>
            <a:fillRect/>
          </a:stretch>
        </p:blipFill>
        <p:spPr bwMode="auto">
          <a:xfrm>
            <a:off x="5171704" y="3797701"/>
            <a:ext cx="158115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3" descr="A-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0446" y="457229"/>
            <a:ext cx="149542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429446" y="2861597"/>
            <a:ext cx="7056784" cy="369332"/>
          </a:xfrm>
          <a:prstGeom prst="rect">
            <a:avLst/>
          </a:prstGeom>
          <a:noFill/>
        </p:spPr>
        <p:txBody>
          <a:bodyPr wrap="square" rtlCol="0">
            <a:spAutoFit/>
          </a:bodyPr>
          <a:lstStyle/>
          <a:p>
            <a:r>
              <a:rPr lang="zh-TW" altLang="en-US" dirty="0"/>
              <a:t>一個等速運動的觀察者，及一個靜止的觀察者，你是無法分辨的。</a:t>
            </a:r>
          </a:p>
        </p:txBody>
      </p:sp>
    </p:spTree>
    <p:extLst>
      <p:ext uri="{BB962C8B-B14F-4D97-AF65-F5344CB8AC3E}">
        <p14:creationId xmlns:p14="http://schemas.microsoft.com/office/powerpoint/2010/main" val="59539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60648"/>
            <a:ext cx="4349849" cy="5743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2699792" y="6124487"/>
            <a:ext cx="4320480" cy="369332"/>
          </a:xfrm>
          <a:prstGeom prst="rect">
            <a:avLst/>
          </a:prstGeom>
          <a:noFill/>
        </p:spPr>
        <p:txBody>
          <a:bodyPr wrap="square" rtlCol="0">
            <a:spAutoFit/>
          </a:bodyPr>
          <a:lstStyle/>
          <a:p>
            <a:r>
              <a:rPr lang="zh-TW" altLang="en-US" dirty="0"/>
              <a:t>相對論改變了現實世界的基本規則！</a:t>
            </a:r>
          </a:p>
        </p:txBody>
      </p:sp>
      <p:sp>
        <p:nvSpPr>
          <p:cNvPr id="3" name="矩形 2"/>
          <p:cNvSpPr/>
          <p:nvPr/>
        </p:nvSpPr>
        <p:spPr>
          <a:xfrm>
            <a:off x="2195736" y="3068960"/>
            <a:ext cx="2664296" cy="1008112"/>
          </a:xfrm>
          <a:prstGeom prst="rect">
            <a:avLst/>
          </a:prstGeom>
          <a:ln w="444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170118486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3901"/>
          <p:cNvPicPr>
            <a:picLocks noChangeAspect="1" noChangeArrowheads="1"/>
          </p:cNvPicPr>
          <p:nvPr/>
        </p:nvPicPr>
        <p:blipFill>
          <a:blip r:embed="rId2">
            <a:extLst>
              <a:ext uri="{28A0092B-C50C-407E-A947-70E740481C1C}">
                <a14:useLocalDpi xmlns:a14="http://schemas.microsoft.com/office/drawing/2010/main" val="0"/>
              </a:ext>
            </a:extLst>
          </a:blip>
          <a:srcRect l="34380" b="15640"/>
          <a:stretch>
            <a:fillRect/>
          </a:stretch>
        </p:blipFill>
        <p:spPr bwMode="auto">
          <a:xfrm>
            <a:off x="1410494" y="1230280"/>
            <a:ext cx="5715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向右箭號 9"/>
          <p:cNvSpPr>
            <a:spLocks noChangeArrowheads="1"/>
          </p:cNvSpPr>
          <p:nvPr/>
        </p:nvSpPr>
        <p:spPr bwMode="auto">
          <a:xfrm>
            <a:off x="4368007" y="3384518"/>
            <a:ext cx="730250" cy="219075"/>
          </a:xfrm>
          <a:prstGeom prst="right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49156" name="矩形 10"/>
          <p:cNvSpPr>
            <a:spLocks noChangeArrowheads="1"/>
          </p:cNvSpPr>
          <p:nvPr/>
        </p:nvSpPr>
        <p:spPr bwMode="auto">
          <a:xfrm>
            <a:off x="3455194" y="1230280"/>
            <a:ext cx="1935163" cy="124142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2" name="文字方塊 11"/>
          <p:cNvSpPr txBox="1">
            <a:spLocks noChangeArrowheads="1"/>
          </p:cNvSpPr>
          <p:nvPr/>
        </p:nvSpPr>
        <p:spPr bwMode="auto">
          <a:xfrm>
            <a:off x="3921126" y="1196943"/>
            <a:ext cx="6937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en-US" altLang="zh-TW" sz="4800">
                <a:solidFill>
                  <a:srgbClr val="FF0000"/>
                </a:solidFill>
              </a:rPr>
              <a:t>?</a:t>
            </a:r>
            <a:endParaRPr kumimoji="0" lang="zh-TW" altLang="en-US" sz="4800">
              <a:solidFill>
                <a:srgbClr val="FF0000"/>
              </a:solidFill>
            </a:endParaRPr>
          </a:p>
        </p:txBody>
      </p:sp>
      <p:pic>
        <p:nvPicPr>
          <p:cNvPr id="17414" name="Picture 2" descr="3901"/>
          <p:cNvPicPr>
            <a:picLocks noChangeAspect="1" noChangeArrowheads="1"/>
          </p:cNvPicPr>
          <p:nvPr/>
        </p:nvPicPr>
        <p:blipFill>
          <a:blip r:embed="rId2">
            <a:extLst>
              <a:ext uri="{28A0092B-C50C-407E-A947-70E740481C1C}">
                <a14:useLocalDpi xmlns:a14="http://schemas.microsoft.com/office/drawing/2010/main" val="0"/>
              </a:ext>
            </a:extLst>
          </a:blip>
          <a:srcRect r="65913" b="16881"/>
          <a:stretch>
            <a:fillRect/>
          </a:stretch>
        </p:blipFill>
        <p:spPr bwMode="auto">
          <a:xfrm>
            <a:off x="1424781" y="4002013"/>
            <a:ext cx="2843213"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文字方塊 3"/>
          <p:cNvSpPr txBox="1">
            <a:spLocks noChangeArrowheads="1"/>
          </p:cNvSpPr>
          <p:nvPr/>
        </p:nvSpPr>
        <p:spPr bwMode="auto">
          <a:xfrm>
            <a:off x="1379356" y="713781"/>
            <a:ext cx="5367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觀察同一個對象，兩者顯然得到不同的結果。</a:t>
            </a:r>
          </a:p>
        </p:txBody>
      </p:sp>
      <p:sp>
        <p:nvSpPr>
          <p:cNvPr id="10" name="文字方塊 9"/>
          <p:cNvSpPr txBox="1"/>
          <p:nvPr/>
        </p:nvSpPr>
        <p:spPr>
          <a:xfrm>
            <a:off x="1379356" y="332656"/>
            <a:ext cx="7056784" cy="369332"/>
          </a:xfrm>
          <a:prstGeom prst="rect">
            <a:avLst/>
          </a:prstGeom>
          <a:noFill/>
        </p:spPr>
        <p:txBody>
          <a:bodyPr wrap="square" rtlCol="0">
            <a:spAutoFit/>
          </a:bodyPr>
          <a:lstStyle/>
          <a:p>
            <a:r>
              <a:rPr lang="zh-TW" altLang="en-US" dirty="0"/>
              <a:t>這並不是說等速運動的觀察者，及靜止的觀察者，會看到同樣的現象。</a:t>
            </a:r>
          </a:p>
        </p:txBody>
      </p:sp>
    </p:spTree>
    <p:extLst>
      <p:ext uri="{BB962C8B-B14F-4D97-AF65-F5344CB8AC3E}">
        <p14:creationId xmlns:p14="http://schemas.microsoft.com/office/powerpoint/2010/main" val="272826243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矩形 1"/>
          <p:cNvSpPr>
            <a:spLocks noChangeArrowheads="1"/>
          </p:cNvSpPr>
          <p:nvPr/>
        </p:nvSpPr>
        <p:spPr bwMode="auto">
          <a:xfrm>
            <a:off x="468313" y="2997200"/>
            <a:ext cx="81359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en-US" altLang="zh-TW" sz="1800">
                <a:solidFill>
                  <a:schemeClr val="accent2"/>
                </a:solidFill>
                <a:latin typeface="Arial" charset="0"/>
                <a:hlinkClick r:id="rId2"/>
              </a:rPr>
              <a:t>http://techtv.mit.edu/collections/physicsdemos/videos/3221-relative-motion-gun</a:t>
            </a:r>
            <a:endParaRPr kumimoji="0" lang="zh-TW" altLang="en-US" sz="1800">
              <a:solidFill>
                <a:schemeClr val="accent2"/>
              </a:solidFill>
              <a:latin typeface="Arial" charset="0"/>
            </a:endParaRPr>
          </a:p>
        </p:txBody>
      </p:sp>
    </p:spTree>
    <p:extLst>
      <p:ext uri="{BB962C8B-B14F-4D97-AF65-F5344CB8AC3E}">
        <p14:creationId xmlns:p14="http://schemas.microsoft.com/office/powerpoint/2010/main" val="33738381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3901"/>
          <p:cNvPicPr>
            <a:picLocks noChangeAspect="1" noChangeArrowheads="1"/>
          </p:cNvPicPr>
          <p:nvPr/>
        </p:nvPicPr>
        <p:blipFill>
          <a:blip r:embed="rId2">
            <a:extLst>
              <a:ext uri="{28A0092B-C50C-407E-A947-70E740481C1C}">
                <a14:useLocalDpi xmlns:a14="http://schemas.microsoft.com/office/drawing/2010/main" val="0"/>
              </a:ext>
            </a:extLst>
          </a:blip>
          <a:srcRect l="34380" b="15640"/>
          <a:stretch>
            <a:fillRect/>
          </a:stretch>
        </p:blipFill>
        <p:spPr bwMode="auto">
          <a:xfrm>
            <a:off x="1255373" y="332656"/>
            <a:ext cx="57150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2" descr="3901"/>
          <p:cNvPicPr>
            <a:picLocks noChangeAspect="1" noChangeArrowheads="1"/>
          </p:cNvPicPr>
          <p:nvPr/>
        </p:nvPicPr>
        <p:blipFill>
          <a:blip r:embed="rId2">
            <a:extLst>
              <a:ext uri="{28A0092B-C50C-407E-A947-70E740481C1C}">
                <a14:useLocalDpi xmlns:a14="http://schemas.microsoft.com/office/drawing/2010/main" val="0"/>
              </a:ext>
            </a:extLst>
          </a:blip>
          <a:srcRect r="65913" b="16881"/>
          <a:stretch>
            <a:fillRect/>
          </a:stretch>
        </p:blipFill>
        <p:spPr bwMode="auto">
          <a:xfrm>
            <a:off x="1249445" y="4293096"/>
            <a:ext cx="2316162"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文字方塊 8"/>
          <p:cNvSpPr txBox="1">
            <a:spLocks noChangeArrowheads="1"/>
          </p:cNvSpPr>
          <p:nvPr/>
        </p:nvSpPr>
        <p:spPr bwMode="auto">
          <a:xfrm>
            <a:off x="1976098" y="2925044"/>
            <a:ext cx="59082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lang="zh-TW" altLang="zh-CN" sz="1800" dirty="0"/>
              <a:t>離手後球沒有受到水平方向的力（重力是垂直方向）</a:t>
            </a:r>
            <a:r>
              <a:rPr lang="zh-TW" altLang="en-US" sz="1800" dirty="0"/>
              <a:t>。</a:t>
            </a:r>
            <a:endParaRPr kumimoji="0" lang="zh-TW" altLang="en-US" sz="1800" dirty="0">
              <a:latin typeface="Arial" charset="0"/>
            </a:endParaRPr>
          </a:p>
        </p:txBody>
      </p:sp>
      <p:sp>
        <p:nvSpPr>
          <p:cNvPr id="19461" name="文字方塊 9"/>
          <p:cNvSpPr txBox="1">
            <a:spLocks noChangeArrowheads="1"/>
          </p:cNvSpPr>
          <p:nvPr/>
        </p:nvSpPr>
        <p:spPr bwMode="auto">
          <a:xfrm>
            <a:off x="1976098" y="3321919"/>
            <a:ext cx="68443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根據慣性定律，球的水平運動與車的水平運動一致，為等速運動。</a:t>
            </a:r>
          </a:p>
        </p:txBody>
      </p:sp>
      <p:sp>
        <p:nvSpPr>
          <p:cNvPr id="19462" name="文字方塊 10"/>
          <p:cNvSpPr txBox="1">
            <a:spLocks noChangeArrowheads="1"/>
          </p:cNvSpPr>
          <p:nvPr/>
        </p:nvSpPr>
        <p:spPr bwMode="auto">
          <a:xfrm>
            <a:off x="1976098" y="3717206"/>
            <a:ext cx="59082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lang="zh-TW" altLang="zh-CN" sz="1800" dirty="0"/>
              <a:t>落下後就會回到</a:t>
            </a:r>
            <a:r>
              <a:rPr kumimoji="0" lang="zh-TW" altLang="en-US" sz="1800" dirty="0">
                <a:latin typeface="Arial" charset="0"/>
              </a:rPr>
              <a:t>運動中的拋球小孩的</a:t>
            </a:r>
            <a:r>
              <a:rPr lang="zh-TW" altLang="zh-CN" sz="1800" dirty="0"/>
              <a:t>手上</a:t>
            </a:r>
            <a:r>
              <a:rPr lang="zh-TW" altLang="en-US" sz="1800" dirty="0"/>
              <a:t>。</a:t>
            </a:r>
            <a:endParaRPr kumimoji="0" lang="zh-TW" altLang="en-US" sz="1800" dirty="0">
              <a:latin typeface="Arial" charset="0"/>
            </a:endParaRPr>
          </a:p>
        </p:txBody>
      </p:sp>
      <p:sp>
        <p:nvSpPr>
          <p:cNvPr id="12" name="文字方塊 11"/>
          <p:cNvSpPr txBox="1">
            <a:spLocks noChangeArrowheads="1"/>
          </p:cNvSpPr>
          <p:nvPr/>
        </p:nvSpPr>
        <p:spPr bwMode="auto">
          <a:xfrm>
            <a:off x="3707904" y="4437112"/>
            <a:ext cx="3563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小孩不覺得車在移動！</a:t>
            </a:r>
          </a:p>
        </p:txBody>
      </p:sp>
      <p:sp>
        <p:nvSpPr>
          <p:cNvPr id="19464" name="文字方塊 7"/>
          <p:cNvSpPr txBox="1">
            <a:spLocks noChangeArrowheads="1"/>
          </p:cNvSpPr>
          <p:nvPr/>
        </p:nvSpPr>
        <p:spPr bwMode="auto">
          <a:xfrm>
            <a:off x="1457829" y="6381328"/>
            <a:ext cx="525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lang="zh-TW" altLang="en-US" sz="1800" dirty="0">
                <a:latin typeface="Arial" charset="0"/>
              </a:rPr>
              <a:t>實驗結果無法讓觀察者知道自己的運動狀況！</a:t>
            </a:r>
          </a:p>
        </p:txBody>
      </p:sp>
    </p:spTree>
    <p:extLst>
      <p:ext uri="{BB962C8B-B14F-4D97-AF65-F5344CB8AC3E}">
        <p14:creationId xmlns:p14="http://schemas.microsoft.com/office/powerpoint/2010/main" val="2614825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500" fill="hold"/>
                                        <p:tgtEl>
                                          <p:spTgt spid="1029"/>
                                        </p:tgtEl>
                                        <p:attrNameLst>
                                          <p:attrName>ppt_x</p:attrName>
                                        </p:attrNameLst>
                                      </p:cBhvr>
                                      <p:tavLst>
                                        <p:tav tm="0">
                                          <p:val>
                                            <p:strVal val="#ppt_x"/>
                                          </p:val>
                                        </p:tav>
                                        <p:tav tm="100000">
                                          <p:val>
                                            <p:strVal val="#ppt_x"/>
                                          </p:val>
                                        </p:tav>
                                      </p:tavLst>
                                    </p:anim>
                                    <p:anim calcmode="lin" valueType="num">
                                      <p:cBhvr additive="base">
                                        <p:cTn id="8" dur="500" fill="hold"/>
                                        <p:tgtEl>
                                          <p:spTgt spid="10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9464"/>
                                        </p:tgtEl>
                                        <p:attrNameLst>
                                          <p:attrName>style.visibility</p:attrName>
                                        </p:attrNameLst>
                                      </p:cBhvr>
                                      <p:to>
                                        <p:strVal val="visible"/>
                                      </p:to>
                                    </p:set>
                                    <p:animEffect transition="in" filter="fade">
                                      <p:cBhvr>
                                        <p:cTn id="17" dur="1000"/>
                                        <p:tgtEl>
                                          <p:spTgt spid="19464"/>
                                        </p:tgtEl>
                                      </p:cBhvr>
                                    </p:animEffect>
                                    <p:anim calcmode="lin" valueType="num">
                                      <p:cBhvr>
                                        <p:cTn id="18" dur="1000" fill="hold"/>
                                        <p:tgtEl>
                                          <p:spTgt spid="19464"/>
                                        </p:tgtEl>
                                        <p:attrNameLst>
                                          <p:attrName>ppt_x</p:attrName>
                                        </p:attrNameLst>
                                      </p:cBhvr>
                                      <p:tavLst>
                                        <p:tav tm="0">
                                          <p:val>
                                            <p:strVal val="#ppt_x"/>
                                          </p:val>
                                        </p:tav>
                                        <p:tav tm="100000">
                                          <p:val>
                                            <p:strVal val="#ppt_x"/>
                                          </p:val>
                                        </p:tav>
                                      </p:tavLst>
                                    </p:anim>
                                    <p:anim calcmode="lin" valueType="num">
                                      <p:cBhvr>
                                        <p:cTn id="19" dur="1000" fill="hold"/>
                                        <p:tgtEl>
                                          <p:spTgt spid="194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46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文字方塊 3"/>
          <p:cNvSpPr txBox="1">
            <a:spLocks noChangeArrowheads="1"/>
          </p:cNvSpPr>
          <p:nvPr/>
        </p:nvSpPr>
        <p:spPr bwMode="auto">
          <a:xfrm>
            <a:off x="1152352" y="2955737"/>
            <a:ext cx="4344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solidFill>
                  <a:srgbClr val="FF0000"/>
                </a:solidFill>
                <a:latin typeface="Arial" charset="0"/>
              </a:rPr>
              <a:t>相對性原則 </a:t>
            </a:r>
            <a:r>
              <a:rPr kumimoji="0" lang="en-US" altLang="zh-TW" sz="1800">
                <a:solidFill>
                  <a:srgbClr val="FF0000"/>
                </a:solidFill>
                <a:latin typeface="Arial" charset="0"/>
              </a:rPr>
              <a:t>The Principle of Relativity</a:t>
            </a:r>
            <a:endParaRPr kumimoji="0" lang="zh-TW" altLang="en-US" sz="1800">
              <a:solidFill>
                <a:srgbClr val="FF0000"/>
              </a:solidFill>
              <a:latin typeface="Arial" charset="0"/>
            </a:endParaRPr>
          </a:p>
        </p:txBody>
      </p:sp>
      <p:pic>
        <p:nvPicPr>
          <p:cNvPr id="50179" name="Picture 5" descr="http://www.aei.mpg.de/einsteinOnline/en/images/elementary/relbewegung1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277" y="723712"/>
            <a:ext cx="28575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7" descr="http://www.aei.mpg.de/einsteinOnline/en/images/elementary/relbewegung2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139" y="796737"/>
            <a:ext cx="28575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文字方塊 9"/>
          <p:cNvSpPr txBox="1">
            <a:spLocks noChangeArrowheads="1"/>
          </p:cNvSpPr>
          <p:nvPr/>
        </p:nvSpPr>
        <p:spPr bwMode="auto">
          <a:xfrm>
            <a:off x="1188021" y="4000485"/>
            <a:ext cx="75610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覺得自己是靜止的移動中的實驗者，他由實驗結果所歸納出來的物理定律，</a:t>
            </a:r>
          </a:p>
        </p:txBody>
      </p:sp>
      <p:sp>
        <p:nvSpPr>
          <p:cNvPr id="50182" name="文字方塊 4"/>
          <p:cNvSpPr txBox="1">
            <a:spLocks noChangeArrowheads="1"/>
          </p:cNvSpPr>
          <p:nvPr/>
        </p:nvSpPr>
        <p:spPr bwMode="auto">
          <a:xfrm>
            <a:off x="1188021" y="3496429"/>
            <a:ext cx="6335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沒有任何實驗可以讓你分辨實驗者的絕對運動速度！</a:t>
            </a:r>
          </a:p>
        </p:txBody>
      </p:sp>
      <p:sp>
        <p:nvSpPr>
          <p:cNvPr id="2" name="矩形 1"/>
          <p:cNvSpPr/>
          <p:nvPr/>
        </p:nvSpPr>
        <p:spPr>
          <a:xfrm>
            <a:off x="1210784" y="4558835"/>
            <a:ext cx="5760640" cy="369332"/>
          </a:xfrm>
          <a:prstGeom prst="rect">
            <a:avLst/>
          </a:prstGeom>
        </p:spPr>
        <p:txBody>
          <a:bodyPr wrap="square">
            <a:spAutoFit/>
          </a:bodyPr>
          <a:lstStyle/>
          <a:p>
            <a:r>
              <a:rPr kumimoji="0" lang="zh-TW" altLang="en-US" dirty="0">
                <a:latin typeface="Arial" charset="0"/>
              </a:rPr>
              <a:t>與老師（靜止的）所歸納的物理定律一模一樣！</a:t>
            </a:r>
          </a:p>
        </p:txBody>
      </p:sp>
      <p:sp>
        <p:nvSpPr>
          <p:cNvPr id="3" name="矩形 2"/>
          <p:cNvSpPr/>
          <p:nvPr/>
        </p:nvSpPr>
        <p:spPr>
          <a:xfrm>
            <a:off x="1210784" y="5080605"/>
            <a:ext cx="4572000" cy="369332"/>
          </a:xfrm>
          <a:prstGeom prst="rect">
            <a:avLst/>
          </a:prstGeom>
        </p:spPr>
        <p:txBody>
          <a:bodyPr>
            <a:spAutoFit/>
          </a:bodyPr>
          <a:lstStyle/>
          <a:p>
            <a:r>
              <a:rPr kumimoji="0" lang="zh-TW" altLang="en-US" dirty="0">
                <a:latin typeface="Arial" charset="0"/>
              </a:rPr>
              <a:t>注意：觀察到的物理現象不會相同，</a:t>
            </a:r>
            <a:endParaRPr kumimoji="0" lang="en-US" altLang="zh-TW" dirty="0">
              <a:latin typeface="Arial" charset="0"/>
            </a:endParaRPr>
          </a:p>
        </p:txBody>
      </p:sp>
      <p:sp>
        <p:nvSpPr>
          <p:cNvPr id="4" name="矩形 3"/>
          <p:cNvSpPr/>
          <p:nvPr/>
        </p:nvSpPr>
        <p:spPr>
          <a:xfrm>
            <a:off x="1188021" y="5589240"/>
            <a:ext cx="6385949" cy="369332"/>
          </a:xfrm>
          <a:prstGeom prst="rect">
            <a:avLst/>
          </a:prstGeom>
        </p:spPr>
        <p:txBody>
          <a:bodyPr wrap="square">
            <a:spAutoFit/>
          </a:bodyPr>
          <a:lstStyle/>
          <a:p>
            <a:r>
              <a:rPr kumimoji="0" lang="zh-TW" altLang="en-US" dirty="0">
                <a:latin typeface="Arial" charset="0"/>
              </a:rPr>
              <a:t>但由物理現象所歸納出來的物理定律形式上必須相同！</a:t>
            </a:r>
          </a:p>
        </p:txBody>
      </p:sp>
    </p:spTree>
    <p:extLst>
      <p:ext uri="{BB962C8B-B14F-4D97-AF65-F5344CB8AC3E}">
        <p14:creationId xmlns:p14="http://schemas.microsoft.com/office/powerpoint/2010/main" val="234930536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2" descr="3902"/>
          <p:cNvPicPr>
            <a:picLocks noChangeAspect="1" noChangeArrowheads="1"/>
          </p:cNvPicPr>
          <p:nvPr/>
        </p:nvPicPr>
        <p:blipFill>
          <a:blip r:embed="rId2">
            <a:extLst>
              <a:ext uri="{28A0092B-C50C-407E-A947-70E740481C1C}">
                <a14:useLocalDpi xmlns:a14="http://schemas.microsoft.com/office/drawing/2010/main" val="0"/>
              </a:ext>
            </a:extLst>
          </a:blip>
          <a:srcRect b="8696"/>
          <a:stretch>
            <a:fillRect/>
          </a:stretch>
        </p:blipFill>
        <p:spPr bwMode="auto">
          <a:xfrm>
            <a:off x="1115616" y="1412776"/>
            <a:ext cx="4579487" cy="3483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4"/>
          <p:cNvSpPr txBox="1">
            <a:spLocks noChangeArrowheads="1"/>
          </p:cNvSpPr>
          <p:nvPr/>
        </p:nvSpPr>
        <p:spPr bwMode="auto">
          <a:xfrm>
            <a:off x="6231282" y="4165526"/>
            <a:ext cx="1682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latin typeface="Arial" charset="0"/>
              </a:rPr>
              <a:t>伽利略變換</a:t>
            </a:r>
          </a:p>
        </p:txBody>
      </p:sp>
      <p:sp>
        <p:nvSpPr>
          <p:cNvPr id="8" name="Text Box 5"/>
          <p:cNvSpPr txBox="1">
            <a:spLocks noChangeArrowheads="1"/>
          </p:cNvSpPr>
          <p:nvPr/>
        </p:nvSpPr>
        <p:spPr bwMode="auto">
          <a:xfrm>
            <a:off x="1082479" y="917559"/>
            <a:ext cx="7555574" cy="369332"/>
          </a:xfrm>
          <a:prstGeom prst="rect">
            <a:avLst/>
          </a:prstGeom>
          <a:noFill/>
          <a:ln w="9525" algn="ctr">
            <a:noFill/>
            <a:miter lim="800000"/>
            <a:headEnd/>
            <a:tailEnd/>
          </a:ln>
        </p:spPr>
        <p:txBody>
          <a:bodyPr wrap="square">
            <a:spAutoFit/>
          </a:bodyPr>
          <a:lstStyle/>
          <a:p>
            <a:pPr>
              <a:spcBef>
                <a:spcPct val="50000"/>
              </a:spcBef>
              <a:defRPr/>
            </a:pPr>
            <a:r>
              <a:rPr lang="zh-TW" altLang="en-US" dirty="0">
                <a:latin typeface="+mn-lt"/>
              </a:rPr>
              <a:t>根據日常生活經驗，兩個</a:t>
            </a:r>
            <a:r>
              <a:rPr lang="zh-TW" altLang="en-US" dirty="0"/>
              <a:t>慣性座標系</a:t>
            </a:r>
            <a:r>
              <a:rPr lang="zh-TW" altLang="en-US" dirty="0">
                <a:latin typeface="+mn-lt"/>
              </a:rPr>
              <a:t>所測量到的時間與空間滿足以下關係：</a:t>
            </a:r>
            <a:endParaRPr lang="en-US" altLang="zh-TW" dirty="0">
              <a:latin typeface="+mn-lt"/>
            </a:endParaRPr>
          </a:p>
        </p:txBody>
      </p:sp>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C1F3CE9C-457F-5448-84C6-F1F900203FFF}"/>
                  </a:ext>
                </a:extLst>
              </p:cNvPr>
              <p:cNvSpPr/>
              <p:nvPr/>
            </p:nvSpPr>
            <p:spPr>
              <a:xfrm>
                <a:off x="6274748" y="2756844"/>
                <a:ext cx="1361078"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𝑥</m:t>
                      </m:r>
                      <m:r>
                        <a:rPr lang="en-US" altLang="zh-TW" i="1">
                          <a:latin typeface="Cambria Math"/>
                        </a:rPr>
                        <m:t>′=</m:t>
                      </m:r>
                      <m:r>
                        <a:rPr lang="en-US" altLang="zh-TW" i="1">
                          <a:latin typeface="Cambria Math"/>
                        </a:rPr>
                        <m:t>𝑥</m:t>
                      </m:r>
                      <m:r>
                        <a:rPr lang="en-US" altLang="zh-TW" i="1">
                          <a:latin typeface="Cambria Math"/>
                        </a:rPr>
                        <m:t>−</m:t>
                      </m:r>
                      <m:r>
                        <a:rPr lang="en-US" altLang="zh-TW" i="1">
                          <a:latin typeface="Cambria Math"/>
                        </a:rPr>
                        <m:t>𝑣𝑡</m:t>
                      </m:r>
                    </m:oMath>
                  </m:oMathPara>
                </a14:m>
                <a:endParaRPr lang="zh-TW" altLang="zh-TW" dirty="0"/>
              </a:p>
            </p:txBody>
          </p:sp>
        </mc:Choice>
        <mc:Fallback xmlns="">
          <p:sp>
            <p:nvSpPr>
              <p:cNvPr id="9" name="矩形 8">
                <a:extLst>
                  <a:ext uri="{FF2B5EF4-FFF2-40B4-BE49-F238E27FC236}">
                    <a16:creationId xmlns:a16="http://schemas.microsoft.com/office/drawing/2014/main" id="{C1F3CE9C-457F-5448-84C6-F1F900203FFF}"/>
                  </a:ext>
                </a:extLst>
              </p:cNvPr>
              <p:cNvSpPr>
                <a:spLocks noRot="1" noChangeAspect="1" noMove="1" noResize="1" noEditPoints="1" noAdjustHandles="1" noChangeArrowheads="1" noChangeShapeType="1" noTextEdit="1"/>
              </p:cNvSpPr>
              <p:nvPr/>
            </p:nvSpPr>
            <p:spPr>
              <a:xfrm>
                <a:off x="6274748" y="2756844"/>
                <a:ext cx="1361078" cy="369332"/>
              </a:xfrm>
              <a:prstGeom prst="rect">
                <a:avLst/>
              </a:prstGeom>
              <a:blipFill>
                <a:blip r:embed="rId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C651ABEF-9832-7444-856C-7F963DB45E84}"/>
                  </a:ext>
                </a:extLst>
              </p:cNvPr>
              <p:cNvSpPr/>
              <p:nvPr/>
            </p:nvSpPr>
            <p:spPr>
              <a:xfrm>
                <a:off x="6274748" y="3201860"/>
                <a:ext cx="873123"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𝑦</m:t>
                      </m:r>
                      <m:r>
                        <a:rPr lang="en-US" altLang="zh-TW" i="1">
                          <a:latin typeface="Cambria Math"/>
                        </a:rPr>
                        <m:t>′=</m:t>
                      </m:r>
                      <m:r>
                        <a:rPr lang="en-US" altLang="zh-TW" b="0" i="1" smtClean="0">
                          <a:latin typeface="Cambria Math" panose="02040503050406030204" pitchFamily="18" charset="0"/>
                        </a:rPr>
                        <m:t>𝑦</m:t>
                      </m:r>
                    </m:oMath>
                  </m:oMathPara>
                </a14:m>
                <a:endParaRPr lang="zh-TW" altLang="zh-TW" dirty="0"/>
              </a:p>
            </p:txBody>
          </p:sp>
        </mc:Choice>
        <mc:Fallback xmlns="">
          <p:sp>
            <p:nvSpPr>
              <p:cNvPr id="10" name="矩形 9">
                <a:extLst>
                  <a:ext uri="{FF2B5EF4-FFF2-40B4-BE49-F238E27FC236}">
                    <a16:creationId xmlns:a16="http://schemas.microsoft.com/office/drawing/2014/main" id="{C651ABEF-9832-7444-856C-7F963DB45E84}"/>
                  </a:ext>
                </a:extLst>
              </p:cNvPr>
              <p:cNvSpPr>
                <a:spLocks noRot="1" noChangeAspect="1" noMove="1" noResize="1" noEditPoints="1" noAdjustHandles="1" noChangeArrowheads="1" noChangeShapeType="1" noTextEdit="1"/>
              </p:cNvSpPr>
              <p:nvPr/>
            </p:nvSpPr>
            <p:spPr>
              <a:xfrm>
                <a:off x="6274748" y="3201860"/>
                <a:ext cx="873123" cy="369332"/>
              </a:xfrm>
              <a:prstGeom prst="rect">
                <a:avLst/>
              </a:prstGeom>
              <a:blipFill>
                <a:blip r:embed="rId4"/>
                <a:stretch>
                  <a:fillRect b="-1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89C44D8C-1381-8845-A02B-4C2C929A9D3A}"/>
                  </a:ext>
                </a:extLst>
              </p:cNvPr>
              <p:cNvSpPr/>
              <p:nvPr/>
            </p:nvSpPr>
            <p:spPr>
              <a:xfrm>
                <a:off x="6274748" y="3646876"/>
                <a:ext cx="797847"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𝑡</m:t>
                      </m:r>
                      <m:r>
                        <a:rPr lang="en-US" altLang="zh-TW" i="1">
                          <a:latin typeface="Cambria Math"/>
                        </a:rPr>
                        <m:t>′=</m:t>
                      </m:r>
                      <m:r>
                        <a:rPr lang="en-US" altLang="zh-TW" b="0" i="1" smtClean="0">
                          <a:latin typeface="Cambria Math" panose="02040503050406030204" pitchFamily="18" charset="0"/>
                        </a:rPr>
                        <m:t>𝑡</m:t>
                      </m:r>
                    </m:oMath>
                  </m:oMathPara>
                </a14:m>
                <a:endParaRPr lang="zh-TW" altLang="zh-TW" dirty="0"/>
              </a:p>
            </p:txBody>
          </p:sp>
        </mc:Choice>
        <mc:Fallback xmlns="">
          <p:sp>
            <p:nvSpPr>
              <p:cNvPr id="11" name="矩形 10">
                <a:extLst>
                  <a:ext uri="{FF2B5EF4-FFF2-40B4-BE49-F238E27FC236}">
                    <a16:creationId xmlns:a16="http://schemas.microsoft.com/office/drawing/2014/main" id="{89C44D8C-1381-8845-A02B-4C2C929A9D3A}"/>
                  </a:ext>
                </a:extLst>
              </p:cNvPr>
              <p:cNvSpPr>
                <a:spLocks noRot="1" noChangeAspect="1" noMove="1" noResize="1" noEditPoints="1" noAdjustHandles="1" noChangeArrowheads="1" noChangeShapeType="1" noTextEdit="1"/>
              </p:cNvSpPr>
              <p:nvPr/>
            </p:nvSpPr>
            <p:spPr>
              <a:xfrm>
                <a:off x="6274748" y="3646876"/>
                <a:ext cx="797847" cy="369332"/>
              </a:xfrm>
              <a:prstGeom prst="rect">
                <a:avLst/>
              </a:prstGeom>
              <a:blipFill>
                <a:blip r:embed="rId5"/>
                <a:stretch>
                  <a:fillRect/>
                </a:stretch>
              </a:blipFill>
            </p:spPr>
            <p:txBody>
              <a:bodyPr/>
              <a:lstStyle/>
              <a:p>
                <a:r>
                  <a:rPr lang="en-TW">
                    <a:noFill/>
                  </a:rPr>
                  <a:t> </a:t>
                </a:r>
              </a:p>
            </p:txBody>
          </p:sp>
        </mc:Fallback>
      </mc:AlternateContent>
      <p:sp>
        <p:nvSpPr>
          <p:cNvPr id="12" name="Text Box 5">
            <a:extLst>
              <a:ext uri="{FF2B5EF4-FFF2-40B4-BE49-F238E27FC236}">
                <a16:creationId xmlns:a16="http://schemas.microsoft.com/office/drawing/2014/main" id="{FA55C854-04A3-4D41-9DE1-7EC425BCCFD7}"/>
              </a:ext>
            </a:extLst>
          </p:cNvPr>
          <p:cNvSpPr txBox="1">
            <a:spLocks noChangeArrowheads="1"/>
          </p:cNvSpPr>
          <p:nvPr/>
        </p:nvSpPr>
        <p:spPr bwMode="auto">
          <a:xfrm>
            <a:off x="1082479" y="502373"/>
            <a:ext cx="7555574" cy="369332"/>
          </a:xfrm>
          <a:prstGeom prst="rect">
            <a:avLst/>
          </a:prstGeom>
          <a:noFill/>
          <a:ln w="9525" algn="ctr">
            <a:noFill/>
            <a:miter lim="800000"/>
            <a:headEnd/>
            <a:tailEnd/>
          </a:ln>
        </p:spPr>
        <p:txBody>
          <a:bodyPr wrap="square">
            <a:spAutoFit/>
          </a:bodyPr>
          <a:lstStyle/>
          <a:p>
            <a:pPr>
              <a:spcBef>
                <a:spcPct val="50000"/>
              </a:spcBef>
              <a:defRPr/>
            </a:pPr>
            <a:r>
              <a:rPr lang="zh-TW" altLang="en-US" dirty="0">
                <a:latin typeface="+mn-lt"/>
              </a:rPr>
              <a:t>這兩個以定速相對運動的觀察者，稱為兩個慣性座標系！</a:t>
            </a:r>
            <a:endParaRPr lang="en-US" altLang="zh-TW" dirty="0">
              <a:latin typeface="+mn-lt"/>
            </a:endParaRPr>
          </a:p>
        </p:txBody>
      </p:sp>
      <p:pic>
        <p:nvPicPr>
          <p:cNvPr id="13" name="Picture 2" descr="3901">
            <a:extLst>
              <a:ext uri="{FF2B5EF4-FFF2-40B4-BE49-F238E27FC236}">
                <a16:creationId xmlns:a16="http://schemas.microsoft.com/office/drawing/2014/main" id="{E144237E-B7E0-874F-8AE3-02E4E633EB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4380" b="15640"/>
          <a:stretch>
            <a:fillRect/>
          </a:stretch>
        </p:blipFill>
        <p:spPr bwMode="auto">
          <a:xfrm>
            <a:off x="1126272" y="5010650"/>
            <a:ext cx="3262469" cy="141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77030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p:cNvSpPr txBox="1">
            <a:spLocks noChangeArrowheads="1"/>
          </p:cNvSpPr>
          <p:nvPr/>
        </p:nvSpPr>
        <p:spPr bwMode="auto">
          <a:xfrm>
            <a:off x="1835696" y="1353078"/>
            <a:ext cx="58695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latin typeface="Arial" charset="0"/>
              </a:rPr>
              <a:t>從伽利略變換可以推導出慣性座標系之間的速度的變換</a:t>
            </a:r>
          </a:p>
        </p:txBody>
      </p:sp>
      <p:pic>
        <p:nvPicPr>
          <p:cNvPr id="38918" name="Picture 10" descr="f38_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363" y="2024063"/>
            <a:ext cx="4249737"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矩形 1"/>
              <p:cNvSpPr/>
              <p:nvPr/>
            </p:nvSpPr>
            <p:spPr>
              <a:xfrm>
                <a:off x="2519363" y="5274665"/>
                <a:ext cx="1415644" cy="39094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a:latin typeface="Cambria Math" panose="02040503050406030204" pitchFamily="18" charset="0"/>
                            </a:rPr>
                          </m:ctrlPr>
                        </m:sSubSupPr>
                        <m:e>
                          <m:r>
                            <a:rPr lang="en-US" altLang="zh-TW" i="1">
                              <a:latin typeface="Cambria Math"/>
                            </a:rPr>
                            <m:t>𝑢</m:t>
                          </m:r>
                        </m:e>
                        <m:sub>
                          <m:r>
                            <a:rPr lang="en-US" altLang="zh-TW" i="1">
                              <a:latin typeface="Cambria Math"/>
                            </a:rPr>
                            <m:t>𝑥</m:t>
                          </m:r>
                        </m:sub>
                        <m:sup>
                          <m:r>
                            <a:rPr lang="en-US" altLang="zh-TW" i="1">
                              <a:latin typeface="Cambria Math"/>
                            </a:rPr>
                            <m:t>′</m:t>
                          </m:r>
                        </m:sup>
                      </m:sSubSup>
                      <m:r>
                        <a:rPr lang="en-US" altLang="zh-TW">
                          <a:latin typeface="Cambria Math"/>
                        </a:rPr>
                        <m:t>=</m:t>
                      </m:r>
                      <m:sSub>
                        <m:sSubPr>
                          <m:ctrlPr>
                            <a:rPr lang="zh-TW" altLang="zh-TW" i="1">
                              <a:latin typeface="Cambria Math" panose="02040503050406030204" pitchFamily="18" charset="0"/>
                            </a:rPr>
                          </m:ctrlPr>
                        </m:sSubPr>
                        <m:e>
                          <m:r>
                            <a:rPr lang="en-US" altLang="zh-TW" i="1">
                              <a:latin typeface="Cambria Math"/>
                            </a:rPr>
                            <m:t>𝑢</m:t>
                          </m:r>
                        </m:e>
                        <m:sub>
                          <m:r>
                            <a:rPr lang="en-US" altLang="zh-TW" i="1">
                              <a:latin typeface="Cambria Math"/>
                            </a:rPr>
                            <m:t>𝑥</m:t>
                          </m:r>
                        </m:sub>
                      </m:sSub>
                      <m:r>
                        <a:rPr lang="en-US" altLang="zh-TW" i="1">
                          <a:latin typeface="Cambria Math"/>
                        </a:rPr>
                        <m:t>−</m:t>
                      </m:r>
                      <m:r>
                        <a:rPr lang="en-US" altLang="zh-TW" i="1">
                          <a:latin typeface="Cambria Math"/>
                        </a:rPr>
                        <m:t>𝑣</m:t>
                      </m:r>
                    </m:oMath>
                  </m:oMathPara>
                </a14:m>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2519363" y="5274665"/>
                <a:ext cx="1415644" cy="390941"/>
              </a:xfrm>
              <a:prstGeom prst="rect">
                <a:avLst/>
              </a:prstGeom>
              <a:blipFill>
                <a:blip r:embed="rId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4832977" y="5274665"/>
                <a:ext cx="1024511" cy="422680"/>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a:latin typeface="Cambria Math" panose="02040503050406030204" pitchFamily="18" charset="0"/>
                            </a:rPr>
                          </m:ctrlPr>
                        </m:sSubSupPr>
                        <m:e>
                          <m:r>
                            <a:rPr lang="en-US" altLang="zh-TW" i="1">
                              <a:latin typeface="Cambria Math"/>
                            </a:rPr>
                            <m:t>𝑢</m:t>
                          </m:r>
                        </m:e>
                        <m:sub>
                          <m:r>
                            <a:rPr lang="en-US" altLang="zh-TW" i="1">
                              <a:latin typeface="Cambria Math"/>
                            </a:rPr>
                            <m:t>𝑦</m:t>
                          </m:r>
                        </m:sub>
                        <m:sup>
                          <m:r>
                            <a:rPr lang="en-US" altLang="zh-TW" i="1">
                              <a:latin typeface="Cambria Math"/>
                            </a:rPr>
                            <m:t>′</m:t>
                          </m:r>
                        </m:sup>
                      </m:sSubSup>
                      <m:r>
                        <a:rPr lang="en-US" altLang="zh-TW">
                          <a:latin typeface="Cambria Math"/>
                        </a:rPr>
                        <m:t>=</m:t>
                      </m:r>
                      <m:sSub>
                        <m:sSubPr>
                          <m:ctrlPr>
                            <a:rPr lang="zh-TW" altLang="zh-TW" i="1">
                              <a:latin typeface="Cambria Math" panose="02040503050406030204" pitchFamily="18" charset="0"/>
                            </a:rPr>
                          </m:ctrlPr>
                        </m:sSubPr>
                        <m:e>
                          <m:r>
                            <a:rPr lang="en-US" altLang="zh-TW" i="1">
                              <a:latin typeface="Cambria Math"/>
                            </a:rPr>
                            <m:t>𝑢</m:t>
                          </m:r>
                        </m:e>
                        <m:sub>
                          <m:r>
                            <a:rPr lang="en-US" altLang="zh-TW" i="1">
                              <a:latin typeface="Cambria Math"/>
                            </a:rPr>
                            <m:t>𝑦</m:t>
                          </m:r>
                        </m:sub>
                      </m:sSub>
                    </m:oMath>
                  </m:oMathPara>
                </a14:m>
                <a:endParaRPr lang="zh-TW" altLang="en-US" dirty="0"/>
              </a:p>
            </p:txBody>
          </p:sp>
        </mc:Choice>
        <mc:Fallback xmlns="">
          <p:sp>
            <p:nvSpPr>
              <p:cNvPr id="8" name="矩形 7"/>
              <p:cNvSpPr>
                <a:spLocks noRot="1" noChangeAspect="1" noMove="1" noResize="1" noEditPoints="1" noAdjustHandles="1" noChangeArrowheads="1" noChangeShapeType="1" noTextEdit="1"/>
              </p:cNvSpPr>
              <p:nvPr/>
            </p:nvSpPr>
            <p:spPr>
              <a:xfrm>
                <a:off x="4832977" y="5274665"/>
                <a:ext cx="1024511" cy="422680"/>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88618DE7-9B4E-DE48-BD49-D770E0420CD5}"/>
                  </a:ext>
                </a:extLst>
              </p:cNvPr>
              <p:cNvSpPr/>
              <p:nvPr/>
            </p:nvSpPr>
            <p:spPr>
              <a:xfrm>
                <a:off x="2519363" y="4406928"/>
                <a:ext cx="4301562" cy="63376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smtClean="0">
                              <a:latin typeface="Cambria Math" panose="02040503050406030204" pitchFamily="18" charset="0"/>
                            </a:rPr>
                          </m:ctrlPr>
                        </m:sSubSupPr>
                        <m:e>
                          <m:r>
                            <a:rPr lang="en-US" altLang="zh-TW" i="1">
                              <a:latin typeface="Cambria Math"/>
                            </a:rPr>
                            <m:t>𝑢</m:t>
                          </m:r>
                        </m:e>
                        <m:sub>
                          <m:r>
                            <a:rPr lang="en-US" altLang="zh-TW" i="1">
                              <a:latin typeface="Cambria Math"/>
                            </a:rPr>
                            <m:t>𝑥</m:t>
                          </m:r>
                        </m:sub>
                        <m:sup>
                          <m:r>
                            <a:rPr lang="en-US" altLang="zh-TW" i="1">
                              <a:latin typeface="Cambria Math"/>
                            </a:rPr>
                            <m:t>′</m:t>
                          </m:r>
                        </m:sup>
                      </m:sSubSup>
                      <m:r>
                        <a:rPr lang="en-US" altLang="zh-TW">
                          <a:latin typeface="Cambria Math"/>
                        </a:rPr>
                        <m:t>=</m:t>
                      </m:r>
                      <m:f>
                        <m:fPr>
                          <m:ctrlPr>
                            <a:rPr lang="en-US" altLang="zh-TW" i="1" smtClean="0">
                              <a:latin typeface="Cambria Math" panose="02040503050406030204" pitchFamily="18" charset="0"/>
                            </a:rPr>
                          </m:ctrlPr>
                        </m:fPr>
                        <m:num>
                          <m:r>
                            <a:rPr lang="en-US" altLang="zh-TW" b="0" i="1" smtClean="0">
                              <a:latin typeface="Cambria Math" panose="02040503050406030204" pitchFamily="18" charset="0"/>
                            </a:rPr>
                            <m:t>𝑑𝑥</m:t>
                          </m:r>
                          <m:r>
                            <a:rPr lang="en-US" altLang="zh-TW" b="0" i="1" smtClean="0">
                              <a:latin typeface="Cambria Math" panose="02040503050406030204" pitchFamily="18" charset="0"/>
                            </a:rPr>
                            <m:t>′</m:t>
                          </m:r>
                        </m:num>
                        <m:den>
                          <m:r>
                            <a:rPr lang="en-US" altLang="zh-TW" b="0" i="1" smtClean="0">
                              <a:latin typeface="Cambria Math" panose="02040503050406030204" pitchFamily="18" charset="0"/>
                            </a:rPr>
                            <m:t>𝑑𝑡</m:t>
                          </m:r>
                        </m:den>
                      </m:f>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𝑑</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𝑣𝑡</m:t>
                              </m:r>
                            </m:e>
                          </m:d>
                        </m:num>
                        <m:den>
                          <m:r>
                            <a:rPr lang="en-US" altLang="zh-TW" b="0" i="1" smtClean="0">
                              <a:latin typeface="Cambria Math" panose="02040503050406030204" pitchFamily="18" charset="0"/>
                            </a:rPr>
                            <m:t>𝑑𝑡</m:t>
                          </m:r>
                        </m:den>
                      </m:f>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𝑑𝑥</m:t>
                          </m:r>
                        </m:num>
                        <m:den>
                          <m:r>
                            <a:rPr lang="en-US" altLang="zh-TW" i="1">
                              <a:latin typeface="Cambria Math" panose="02040503050406030204" pitchFamily="18" charset="0"/>
                            </a:rPr>
                            <m:t>𝑑𝑡</m:t>
                          </m:r>
                        </m:den>
                      </m:f>
                      <m:r>
                        <a:rPr lang="en-US" altLang="zh-TW" b="0" i="1" smtClean="0">
                          <a:latin typeface="Cambria Math" panose="02040503050406030204" pitchFamily="18" charset="0"/>
                        </a:rPr>
                        <m:t>−</m:t>
                      </m:r>
                      <m:r>
                        <a:rPr lang="en-US" altLang="zh-TW" b="0" i="1" smtClean="0">
                          <a:latin typeface="Cambria Math" panose="02040503050406030204" pitchFamily="18" charset="0"/>
                        </a:rPr>
                        <m:t>𝑣</m:t>
                      </m:r>
                      <m:r>
                        <a:rPr lang="en-US" altLang="zh-TW" b="0" i="1" smtClean="0">
                          <a:latin typeface="Cambria Math" panose="02040503050406030204" pitchFamily="18" charset="0"/>
                        </a:rPr>
                        <m:t>=</m:t>
                      </m:r>
                      <m:sSub>
                        <m:sSubPr>
                          <m:ctrlPr>
                            <a:rPr lang="zh-TW" altLang="zh-TW" i="1" smtClean="0">
                              <a:latin typeface="Cambria Math" panose="02040503050406030204" pitchFamily="18" charset="0"/>
                            </a:rPr>
                          </m:ctrlPr>
                        </m:sSubPr>
                        <m:e>
                          <m:r>
                            <a:rPr lang="en-US" altLang="zh-TW" i="1">
                              <a:latin typeface="Cambria Math"/>
                            </a:rPr>
                            <m:t>𝑢</m:t>
                          </m:r>
                        </m:e>
                        <m:sub>
                          <m:r>
                            <a:rPr lang="en-US" altLang="zh-TW" i="1">
                              <a:latin typeface="Cambria Math"/>
                            </a:rPr>
                            <m:t>𝑥</m:t>
                          </m:r>
                        </m:sub>
                      </m:sSub>
                      <m:r>
                        <a:rPr lang="en-US" altLang="zh-TW" i="1">
                          <a:latin typeface="Cambria Math"/>
                        </a:rPr>
                        <m:t>−</m:t>
                      </m:r>
                      <m:r>
                        <a:rPr lang="en-US" altLang="zh-TW" i="1">
                          <a:latin typeface="Cambria Math"/>
                        </a:rPr>
                        <m:t>𝑣</m:t>
                      </m:r>
                    </m:oMath>
                  </m:oMathPara>
                </a14:m>
                <a:endParaRPr lang="zh-TW" altLang="en-US" dirty="0"/>
              </a:p>
            </p:txBody>
          </p:sp>
        </mc:Choice>
        <mc:Fallback xmlns="">
          <p:sp>
            <p:nvSpPr>
              <p:cNvPr id="7" name="矩形 6">
                <a:extLst>
                  <a:ext uri="{FF2B5EF4-FFF2-40B4-BE49-F238E27FC236}">
                    <a16:creationId xmlns:a16="http://schemas.microsoft.com/office/drawing/2014/main" id="{88618DE7-9B4E-DE48-BD49-D770E0420CD5}"/>
                  </a:ext>
                </a:extLst>
              </p:cNvPr>
              <p:cNvSpPr>
                <a:spLocks noRot="1" noChangeAspect="1" noMove="1" noResize="1" noEditPoints="1" noAdjustHandles="1" noChangeArrowheads="1" noChangeShapeType="1" noTextEdit="1"/>
              </p:cNvSpPr>
              <p:nvPr/>
            </p:nvSpPr>
            <p:spPr>
              <a:xfrm>
                <a:off x="2519363" y="4406928"/>
                <a:ext cx="4301562" cy="633763"/>
              </a:xfrm>
              <a:prstGeom prst="rect">
                <a:avLst/>
              </a:prstGeom>
              <a:blipFill>
                <a:blip r:embed="rId5"/>
                <a:stretch>
                  <a:fillRect b="-6000"/>
                </a:stretch>
              </a:blipFill>
            </p:spPr>
            <p:txBody>
              <a:bodyPr/>
              <a:lstStyle/>
              <a:p>
                <a:r>
                  <a:rPr lang="en-TW">
                    <a:noFill/>
                  </a:rPr>
                  <a:t> </a:t>
                </a:r>
              </a:p>
            </p:txBody>
          </p:sp>
        </mc:Fallback>
      </mc:AlternateContent>
    </p:spTree>
    <p:extLst>
      <p:ext uri="{BB962C8B-B14F-4D97-AF65-F5344CB8AC3E}">
        <p14:creationId xmlns:p14="http://schemas.microsoft.com/office/powerpoint/2010/main" val="20319216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4"/>
          <p:cNvSpPr txBox="1">
            <a:spLocks noChangeArrowheads="1"/>
          </p:cNvSpPr>
          <p:nvPr/>
        </p:nvSpPr>
        <p:spPr bwMode="auto">
          <a:xfrm>
            <a:off x="3072015" y="837084"/>
            <a:ext cx="3306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latin typeface="Arial" charset="0"/>
              </a:rPr>
              <a:t>慣性座標系之間的速度的變換</a:t>
            </a:r>
          </a:p>
        </p:txBody>
      </p:sp>
      <p:pic>
        <p:nvPicPr>
          <p:cNvPr id="39941" name="Picture 10" descr="f38_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803" y="1484784"/>
            <a:ext cx="4049712" cy="19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矩形 5"/>
              <p:cNvSpPr/>
              <p:nvPr/>
            </p:nvSpPr>
            <p:spPr>
              <a:xfrm>
                <a:off x="2364193" y="4821083"/>
                <a:ext cx="1415644" cy="39094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a:latin typeface="Cambria Math" panose="02040503050406030204" pitchFamily="18" charset="0"/>
                            </a:rPr>
                          </m:ctrlPr>
                        </m:sSubSupPr>
                        <m:e>
                          <m:r>
                            <a:rPr lang="en-US" altLang="zh-TW" i="1">
                              <a:latin typeface="Cambria Math"/>
                            </a:rPr>
                            <m:t>𝑢</m:t>
                          </m:r>
                        </m:e>
                        <m:sub>
                          <m:r>
                            <a:rPr lang="en-US" altLang="zh-TW" i="1">
                              <a:latin typeface="Cambria Math"/>
                            </a:rPr>
                            <m:t>𝑥</m:t>
                          </m:r>
                        </m:sub>
                        <m:sup>
                          <m:r>
                            <a:rPr lang="en-US" altLang="zh-TW" i="1">
                              <a:latin typeface="Cambria Math"/>
                            </a:rPr>
                            <m:t>′</m:t>
                          </m:r>
                        </m:sup>
                      </m:sSubSup>
                      <m:r>
                        <a:rPr lang="en-US" altLang="zh-TW">
                          <a:latin typeface="Cambria Math"/>
                        </a:rPr>
                        <m:t>=</m:t>
                      </m:r>
                      <m:sSub>
                        <m:sSubPr>
                          <m:ctrlPr>
                            <a:rPr lang="zh-TW" altLang="zh-TW" i="1">
                              <a:latin typeface="Cambria Math" panose="02040503050406030204" pitchFamily="18" charset="0"/>
                            </a:rPr>
                          </m:ctrlPr>
                        </m:sSubPr>
                        <m:e>
                          <m:r>
                            <a:rPr lang="en-US" altLang="zh-TW" i="1">
                              <a:latin typeface="Cambria Math"/>
                            </a:rPr>
                            <m:t>𝑢</m:t>
                          </m:r>
                        </m:e>
                        <m:sub>
                          <m:r>
                            <a:rPr lang="en-US" altLang="zh-TW" i="1">
                              <a:latin typeface="Cambria Math"/>
                            </a:rPr>
                            <m:t>𝑥</m:t>
                          </m:r>
                        </m:sub>
                      </m:sSub>
                      <m:r>
                        <a:rPr lang="en-US" altLang="zh-TW" i="1">
                          <a:latin typeface="Cambria Math"/>
                        </a:rPr>
                        <m:t>−</m:t>
                      </m:r>
                      <m:r>
                        <a:rPr lang="en-US" altLang="zh-TW" i="1">
                          <a:latin typeface="Cambria Math"/>
                        </a:rPr>
                        <m:t>𝑣</m:t>
                      </m:r>
                    </m:oMath>
                  </m:oMathPara>
                </a14:m>
                <a:endParaRPr lang="zh-TW" altLang="en-US" dirty="0"/>
              </a:p>
            </p:txBody>
          </p:sp>
        </mc:Choice>
        <mc:Fallback xmlns="">
          <p:sp>
            <p:nvSpPr>
              <p:cNvPr id="6" name="矩形 5"/>
              <p:cNvSpPr>
                <a:spLocks noRot="1" noChangeAspect="1" noMove="1" noResize="1" noEditPoints="1" noAdjustHandles="1" noChangeArrowheads="1" noChangeShapeType="1" noTextEdit="1"/>
              </p:cNvSpPr>
              <p:nvPr/>
            </p:nvSpPr>
            <p:spPr>
              <a:xfrm>
                <a:off x="2364193" y="4821083"/>
                <a:ext cx="1415644" cy="390941"/>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4677807" y="4821083"/>
                <a:ext cx="1024511" cy="422680"/>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a:latin typeface="Cambria Math" panose="02040503050406030204" pitchFamily="18" charset="0"/>
                            </a:rPr>
                          </m:ctrlPr>
                        </m:sSubSupPr>
                        <m:e>
                          <m:r>
                            <a:rPr lang="en-US" altLang="zh-TW" i="1">
                              <a:latin typeface="Cambria Math"/>
                            </a:rPr>
                            <m:t>𝑢</m:t>
                          </m:r>
                        </m:e>
                        <m:sub>
                          <m:r>
                            <a:rPr lang="en-US" altLang="zh-TW" i="1">
                              <a:latin typeface="Cambria Math"/>
                            </a:rPr>
                            <m:t>𝑦</m:t>
                          </m:r>
                        </m:sub>
                        <m:sup>
                          <m:r>
                            <a:rPr lang="en-US" altLang="zh-TW" i="1">
                              <a:latin typeface="Cambria Math"/>
                            </a:rPr>
                            <m:t>′</m:t>
                          </m:r>
                        </m:sup>
                      </m:sSubSup>
                      <m:r>
                        <a:rPr lang="en-US" altLang="zh-TW">
                          <a:latin typeface="Cambria Math"/>
                        </a:rPr>
                        <m:t>=</m:t>
                      </m:r>
                      <m:sSub>
                        <m:sSubPr>
                          <m:ctrlPr>
                            <a:rPr lang="zh-TW" altLang="zh-TW" i="1">
                              <a:latin typeface="Cambria Math" panose="02040503050406030204" pitchFamily="18" charset="0"/>
                            </a:rPr>
                          </m:ctrlPr>
                        </m:sSubPr>
                        <m:e>
                          <m:r>
                            <a:rPr lang="en-US" altLang="zh-TW" i="1">
                              <a:latin typeface="Cambria Math"/>
                            </a:rPr>
                            <m:t>𝑢</m:t>
                          </m:r>
                        </m:e>
                        <m:sub>
                          <m:r>
                            <a:rPr lang="en-US" altLang="zh-TW" i="1">
                              <a:latin typeface="Cambria Math"/>
                            </a:rPr>
                            <m:t>𝑦</m:t>
                          </m:r>
                        </m:sub>
                      </m:sSub>
                    </m:oMath>
                  </m:oMathPara>
                </a14:m>
                <a:endParaRPr lang="zh-TW" altLang="en-US" dirty="0"/>
              </a:p>
            </p:txBody>
          </p:sp>
        </mc:Choice>
        <mc:Fallback xmlns="">
          <p:sp>
            <p:nvSpPr>
              <p:cNvPr id="7" name="矩形 6"/>
              <p:cNvSpPr>
                <a:spLocks noRot="1" noChangeAspect="1" noMove="1" noResize="1" noEditPoints="1" noAdjustHandles="1" noChangeArrowheads="1" noChangeShapeType="1" noTextEdit="1"/>
              </p:cNvSpPr>
              <p:nvPr/>
            </p:nvSpPr>
            <p:spPr>
              <a:xfrm>
                <a:off x="4677807" y="4821083"/>
                <a:ext cx="1024511" cy="422680"/>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2267744" y="5503303"/>
                <a:ext cx="4440055" cy="369332"/>
              </a:xfrm>
              <a:prstGeom prst="rect">
                <a:avLst/>
              </a:prstGeom>
              <a:noFill/>
            </p:spPr>
            <p:txBody>
              <a:bodyPr wrap="square" rtlCol="0">
                <a:spAutoFit/>
              </a:bodyPr>
              <a:lstStyle/>
              <a:p>
                <a:r>
                  <a:rPr lang="zh-TW" altLang="en-US" dirty="0"/>
                  <a:t>但</a:t>
                </a:r>
                <a14:m>
                  <m:oMath xmlns:m="http://schemas.openxmlformats.org/officeDocument/2006/math">
                    <m:sSup>
                      <m:sSupPr>
                        <m:ctrlPr>
                          <a:rPr lang="en-US" altLang="zh-TW" b="0" i="1" smtClean="0">
                            <a:latin typeface="Cambria Math" panose="02040503050406030204" pitchFamily="18" charset="0"/>
                          </a:rPr>
                        </m:ctrlPr>
                      </m:sSupPr>
                      <m:e>
                        <m:r>
                          <a:rPr lang="en-US" altLang="zh-TW" b="0" i="1" smtClean="0">
                            <a:latin typeface="Cambria Math"/>
                          </a:rPr>
                          <m:t>𝑐</m:t>
                        </m:r>
                      </m:e>
                      <m:sup>
                        <m:r>
                          <a:rPr lang="en-US" altLang="zh-TW" b="0" i="1" smtClean="0">
                            <a:latin typeface="Cambria Math"/>
                          </a:rPr>
                          <m:t>′</m:t>
                        </m:r>
                      </m:sup>
                    </m:sSup>
                    <m:r>
                      <a:rPr lang="en-US" altLang="zh-TW" b="0" i="1" smtClean="0">
                        <a:latin typeface="Cambria Math"/>
                      </a:rPr>
                      <m:t>=</m:t>
                    </m:r>
                    <m:r>
                      <a:rPr lang="en-US" altLang="zh-TW" b="0" i="1" smtClean="0">
                        <a:latin typeface="Cambria Math"/>
                      </a:rPr>
                      <m:t>𝑐</m:t>
                    </m:r>
                  </m:oMath>
                </a14:m>
                <a:r>
                  <a:rPr lang="zh-TW" altLang="en-US" dirty="0"/>
                  <a:t>，因此伽利略變換需要修正！</a:t>
                </a:r>
              </a:p>
            </p:txBody>
          </p:sp>
        </mc:Choice>
        <mc:Fallback xmlns="">
          <p:sp>
            <p:nvSpPr>
              <p:cNvPr id="2" name="文字方塊 1"/>
              <p:cNvSpPr txBox="1">
                <a:spLocks noRot="1" noChangeAspect="1" noMove="1" noResize="1" noEditPoints="1" noAdjustHandles="1" noChangeArrowheads="1" noChangeShapeType="1" noTextEdit="1"/>
              </p:cNvSpPr>
              <p:nvPr/>
            </p:nvSpPr>
            <p:spPr>
              <a:xfrm>
                <a:off x="2267744" y="5503303"/>
                <a:ext cx="4440055" cy="369332"/>
              </a:xfrm>
              <a:prstGeom prst="rect">
                <a:avLst/>
              </a:prstGeom>
              <a:blipFill rotWithShape="1">
                <a:blip r:embed="rId8"/>
                <a:stretch>
                  <a:fillRect l="-1099" t="-6667" b="-28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60AF2FBE-4A98-DE44-A946-22BEB948F663}"/>
                  </a:ext>
                </a:extLst>
              </p:cNvPr>
              <p:cNvSpPr/>
              <p:nvPr/>
            </p:nvSpPr>
            <p:spPr>
              <a:xfrm>
                <a:off x="2364477" y="3927780"/>
                <a:ext cx="4301562" cy="63376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smtClean="0">
                              <a:latin typeface="Cambria Math" panose="02040503050406030204" pitchFamily="18" charset="0"/>
                            </a:rPr>
                          </m:ctrlPr>
                        </m:sSubSupPr>
                        <m:e>
                          <m:r>
                            <a:rPr lang="en-US" altLang="zh-TW" i="1">
                              <a:latin typeface="Cambria Math"/>
                            </a:rPr>
                            <m:t>𝑢</m:t>
                          </m:r>
                        </m:e>
                        <m:sub>
                          <m:r>
                            <a:rPr lang="en-US" altLang="zh-TW" i="1">
                              <a:latin typeface="Cambria Math"/>
                            </a:rPr>
                            <m:t>𝑥</m:t>
                          </m:r>
                        </m:sub>
                        <m:sup>
                          <m:r>
                            <a:rPr lang="en-US" altLang="zh-TW" i="1">
                              <a:latin typeface="Cambria Math"/>
                            </a:rPr>
                            <m:t>′</m:t>
                          </m:r>
                        </m:sup>
                      </m:sSubSup>
                      <m:r>
                        <a:rPr lang="en-US" altLang="zh-TW">
                          <a:latin typeface="Cambria Math"/>
                        </a:rPr>
                        <m:t>=</m:t>
                      </m:r>
                      <m:f>
                        <m:fPr>
                          <m:ctrlPr>
                            <a:rPr lang="en-US" altLang="zh-TW" i="1" smtClean="0">
                              <a:latin typeface="Cambria Math" panose="02040503050406030204" pitchFamily="18" charset="0"/>
                            </a:rPr>
                          </m:ctrlPr>
                        </m:fPr>
                        <m:num>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rPr>
                            <m:t>𝑥</m:t>
                          </m:r>
                          <m:r>
                            <a:rPr lang="en-US" altLang="zh-TW" b="0" i="1" smtClean="0">
                              <a:latin typeface="Cambria Math" panose="02040503050406030204" pitchFamily="18" charset="0"/>
                            </a:rPr>
                            <m:t>′</m:t>
                          </m:r>
                        </m:num>
                        <m:den>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rPr>
                            <m:t>𝑡</m:t>
                          </m:r>
                        </m:den>
                      </m:f>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𝑣𝑡</m:t>
                              </m:r>
                            </m:e>
                          </m:d>
                        </m:num>
                        <m:den>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rPr>
                            <m:t>𝑡</m:t>
                          </m:r>
                        </m:den>
                      </m:f>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𝑥</m:t>
                          </m:r>
                        </m:num>
                        <m:den>
                          <m:r>
                            <a:rPr lang="en-US" altLang="zh-TW"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𝑡</m:t>
                          </m:r>
                        </m:den>
                      </m:f>
                      <m:r>
                        <a:rPr lang="en-US" altLang="zh-TW" b="0" i="1" smtClean="0">
                          <a:latin typeface="Cambria Math" panose="02040503050406030204" pitchFamily="18" charset="0"/>
                        </a:rPr>
                        <m:t>−</m:t>
                      </m:r>
                      <m:r>
                        <a:rPr lang="en-US" altLang="zh-TW" b="0" i="1" smtClean="0">
                          <a:latin typeface="Cambria Math" panose="02040503050406030204" pitchFamily="18" charset="0"/>
                        </a:rPr>
                        <m:t>𝑣</m:t>
                      </m:r>
                      <m:r>
                        <a:rPr lang="en-US" altLang="zh-TW" b="0" i="1" smtClean="0">
                          <a:latin typeface="Cambria Math" panose="02040503050406030204" pitchFamily="18" charset="0"/>
                        </a:rPr>
                        <m:t>=</m:t>
                      </m:r>
                      <m:sSub>
                        <m:sSubPr>
                          <m:ctrlPr>
                            <a:rPr lang="zh-TW" altLang="zh-TW" i="1" smtClean="0">
                              <a:latin typeface="Cambria Math" panose="02040503050406030204" pitchFamily="18" charset="0"/>
                            </a:rPr>
                          </m:ctrlPr>
                        </m:sSubPr>
                        <m:e>
                          <m:r>
                            <a:rPr lang="en-US" altLang="zh-TW" i="1">
                              <a:latin typeface="Cambria Math"/>
                            </a:rPr>
                            <m:t>𝑢</m:t>
                          </m:r>
                        </m:e>
                        <m:sub>
                          <m:r>
                            <a:rPr lang="en-US" altLang="zh-TW" i="1">
                              <a:latin typeface="Cambria Math"/>
                            </a:rPr>
                            <m:t>𝑥</m:t>
                          </m:r>
                        </m:sub>
                      </m:sSub>
                      <m:r>
                        <a:rPr lang="en-US" altLang="zh-TW" i="1">
                          <a:latin typeface="Cambria Math"/>
                        </a:rPr>
                        <m:t>−</m:t>
                      </m:r>
                      <m:r>
                        <a:rPr lang="en-US" altLang="zh-TW" i="1">
                          <a:latin typeface="Cambria Math"/>
                        </a:rPr>
                        <m:t>𝑣</m:t>
                      </m:r>
                    </m:oMath>
                  </m:oMathPara>
                </a14:m>
                <a:endParaRPr lang="zh-TW" altLang="en-US" dirty="0"/>
              </a:p>
            </p:txBody>
          </p:sp>
        </mc:Choice>
        <mc:Fallback xmlns="">
          <p:sp>
            <p:nvSpPr>
              <p:cNvPr id="8" name="矩形 7">
                <a:extLst>
                  <a:ext uri="{FF2B5EF4-FFF2-40B4-BE49-F238E27FC236}">
                    <a16:creationId xmlns:a16="http://schemas.microsoft.com/office/drawing/2014/main" id="{60AF2FBE-4A98-DE44-A946-22BEB948F663}"/>
                  </a:ext>
                </a:extLst>
              </p:cNvPr>
              <p:cNvSpPr>
                <a:spLocks noRot="1" noChangeAspect="1" noMove="1" noResize="1" noEditPoints="1" noAdjustHandles="1" noChangeArrowheads="1" noChangeShapeType="1" noTextEdit="1"/>
              </p:cNvSpPr>
              <p:nvPr/>
            </p:nvSpPr>
            <p:spPr>
              <a:xfrm>
                <a:off x="2364477" y="3927780"/>
                <a:ext cx="4301562" cy="633763"/>
              </a:xfrm>
              <a:prstGeom prst="rect">
                <a:avLst/>
              </a:prstGeom>
              <a:blipFill>
                <a:blip r:embed="rId9"/>
                <a:stretch>
                  <a:fillRect b="-196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4407615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endParaRPr lang="zh-TW" altLang="en-US"/>
          </a:p>
        </p:txBody>
      </p:sp>
      <p:sp>
        <p:nvSpPr>
          <p:cNvPr id="13315" name="Rectangle 3"/>
          <p:cNvSpPr>
            <a:spLocks noGrp="1" noChangeArrowheads="1"/>
          </p:cNvSpPr>
          <p:nvPr>
            <p:ph type="body" idx="1"/>
          </p:nvPr>
        </p:nvSpPr>
        <p:spPr/>
        <p:txBody>
          <a:bodyPr/>
          <a:lstStyle/>
          <a:p>
            <a:pPr eaLnBrk="1" hangingPunct="1"/>
            <a:endParaRPr lang="zh-TW" altLang="en-US"/>
          </a:p>
        </p:txBody>
      </p:sp>
      <p:pic>
        <p:nvPicPr>
          <p:cNvPr id="13316" name="Picture 4" descr="File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6288" y="-419100"/>
            <a:ext cx="10698163"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File0001">
            <a:extLst>
              <a:ext uri="{FF2B5EF4-FFF2-40B4-BE49-F238E27FC236}">
                <a16:creationId xmlns:a16="http://schemas.microsoft.com/office/drawing/2014/main" id="{B51D7933-401B-DB40-9D7B-E6F6A583D4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082" y="-457200"/>
            <a:ext cx="10698163"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矩形 1">
                <a:extLst>
                  <a:ext uri="{FF2B5EF4-FFF2-40B4-BE49-F238E27FC236}">
                    <a16:creationId xmlns:a16="http://schemas.microsoft.com/office/drawing/2014/main" id="{6194219E-8505-8F48-BBF9-EC0E0F064E11}"/>
                  </a:ext>
                </a:extLst>
              </p:cNvPr>
              <p:cNvSpPr/>
              <p:nvPr/>
            </p:nvSpPr>
            <p:spPr>
              <a:xfrm>
                <a:off x="5004048" y="2492896"/>
                <a:ext cx="1415644" cy="39094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a:latin typeface="Cambria Math" panose="02040503050406030204" pitchFamily="18" charset="0"/>
                            </a:rPr>
                          </m:ctrlPr>
                        </m:sSubSupPr>
                        <m:e>
                          <m:r>
                            <a:rPr lang="en-US" altLang="zh-TW" i="1">
                              <a:latin typeface="Cambria Math"/>
                            </a:rPr>
                            <m:t>𝑢</m:t>
                          </m:r>
                        </m:e>
                        <m:sub>
                          <m:r>
                            <a:rPr lang="en-US" altLang="zh-TW" i="1">
                              <a:latin typeface="Cambria Math"/>
                            </a:rPr>
                            <m:t>𝑥</m:t>
                          </m:r>
                        </m:sub>
                        <m:sup>
                          <m:r>
                            <a:rPr lang="en-US" altLang="zh-TW" i="1">
                              <a:latin typeface="Cambria Math"/>
                            </a:rPr>
                            <m:t>′</m:t>
                          </m:r>
                        </m:sup>
                      </m:sSubSup>
                      <m:r>
                        <a:rPr lang="en-US" altLang="zh-TW">
                          <a:latin typeface="Cambria Math"/>
                        </a:rPr>
                        <m:t>=</m:t>
                      </m:r>
                      <m:sSub>
                        <m:sSubPr>
                          <m:ctrlPr>
                            <a:rPr lang="zh-TW" altLang="zh-TW" i="1">
                              <a:latin typeface="Cambria Math" panose="02040503050406030204" pitchFamily="18" charset="0"/>
                            </a:rPr>
                          </m:ctrlPr>
                        </m:sSubPr>
                        <m:e>
                          <m:r>
                            <a:rPr lang="en-US" altLang="zh-TW" i="1">
                              <a:latin typeface="Cambria Math"/>
                            </a:rPr>
                            <m:t>𝑢</m:t>
                          </m:r>
                        </m:e>
                        <m:sub>
                          <m:r>
                            <a:rPr lang="en-US" altLang="zh-TW" i="1">
                              <a:latin typeface="Cambria Math"/>
                            </a:rPr>
                            <m:t>𝑥</m:t>
                          </m:r>
                        </m:sub>
                      </m:sSub>
                      <m:r>
                        <a:rPr lang="en-US" altLang="zh-TW" i="1">
                          <a:latin typeface="Cambria Math"/>
                        </a:rPr>
                        <m:t>−</m:t>
                      </m:r>
                      <m:r>
                        <a:rPr lang="en-US" altLang="zh-TW" i="1">
                          <a:latin typeface="Cambria Math"/>
                        </a:rPr>
                        <m:t>𝑣</m:t>
                      </m:r>
                    </m:oMath>
                  </m:oMathPara>
                </a14:m>
                <a:endParaRPr lang="zh-TW" altLang="en-US" dirty="0"/>
              </a:p>
            </p:txBody>
          </p:sp>
        </mc:Choice>
        <mc:Fallback xmlns="">
          <p:sp>
            <p:nvSpPr>
              <p:cNvPr id="7" name="矩形 1">
                <a:extLst>
                  <a:ext uri="{FF2B5EF4-FFF2-40B4-BE49-F238E27FC236}">
                    <a16:creationId xmlns:a16="http://schemas.microsoft.com/office/drawing/2014/main" id="{6194219E-8505-8F48-BBF9-EC0E0F064E11}"/>
                  </a:ext>
                </a:extLst>
              </p:cNvPr>
              <p:cNvSpPr>
                <a:spLocks noRot="1" noChangeAspect="1" noMove="1" noResize="1" noEditPoints="1" noAdjustHandles="1" noChangeArrowheads="1" noChangeShapeType="1" noTextEdit="1"/>
              </p:cNvSpPr>
              <p:nvPr/>
            </p:nvSpPr>
            <p:spPr>
              <a:xfrm>
                <a:off x="5004048" y="2492896"/>
                <a:ext cx="1415644" cy="390941"/>
              </a:xfrm>
              <a:prstGeom prst="rect">
                <a:avLst/>
              </a:prstGeom>
              <a:blipFill>
                <a:blip r:embed="rId3"/>
                <a:stretch>
                  <a:fillRect/>
                </a:stretch>
              </a:blipFill>
            </p:spPr>
            <p:txBody>
              <a:bodyPr/>
              <a:lstStyle/>
              <a:p>
                <a:r>
                  <a:rPr lang="en-TW">
                    <a:noFill/>
                  </a:rPr>
                  <a:t> </a:t>
                </a:r>
              </a:p>
            </p:txBody>
          </p:sp>
        </mc:Fallback>
      </mc:AlternateContent>
    </p:spTree>
    <p:extLst>
      <p:ext uri="{BB962C8B-B14F-4D97-AF65-F5344CB8AC3E}">
        <p14:creationId xmlns:p14="http://schemas.microsoft.com/office/powerpoint/2010/main" val="42937969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6" name="Picture 2" descr="C:\Users\Chia-Hung Chang\Downloads\Data\Serway\VI\Media\Images\Chapter9\09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1557338"/>
            <a:ext cx="3440112" cy="33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7107" name="Object 3"/>
          <p:cNvGraphicFramePr>
            <a:graphicFrameLocks noChangeAspect="1"/>
          </p:cNvGraphicFramePr>
          <p:nvPr/>
        </p:nvGraphicFramePr>
        <p:xfrm>
          <a:off x="2735263" y="5373688"/>
          <a:ext cx="3248025" cy="428625"/>
        </p:xfrm>
        <a:graphic>
          <a:graphicData uri="http://schemas.openxmlformats.org/presentationml/2006/ole">
            <mc:AlternateContent xmlns:mc="http://schemas.openxmlformats.org/markup-compatibility/2006">
              <mc:Choice xmlns:v="urn:schemas-microsoft-com:vml" Requires="v">
                <p:oleObj spid="_x0000_s53289" name="方程式" r:id="rId4" imgW="1828800" imgH="241300" progId="Equation.3">
                  <p:embed/>
                </p:oleObj>
              </mc:Choice>
              <mc:Fallback>
                <p:oleObj name="方程式" r:id="rId4" imgW="1828800" imgH="241300" progId="Equation.3">
                  <p:embed/>
                  <p:pic>
                    <p:nvPicPr>
                      <p:cNvPr id="4710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5263" y="5373688"/>
                        <a:ext cx="3248025" cy="428625"/>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7108" name="文字方塊 3"/>
          <p:cNvSpPr txBox="1">
            <a:spLocks noChangeArrowheads="1"/>
          </p:cNvSpPr>
          <p:nvPr/>
        </p:nvSpPr>
        <p:spPr bwMode="auto">
          <a:xfrm>
            <a:off x="2447925" y="873125"/>
            <a:ext cx="3924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動量守恆定律是否滿足相對性原則？</a:t>
            </a:r>
          </a:p>
        </p:txBody>
      </p:sp>
    </p:spTree>
    <p:extLst>
      <p:ext uri="{BB962C8B-B14F-4D97-AF65-F5344CB8AC3E}">
        <p14:creationId xmlns:p14="http://schemas.microsoft.com/office/powerpoint/2010/main" val="139487837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30" name="Picture 2" descr="C:\Users\Chia-Hung Chang\Downloads\Data\Serway\VI\Media\Images\Chapter9\0909.jpg"/>
          <p:cNvPicPr>
            <a:picLocks noChangeAspect="1" noChangeArrowheads="1"/>
          </p:cNvPicPr>
          <p:nvPr/>
        </p:nvPicPr>
        <p:blipFill>
          <a:blip r:embed="rId3">
            <a:extLst>
              <a:ext uri="{28A0092B-C50C-407E-A947-70E740481C1C}">
                <a14:useLocalDpi xmlns:a14="http://schemas.microsoft.com/office/drawing/2010/main" val="0"/>
              </a:ext>
            </a:extLst>
          </a:blip>
          <a:srcRect b="10835"/>
          <a:stretch>
            <a:fillRect/>
          </a:stretch>
        </p:blipFill>
        <p:spPr bwMode="auto">
          <a:xfrm>
            <a:off x="252413" y="1700213"/>
            <a:ext cx="3440112"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8131" name="Object 3"/>
          <p:cNvGraphicFramePr>
            <a:graphicFrameLocks noChangeAspect="1"/>
          </p:cNvGraphicFramePr>
          <p:nvPr/>
        </p:nvGraphicFramePr>
        <p:xfrm>
          <a:off x="200025" y="5121275"/>
          <a:ext cx="3248025" cy="428625"/>
        </p:xfrm>
        <a:graphic>
          <a:graphicData uri="http://schemas.openxmlformats.org/presentationml/2006/ole">
            <mc:AlternateContent xmlns:mc="http://schemas.openxmlformats.org/markup-compatibility/2006">
              <mc:Choice xmlns:v="urn:schemas-microsoft-com:vml" Requires="v">
                <p:oleObj spid="_x0000_s54473" name="方程式" r:id="rId4" imgW="1828800" imgH="241300" progId="Equation.3">
                  <p:embed/>
                </p:oleObj>
              </mc:Choice>
              <mc:Fallback>
                <p:oleObj name="方程式" r:id="rId4" imgW="1828800" imgH="241300" progId="Equation.3">
                  <p:embed/>
                  <p:pic>
                    <p:nvPicPr>
                      <p:cNvPr id="4813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5" y="5121275"/>
                        <a:ext cx="3248025" cy="42862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8132" name="向右箭號 4"/>
          <p:cNvSpPr>
            <a:spLocks noChangeArrowheads="1"/>
          </p:cNvSpPr>
          <p:nvPr/>
        </p:nvSpPr>
        <p:spPr bwMode="auto">
          <a:xfrm>
            <a:off x="4032250" y="2276475"/>
            <a:ext cx="828675" cy="539750"/>
          </a:xfrm>
          <a:prstGeom prst="rightArrow">
            <a:avLst>
              <a:gd name="adj1" fmla="val 50000"/>
              <a:gd name="adj2" fmla="val 50061"/>
            </a:avLst>
          </a:prstGeom>
          <a:solidFill>
            <a:srgbClr val="00B050"/>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pic>
        <p:nvPicPr>
          <p:cNvPr id="48133" name="Picture 2" descr="3902"/>
          <p:cNvPicPr>
            <a:picLocks noChangeAspect="1" noChangeArrowheads="1"/>
          </p:cNvPicPr>
          <p:nvPr/>
        </p:nvPicPr>
        <p:blipFill>
          <a:blip r:embed="rId6">
            <a:extLst>
              <a:ext uri="{28A0092B-C50C-407E-A947-70E740481C1C}">
                <a14:useLocalDpi xmlns:a14="http://schemas.microsoft.com/office/drawing/2010/main" val="0"/>
              </a:ext>
            </a:extLst>
          </a:blip>
          <a:srcRect b="9839"/>
          <a:stretch>
            <a:fillRect/>
          </a:stretch>
        </p:blipFill>
        <p:spPr bwMode="auto">
          <a:xfrm>
            <a:off x="3671888" y="0"/>
            <a:ext cx="2166937"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2" descr="C:\Users\Chia-Hung Chang\Downloads\Data\Serway\VI\Media\Images\Chapter9\0909.jpg"/>
          <p:cNvPicPr>
            <a:picLocks noChangeAspect="1" noChangeArrowheads="1"/>
          </p:cNvPicPr>
          <p:nvPr/>
        </p:nvPicPr>
        <p:blipFill>
          <a:blip r:embed="rId3">
            <a:extLst>
              <a:ext uri="{28A0092B-C50C-407E-A947-70E740481C1C}">
                <a14:useLocalDpi xmlns:a14="http://schemas.microsoft.com/office/drawing/2010/main" val="0"/>
              </a:ext>
            </a:extLst>
          </a:blip>
          <a:srcRect b="10835"/>
          <a:stretch>
            <a:fillRect/>
          </a:stretch>
        </p:blipFill>
        <p:spPr bwMode="auto">
          <a:xfrm>
            <a:off x="5148263" y="1700213"/>
            <a:ext cx="3440112"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矩形 9"/>
          <p:cNvSpPr>
            <a:spLocks noChangeArrowheads="1"/>
          </p:cNvSpPr>
          <p:nvPr/>
        </p:nvSpPr>
        <p:spPr bwMode="auto">
          <a:xfrm>
            <a:off x="5940425" y="2384425"/>
            <a:ext cx="792163" cy="25241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48136" name="矩形 10"/>
          <p:cNvSpPr>
            <a:spLocks noChangeArrowheads="1"/>
          </p:cNvSpPr>
          <p:nvPr/>
        </p:nvSpPr>
        <p:spPr bwMode="auto">
          <a:xfrm>
            <a:off x="7127875" y="2384425"/>
            <a:ext cx="792163" cy="25241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cxnSp>
        <p:nvCxnSpPr>
          <p:cNvPr id="48137" name="直線單箭頭接點 12"/>
          <p:cNvCxnSpPr>
            <a:cxnSpLocks noChangeShapeType="1"/>
          </p:cNvCxnSpPr>
          <p:nvPr/>
        </p:nvCxnSpPr>
        <p:spPr bwMode="auto">
          <a:xfrm>
            <a:off x="5940425" y="2492375"/>
            <a:ext cx="287338" cy="0"/>
          </a:xfrm>
          <a:prstGeom prst="straightConnector1">
            <a:avLst/>
          </a:prstGeom>
          <a:noFill/>
          <a:ln w="50800">
            <a:solidFill>
              <a:srgbClr val="FF0000"/>
            </a:solidFill>
            <a:round/>
            <a:headEnd/>
            <a:tailEnd type="stealth" w="med" len="med"/>
          </a:ln>
          <a:extLst>
            <a:ext uri="{909E8E84-426E-40DD-AFC4-6F175D3DCCD1}">
              <a14:hiddenFill xmlns:a14="http://schemas.microsoft.com/office/drawing/2010/main">
                <a:noFill/>
              </a14:hiddenFill>
            </a:ext>
          </a:extLst>
        </p:spPr>
      </p:cxnSp>
      <p:sp>
        <p:nvSpPr>
          <p:cNvPr id="48138" name="矩形 19"/>
          <p:cNvSpPr>
            <a:spLocks noChangeArrowheads="1"/>
          </p:cNvSpPr>
          <p:nvPr/>
        </p:nvSpPr>
        <p:spPr bwMode="auto">
          <a:xfrm>
            <a:off x="5148263" y="4257675"/>
            <a:ext cx="1187450" cy="2159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cxnSp>
        <p:nvCxnSpPr>
          <p:cNvPr id="48139" name="直線單箭頭接點 16"/>
          <p:cNvCxnSpPr>
            <a:cxnSpLocks noChangeShapeType="1"/>
          </p:cNvCxnSpPr>
          <p:nvPr/>
        </p:nvCxnSpPr>
        <p:spPr bwMode="auto">
          <a:xfrm flipH="1">
            <a:off x="4643438" y="4329113"/>
            <a:ext cx="1728787" cy="0"/>
          </a:xfrm>
          <a:prstGeom prst="straightConnector1">
            <a:avLst/>
          </a:prstGeom>
          <a:noFill/>
          <a:ln w="50800">
            <a:solidFill>
              <a:srgbClr val="FF0000"/>
            </a:solidFill>
            <a:round/>
            <a:headEnd/>
            <a:tailEnd type="stealth" w="med" len="med"/>
          </a:ln>
          <a:extLst>
            <a:ext uri="{909E8E84-426E-40DD-AFC4-6F175D3DCCD1}">
              <a14:hiddenFill xmlns:a14="http://schemas.microsoft.com/office/drawing/2010/main">
                <a:noFill/>
              </a14:hiddenFill>
            </a:ext>
          </a:extLst>
        </p:spPr>
      </p:cxnSp>
      <p:sp>
        <p:nvSpPr>
          <p:cNvPr id="48140" name="矩形 21"/>
          <p:cNvSpPr>
            <a:spLocks noChangeArrowheads="1"/>
          </p:cNvSpPr>
          <p:nvPr/>
        </p:nvSpPr>
        <p:spPr bwMode="auto">
          <a:xfrm>
            <a:off x="7812088" y="4221163"/>
            <a:ext cx="792162" cy="25241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cxnSp>
        <p:nvCxnSpPr>
          <p:cNvPr id="48141" name="直線單箭頭接點 22"/>
          <p:cNvCxnSpPr>
            <a:cxnSpLocks noChangeShapeType="1"/>
          </p:cNvCxnSpPr>
          <p:nvPr/>
        </p:nvCxnSpPr>
        <p:spPr bwMode="auto">
          <a:xfrm>
            <a:off x="7777163" y="4329113"/>
            <a:ext cx="215900" cy="0"/>
          </a:xfrm>
          <a:prstGeom prst="straightConnector1">
            <a:avLst/>
          </a:prstGeom>
          <a:noFill/>
          <a:ln w="50800">
            <a:solidFill>
              <a:srgbClr val="FF0000"/>
            </a:solidFill>
            <a:round/>
            <a:headEnd/>
            <a:tailEnd type="stealth" w="med" len="med"/>
          </a:ln>
          <a:extLst>
            <a:ext uri="{909E8E84-426E-40DD-AFC4-6F175D3DCCD1}">
              <a14:hiddenFill xmlns:a14="http://schemas.microsoft.com/office/drawing/2010/main">
                <a:noFill/>
              </a14:hiddenFill>
            </a:ext>
          </a:extLst>
        </p:spPr>
      </p:cxnSp>
      <p:cxnSp>
        <p:nvCxnSpPr>
          <p:cNvPr id="48142" name="直線單箭頭接點 24"/>
          <p:cNvCxnSpPr>
            <a:cxnSpLocks noChangeShapeType="1"/>
          </p:cNvCxnSpPr>
          <p:nvPr/>
        </p:nvCxnSpPr>
        <p:spPr bwMode="auto">
          <a:xfrm flipH="1">
            <a:off x="6732588" y="2492375"/>
            <a:ext cx="1223962" cy="0"/>
          </a:xfrm>
          <a:prstGeom prst="straightConnector1">
            <a:avLst/>
          </a:prstGeom>
          <a:noFill/>
          <a:ln w="50800">
            <a:solidFill>
              <a:srgbClr val="FF0000"/>
            </a:solidFill>
            <a:round/>
            <a:headEnd/>
            <a:tailEnd type="stealth" w="med" len="med"/>
          </a:ln>
          <a:extLst>
            <a:ext uri="{909E8E84-426E-40DD-AFC4-6F175D3DCCD1}">
              <a14:hiddenFill xmlns:a14="http://schemas.microsoft.com/office/drawing/2010/main">
                <a:noFill/>
              </a14:hiddenFill>
            </a:ext>
          </a:extLst>
        </p:spPr>
      </p:cxnSp>
      <p:sp>
        <p:nvSpPr>
          <p:cNvPr id="35" name="文字方塊 34"/>
          <p:cNvSpPr txBox="1"/>
          <p:nvPr/>
        </p:nvSpPr>
        <p:spPr>
          <a:xfrm>
            <a:off x="1403350" y="944563"/>
            <a:ext cx="1657350" cy="369887"/>
          </a:xfrm>
          <a:prstGeom prst="rect">
            <a:avLst/>
          </a:prstGeom>
          <a:noFill/>
        </p:spPr>
        <p:txBody>
          <a:bodyPr>
            <a:spAutoFit/>
          </a:bodyPr>
          <a:lstStyle/>
          <a:p>
            <a:pPr>
              <a:defRPr/>
            </a:pPr>
            <a:r>
              <a:rPr lang="zh-TW" altLang="en-US" dirty="0"/>
              <a:t>從 </a:t>
            </a:r>
            <a:r>
              <a:rPr lang="en-US" altLang="zh-TW" dirty="0">
                <a:latin typeface="Times New Roman" panose="02020603050405020304" pitchFamily="18" charset="0"/>
                <a:cs typeface="Times New Roman" panose="02020603050405020304" pitchFamily="18" charset="0"/>
              </a:rPr>
              <a:t>S</a:t>
            </a:r>
            <a:r>
              <a:rPr lang="zh-TW" altLang="en-US" dirty="0"/>
              <a:t> 看</a:t>
            </a:r>
          </a:p>
        </p:txBody>
      </p:sp>
      <p:sp>
        <p:nvSpPr>
          <p:cNvPr id="36" name="文字方塊 35"/>
          <p:cNvSpPr txBox="1"/>
          <p:nvPr/>
        </p:nvSpPr>
        <p:spPr>
          <a:xfrm>
            <a:off x="6516688" y="873125"/>
            <a:ext cx="1655762" cy="368300"/>
          </a:xfrm>
          <a:prstGeom prst="rect">
            <a:avLst/>
          </a:prstGeom>
          <a:noFill/>
        </p:spPr>
        <p:txBody>
          <a:bodyPr>
            <a:spAutoFit/>
          </a:bodyPr>
          <a:lstStyle/>
          <a:p>
            <a:pPr>
              <a:defRPr/>
            </a:pPr>
            <a:r>
              <a:rPr lang="zh-TW" altLang="en-US" dirty="0"/>
              <a:t>從 </a:t>
            </a:r>
            <a:r>
              <a:rPr lang="en-US" altLang="zh-TW" dirty="0">
                <a:latin typeface="Times New Roman" panose="02020603050405020304" pitchFamily="18" charset="0"/>
                <a:cs typeface="Times New Roman" panose="02020603050405020304" pitchFamily="18" charset="0"/>
              </a:rPr>
              <a:t>S′</a:t>
            </a:r>
            <a:r>
              <a:rPr lang="zh-TW" altLang="en-US" dirty="0">
                <a:latin typeface="Times New Roman" panose="02020603050405020304" pitchFamily="18" charset="0"/>
                <a:cs typeface="Times New Roman" panose="02020603050405020304" pitchFamily="18" charset="0"/>
              </a:rPr>
              <a:t> 看</a:t>
            </a:r>
          </a:p>
        </p:txBody>
      </p:sp>
      <p:sp>
        <p:nvSpPr>
          <p:cNvPr id="48145" name="文字方塊 36"/>
          <p:cNvSpPr txBox="1">
            <a:spLocks noChangeArrowheads="1"/>
          </p:cNvSpPr>
          <p:nvPr/>
        </p:nvSpPr>
        <p:spPr bwMode="auto">
          <a:xfrm>
            <a:off x="6048375" y="2060575"/>
            <a:ext cx="6477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en-US" altLang="zh-TW" sz="1800"/>
              <a:t>v</a:t>
            </a:r>
            <a:r>
              <a:rPr kumimoji="0" lang="en-US" altLang="zh-TW" sz="1800" i="1"/>
              <a:t>′</a:t>
            </a:r>
            <a:r>
              <a:rPr kumimoji="0" lang="en-US" altLang="zh-TW" sz="1800" baseline="-25000"/>
              <a:t>1</a:t>
            </a:r>
            <a:r>
              <a:rPr kumimoji="0" lang="en-US" altLang="zh-TW" sz="1800" i="1" baseline="-25000"/>
              <a:t>i</a:t>
            </a:r>
            <a:endParaRPr kumimoji="0" lang="zh-TW" altLang="en-US" sz="1800" i="1"/>
          </a:p>
        </p:txBody>
      </p:sp>
      <p:sp>
        <p:nvSpPr>
          <p:cNvPr id="48146" name="文字方塊 37"/>
          <p:cNvSpPr txBox="1">
            <a:spLocks noChangeArrowheads="1"/>
          </p:cNvSpPr>
          <p:nvPr/>
        </p:nvSpPr>
        <p:spPr bwMode="auto">
          <a:xfrm>
            <a:off x="7343775" y="2097088"/>
            <a:ext cx="576263"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en-US" altLang="zh-TW" sz="1800"/>
              <a:t>v</a:t>
            </a:r>
            <a:r>
              <a:rPr kumimoji="0" lang="en-US" altLang="zh-TW" sz="1800" i="1"/>
              <a:t>′</a:t>
            </a:r>
            <a:r>
              <a:rPr kumimoji="0" lang="en-US" altLang="zh-TW" sz="1800" baseline="-25000"/>
              <a:t>2</a:t>
            </a:r>
            <a:r>
              <a:rPr kumimoji="0" lang="en-US" altLang="zh-TW" sz="1800" i="1" baseline="-25000"/>
              <a:t>i</a:t>
            </a:r>
            <a:endParaRPr kumimoji="0" lang="zh-TW" altLang="en-US" sz="1800" i="1"/>
          </a:p>
        </p:txBody>
      </p:sp>
      <p:sp>
        <p:nvSpPr>
          <p:cNvPr id="48147" name="文字方塊 38"/>
          <p:cNvSpPr txBox="1">
            <a:spLocks noChangeArrowheads="1"/>
          </p:cNvSpPr>
          <p:nvPr/>
        </p:nvSpPr>
        <p:spPr bwMode="auto">
          <a:xfrm>
            <a:off x="5688013" y="3933825"/>
            <a:ext cx="576262"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en-US" altLang="zh-TW" sz="1800"/>
              <a:t>v</a:t>
            </a:r>
            <a:r>
              <a:rPr kumimoji="0" lang="en-US" altLang="zh-TW" sz="1800" i="1"/>
              <a:t>′</a:t>
            </a:r>
            <a:r>
              <a:rPr kumimoji="0" lang="en-US" altLang="zh-TW" sz="1800" baseline="-25000"/>
              <a:t>1</a:t>
            </a:r>
            <a:r>
              <a:rPr kumimoji="0" lang="en-US" altLang="zh-TW" sz="1800" i="1" baseline="-25000"/>
              <a:t>f</a:t>
            </a:r>
            <a:endParaRPr kumimoji="0" lang="zh-TW" altLang="en-US" sz="1800" i="1"/>
          </a:p>
        </p:txBody>
      </p:sp>
      <p:sp>
        <p:nvSpPr>
          <p:cNvPr id="48148" name="文字方塊 39"/>
          <p:cNvSpPr txBox="1">
            <a:spLocks noChangeArrowheads="1"/>
          </p:cNvSpPr>
          <p:nvPr/>
        </p:nvSpPr>
        <p:spPr bwMode="auto">
          <a:xfrm>
            <a:off x="7812088" y="3897313"/>
            <a:ext cx="576262"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en-US" altLang="zh-TW" sz="1800"/>
              <a:t>v</a:t>
            </a:r>
            <a:r>
              <a:rPr kumimoji="0" lang="en-US" altLang="zh-TW" sz="1800" i="1"/>
              <a:t>′</a:t>
            </a:r>
            <a:r>
              <a:rPr kumimoji="0" lang="en-US" altLang="zh-TW" sz="1800" baseline="-25000"/>
              <a:t>2</a:t>
            </a:r>
            <a:r>
              <a:rPr kumimoji="0" lang="en-US" altLang="zh-TW" sz="1800" i="1" baseline="-25000"/>
              <a:t>f</a:t>
            </a:r>
            <a:endParaRPr kumimoji="0" lang="zh-TW" altLang="en-US" sz="1800" i="1"/>
          </a:p>
        </p:txBody>
      </p:sp>
      <p:sp>
        <p:nvSpPr>
          <p:cNvPr id="48149"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graphicFrame>
        <p:nvGraphicFramePr>
          <p:cNvPr id="48150" name="Object 3"/>
          <p:cNvGraphicFramePr>
            <a:graphicFrameLocks noChangeAspect="1"/>
          </p:cNvGraphicFramePr>
          <p:nvPr/>
        </p:nvGraphicFramePr>
        <p:xfrm>
          <a:off x="3821113" y="2933700"/>
          <a:ext cx="1068387" cy="350838"/>
        </p:xfrm>
        <a:graphic>
          <a:graphicData uri="http://schemas.openxmlformats.org/presentationml/2006/ole">
            <mc:AlternateContent xmlns:mc="http://schemas.openxmlformats.org/markup-compatibility/2006">
              <mc:Choice xmlns:v="urn:schemas-microsoft-com:vml" Requires="v">
                <p:oleObj spid="_x0000_s54474" name="方程式" r:id="rId7" imgW="647419" imgH="215806" progId="Equation.3">
                  <p:embed/>
                </p:oleObj>
              </mc:Choice>
              <mc:Fallback>
                <p:oleObj name="方程式" r:id="rId7" imgW="647419" imgH="215806" progId="Equation.3">
                  <p:embed/>
                  <p:pic>
                    <p:nvPicPr>
                      <p:cNvPr id="4815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1113" y="2933700"/>
                        <a:ext cx="1068387" cy="3508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8151" name="Object 5"/>
          <p:cNvGraphicFramePr>
            <a:graphicFrameLocks noChangeAspect="1"/>
          </p:cNvGraphicFramePr>
          <p:nvPr/>
        </p:nvGraphicFramePr>
        <p:xfrm>
          <a:off x="3816350" y="3392488"/>
          <a:ext cx="1044575" cy="354012"/>
        </p:xfrm>
        <a:graphic>
          <a:graphicData uri="http://schemas.openxmlformats.org/presentationml/2006/ole">
            <mc:AlternateContent xmlns:mc="http://schemas.openxmlformats.org/markup-compatibility/2006">
              <mc:Choice xmlns:v="urn:schemas-microsoft-com:vml" Requires="v">
                <p:oleObj spid="_x0000_s54475" name="方程式" r:id="rId9" imgW="622030" imgH="215806" progId="Equation.3">
                  <p:embed/>
                </p:oleObj>
              </mc:Choice>
              <mc:Fallback>
                <p:oleObj name="方程式" r:id="rId9" imgW="622030" imgH="215806" progId="Equation.3">
                  <p:embed/>
                  <p:pic>
                    <p:nvPicPr>
                      <p:cNvPr id="4815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6350" y="3392488"/>
                        <a:ext cx="1044575" cy="3540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3302" name="Object 6"/>
          <p:cNvGraphicFramePr>
            <a:graphicFrameLocks noChangeAspect="1"/>
          </p:cNvGraphicFramePr>
          <p:nvPr/>
        </p:nvGraphicFramePr>
        <p:xfrm>
          <a:off x="3775075" y="5157788"/>
          <a:ext cx="5368925" cy="390525"/>
        </p:xfrm>
        <a:graphic>
          <a:graphicData uri="http://schemas.openxmlformats.org/presentationml/2006/ole">
            <mc:AlternateContent xmlns:mc="http://schemas.openxmlformats.org/markup-compatibility/2006">
              <mc:Choice xmlns:v="urn:schemas-microsoft-com:vml" Requires="v">
                <p:oleObj spid="_x0000_s54476" name="方程式" r:id="rId11" imgW="3314700" imgH="241300" progId="Equation.3">
                  <p:embed/>
                </p:oleObj>
              </mc:Choice>
              <mc:Fallback>
                <p:oleObj name="方程式" r:id="rId11" imgW="3314700" imgH="241300" progId="Equation.3">
                  <p:embed/>
                  <p:pic>
                    <p:nvPicPr>
                      <p:cNvPr id="183302"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75075" y="5157788"/>
                        <a:ext cx="5368925" cy="39052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5" name="向右箭號 44"/>
          <p:cNvSpPr>
            <a:spLocks noChangeArrowheads="1"/>
          </p:cNvSpPr>
          <p:nvPr/>
        </p:nvSpPr>
        <p:spPr bwMode="auto">
          <a:xfrm>
            <a:off x="3476625" y="5084763"/>
            <a:ext cx="215900" cy="539750"/>
          </a:xfrm>
          <a:prstGeom prst="rightArrow">
            <a:avLst>
              <a:gd name="adj1" fmla="val 50000"/>
              <a:gd name="adj2" fmla="val 50000"/>
            </a:avLst>
          </a:prstGeom>
          <a:solidFill>
            <a:srgbClr val="00B050"/>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graphicFrame>
        <p:nvGraphicFramePr>
          <p:cNvPr id="183303" name="Object 7"/>
          <p:cNvGraphicFramePr>
            <a:graphicFrameLocks noChangeAspect="1"/>
          </p:cNvGraphicFramePr>
          <p:nvPr/>
        </p:nvGraphicFramePr>
        <p:xfrm>
          <a:off x="4967288" y="5697538"/>
          <a:ext cx="3024187" cy="390525"/>
        </p:xfrm>
        <a:graphic>
          <a:graphicData uri="http://schemas.openxmlformats.org/presentationml/2006/ole">
            <mc:AlternateContent xmlns:mc="http://schemas.openxmlformats.org/markup-compatibility/2006">
              <mc:Choice xmlns:v="urn:schemas-microsoft-com:vml" Requires="v">
                <p:oleObj spid="_x0000_s54477" name="方程式" r:id="rId13" imgW="1866900" imgH="241300" progId="Equation.3">
                  <p:embed/>
                </p:oleObj>
              </mc:Choice>
              <mc:Fallback>
                <p:oleObj name="方程式" r:id="rId13" imgW="1866900" imgH="241300" progId="Equation.3">
                  <p:embed/>
                  <p:pic>
                    <p:nvPicPr>
                      <p:cNvPr id="183303"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67288" y="5697538"/>
                        <a:ext cx="3024187" cy="39052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7" name="文字方塊 26"/>
          <p:cNvSpPr txBox="1"/>
          <p:nvPr/>
        </p:nvSpPr>
        <p:spPr>
          <a:xfrm>
            <a:off x="2016125" y="6129338"/>
            <a:ext cx="5688013" cy="369887"/>
          </a:xfrm>
          <a:prstGeom prst="rect">
            <a:avLst/>
          </a:prstGeom>
          <a:noFill/>
        </p:spPr>
        <p:txBody>
          <a:bodyPr>
            <a:spAutoFit/>
          </a:bodyPr>
          <a:lstStyle/>
          <a:p>
            <a:pPr>
              <a:defRPr/>
            </a:pPr>
            <a:r>
              <a:rPr lang="zh-TW" altLang="en-US" dirty="0"/>
              <a:t>動量守恆定律在</a:t>
            </a:r>
            <a:r>
              <a:rPr lang="en-US" altLang="zh-TW" dirty="0">
                <a:latin typeface="Times New Roman" panose="02020603050405020304" pitchFamily="18" charset="0"/>
                <a:cs typeface="Times New Roman" panose="02020603050405020304" pitchFamily="18" charset="0"/>
              </a:rPr>
              <a:t>S</a:t>
            </a:r>
            <a:r>
              <a:rPr lang="zh-TW" altLang="en-US" dirty="0"/>
              <a:t>成立，在</a:t>
            </a:r>
            <a:r>
              <a:rPr lang="en-US" altLang="zh-TW" dirty="0">
                <a:latin typeface="Times New Roman" panose="02020603050405020304" pitchFamily="18" charset="0"/>
                <a:cs typeface="Times New Roman" panose="02020603050405020304" pitchFamily="18" charset="0"/>
              </a:rPr>
              <a:t>S′</a:t>
            </a:r>
            <a:r>
              <a:rPr lang="zh-TW" altLang="en-US" dirty="0"/>
              <a:t>也成立，滿足相對性原則</a:t>
            </a:r>
          </a:p>
        </p:txBody>
      </p:sp>
    </p:spTree>
    <p:extLst>
      <p:ext uri="{BB962C8B-B14F-4D97-AF65-F5344CB8AC3E}">
        <p14:creationId xmlns:p14="http://schemas.microsoft.com/office/powerpoint/2010/main" val="458355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3302"/>
                                        </p:tgtEl>
                                        <p:attrNameLst>
                                          <p:attrName>style.visibility</p:attrName>
                                        </p:attrNameLst>
                                      </p:cBhvr>
                                      <p:to>
                                        <p:strVal val="visible"/>
                                      </p:to>
                                    </p:set>
                                    <p:anim calcmode="lin" valueType="num">
                                      <p:cBhvr additive="base">
                                        <p:cTn id="7" dur="500" fill="hold"/>
                                        <p:tgtEl>
                                          <p:spTgt spid="183302"/>
                                        </p:tgtEl>
                                        <p:attrNameLst>
                                          <p:attrName>ppt_x</p:attrName>
                                        </p:attrNameLst>
                                      </p:cBhvr>
                                      <p:tavLst>
                                        <p:tav tm="0">
                                          <p:val>
                                            <p:strVal val="#ppt_x"/>
                                          </p:val>
                                        </p:tav>
                                        <p:tav tm="100000">
                                          <p:val>
                                            <p:strVal val="#ppt_x"/>
                                          </p:val>
                                        </p:tav>
                                      </p:tavLst>
                                    </p:anim>
                                    <p:anim calcmode="lin" valueType="num">
                                      <p:cBhvr additive="base">
                                        <p:cTn id="8" dur="500" fill="hold"/>
                                        <p:tgtEl>
                                          <p:spTgt spid="18330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83303"/>
                                        </p:tgtEl>
                                        <p:attrNameLst>
                                          <p:attrName>style.visibility</p:attrName>
                                        </p:attrNameLst>
                                      </p:cBhvr>
                                      <p:to>
                                        <p:strVal val="visible"/>
                                      </p:to>
                                    </p:set>
                                    <p:anim calcmode="lin" valueType="num">
                                      <p:cBhvr additive="base">
                                        <p:cTn id="17" dur="500" fill="hold"/>
                                        <p:tgtEl>
                                          <p:spTgt spid="183303"/>
                                        </p:tgtEl>
                                        <p:attrNameLst>
                                          <p:attrName>ppt_x</p:attrName>
                                        </p:attrNameLst>
                                      </p:cBhvr>
                                      <p:tavLst>
                                        <p:tav tm="0">
                                          <p:val>
                                            <p:strVal val="#ppt_x"/>
                                          </p:val>
                                        </p:tav>
                                        <p:tav tm="100000">
                                          <p:val>
                                            <p:strVal val="#ppt_x"/>
                                          </p:val>
                                        </p:tav>
                                      </p:tavLst>
                                    </p:anim>
                                    <p:anim calcmode="lin" valueType="num">
                                      <p:cBhvr additive="base">
                                        <p:cTn id="18" dur="500" fill="hold"/>
                                        <p:tgtEl>
                                          <p:spTgt spid="183303"/>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183302"/>
                                        </p:tgtEl>
                                        <p:attrNameLst>
                                          <p:attrName>style.visibility</p:attrName>
                                        </p:attrNameLst>
                                      </p:cBhvr>
                                      <p:to>
                                        <p:strVal val="hidden"/>
                                      </p:to>
                                    </p:set>
                                  </p:childTnLst>
                                </p:cTn>
                              </p:par>
                              <p:par>
                                <p:cTn id="23" presetID="64" presetClass="path" presetSubtype="0" accel="50000" decel="50000" fill="hold" nodeType="withEffect">
                                  <p:stCondLst>
                                    <p:cond delay="0"/>
                                  </p:stCondLst>
                                  <p:childTnLst>
                                    <p:animMotion origin="layout" path="M 3.05556E-6 7.40741E-7 L 0.00017 -0.0706 " pathEditMode="relative" rAng="0" ptsTypes="AA">
                                      <p:cBhvr>
                                        <p:cTn id="24" dur="2000" fill="hold"/>
                                        <p:tgtEl>
                                          <p:spTgt spid="183303"/>
                                        </p:tgtEl>
                                        <p:attrNameLst>
                                          <p:attrName>ppt_x</p:attrName>
                                          <p:attrName>ppt_y</p:attrName>
                                        </p:attrNameLst>
                                      </p:cBhvr>
                                      <p:rCtr x="0" y="-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965" y="1116171"/>
            <a:ext cx="4136059" cy="2528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94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71408"/>
            <a:ext cx="3943226" cy="5271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94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1439" y="3464862"/>
            <a:ext cx="976585" cy="1978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676554" y="5458920"/>
            <a:ext cx="5618660" cy="369332"/>
          </a:xfrm>
          <a:prstGeom prst="rect">
            <a:avLst/>
          </a:prstGeom>
          <a:noFill/>
        </p:spPr>
        <p:txBody>
          <a:bodyPr wrap="square" rtlCol="0">
            <a:spAutoFit/>
          </a:bodyPr>
          <a:lstStyle/>
          <a:p>
            <a:r>
              <a:rPr lang="zh-TW" altLang="en-US" dirty="0"/>
              <a:t>許多我們自然以為是真實的，其實不一定是真實的。</a:t>
            </a:r>
          </a:p>
        </p:txBody>
      </p:sp>
      <p:sp>
        <p:nvSpPr>
          <p:cNvPr id="6" name="文字方塊 5"/>
          <p:cNvSpPr txBox="1"/>
          <p:nvPr/>
        </p:nvSpPr>
        <p:spPr>
          <a:xfrm>
            <a:off x="651965" y="6381328"/>
            <a:ext cx="5086916" cy="369332"/>
          </a:xfrm>
          <a:prstGeom prst="rect">
            <a:avLst/>
          </a:prstGeom>
          <a:noFill/>
        </p:spPr>
        <p:txBody>
          <a:bodyPr wrap="square" rtlCol="0">
            <a:spAutoFit/>
          </a:bodyPr>
          <a:lstStyle/>
          <a:p>
            <a:r>
              <a:rPr lang="zh-TW" altLang="en-US" dirty="0"/>
              <a:t>重建現實竟如此簡單！只是你原來沒注意。</a:t>
            </a:r>
          </a:p>
        </p:txBody>
      </p:sp>
      <p:sp>
        <p:nvSpPr>
          <p:cNvPr id="3" name="矩形 2"/>
          <p:cNvSpPr/>
          <p:nvPr/>
        </p:nvSpPr>
        <p:spPr>
          <a:xfrm>
            <a:off x="676554" y="476672"/>
            <a:ext cx="2492990" cy="369332"/>
          </a:xfrm>
          <a:prstGeom prst="rect">
            <a:avLst/>
          </a:prstGeom>
        </p:spPr>
        <p:txBody>
          <a:bodyPr wrap="none">
            <a:spAutoFit/>
          </a:bodyPr>
          <a:lstStyle/>
          <a:p>
            <a:r>
              <a:rPr lang="zh-TW" altLang="en-US" dirty="0"/>
              <a:t>愛因斯坦重建了現實！</a:t>
            </a:r>
          </a:p>
        </p:txBody>
      </p:sp>
      <p:sp>
        <p:nvSpPr>
          <p:cNvPr id="4" name="TextBox 3">
            <a:extLst>
              <a:ext uri="{FF2B5EF4-FFF2-40B4-BE49-F238E27FC236}">
                <a16:creationId xmlns:a16="http://schemas.microsoft.com/office/drawing/2014/main" id="{7884766B-7FAC-EE4D-8D4E-A43C2B45AECC}"/>
              </a:ext>
            </a:extLst>
          </p:cNvPr>
          <p:cNvSpPr txBox="1"/>
          <p:nvPr/>
        </p:nvSpPr>
        <p:spPr>
          <a:xfrm>
            <a:off x="3660192" y="2519783"/>
            <a:ext cx="1828800" cy="1828800"/>
          </a:xfrm>
          <a:prstGeom prst="rect">
            <a:avLst/>
          </a:prstGeom>
          <a:noFill/>
        </p:spPr>
        <p:txBody>
          <a:bodyPr wrap="square" rtlCol="0">
            <a:spAutoFit/>
          </a:bodyPr>
          <a:lstStyle/>
          <a:p>
            <a:pPr algn="l"/>
            <a:endParaRPr lang="en-US" dirty="0"/>
          </a:p>
        </p:txBody>
      </p:sp>
      <p:sp>
        <p:nvSpPr>
          <p:cNvPr id="5" name="TextBox 4">
            <a:extLst>
              <a:ext uri="{FF2B5EF4-FFF2-40B4-BE49-F238E27FC236}">
                <a16:creationId xmlns:a16="http://schemas.microsoft.com/office/drawing/2014/main" id="{68A3EB3A-6083-904E-BEEB-DC72C6278C69}"/>
              </a:ext>
            </a:extLst>
          </p:cNvPr>
          <p:cNvSpPr txBox="1"/>
          <p:nvPr/>
        </p:nvSpPr>
        <p:spPr>
          <a:xfrm>
            <a:off x="651964" y="5928019"/>
            <a:ext cx="3920035" cy="369332"/>
          </a:xfrm>
          <a:prstGeom prst="rect">
            <a:avLst/>
          </a:prstGeom>
          <a:noFill/>
        </p:spPr>
        <p:txBody>
          <a:bodyPr wrap="square" rtlCol="0">
            <a:spAutoFit/>
          </a:bodyPr>
          <a:lstStyle/>
          <a:p>
            <a:pPr algn="l"/>
            <a:r>
              <a:rPr lang="zh-CN" altLang="en-US" dirty="0"/>
              <a:t>感覺平凡的自然</a:t>
            </a:r>
            <a:r>
              <a:rPr lang="zh-TW" altLang="en-US" dirty="0"/>
              <a:t>，原來如此奧妙！</a:t>
            </a:r>
            <a:endParaRPr lang="en-US" dirty="0"/>
          </a:p>
        </p:txBody>
      </p:sp>
    </p:spTree>
    <p:extLst>
      <p:ext uri="{BB962C8B-B14F-4D97-AF65-F5344CB8AC3E}">
        <p14:creationId xmlns:p14="http://schemas.microsoft.com/office/powerpoint/2010/main" val="15382602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39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358" y="2093086"/>
            <a:ext cx="345598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 Box 4"/>
          <p:cNvSpPr txBox="1">
            <a:spLocks noChangeArrowheads="1"/>
          </p:cNvSpPr>
          <p:nvPr/>
        </p:nvSpPr>
        <p:spPr bwMode="auto">
          <a:xfrm>
            <a:off x="1462649" y="5731613"/>
            <a:ext cx="2881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latin typeface="Arial" charset="0"/>
              </a:rPr>
              <a:t>因此伽利略變換必須修正</a:t>
            </a:r>
          </a:p>
        </p:txBody>
      </p:sp>
      <p:sp>
        <p:nvSpPr>
          <p:cNvPr id="135174" name="Line 6"/>
          <p:cNvSpPr>
            <a:spLocks noChangeShapeType="1"/>
          </p:cNvSpPr>
          <p:nvPr/>
        </p:nvSpPr>
        <p:spPr bwMode="auto">
          <a:xfrm>
            <a:off x="6335623" y="3284618"/>
            <a:ext cx="0"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8" name="矩形 7"/>
              <p:cNvSpPr/>
              <p:nvPr/>
            </p:nvSpPr>
            <p:spPr>
              <a:xfrm>
                <a:off x="5910719" y="2525208"/>
                <a:ext cx="79220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𝑡</m:t>
                      </m:r>
                      <m:r>
                        <a:rPr lang="en-US" altLang="zh-TW" i="1">
                          <a:latin typeface="Cambria Math"/>
                        </a:rPr>
                        <m:t>′=</m:t>
                      </m:r>
                      <m:r>
                        <a:rPr lang="en-US" altLang="zh-TW" i="1">
                          <a:latin typeface="Cambria Math"/>
                        </a:rPr>
                        <m:t>𝑡</m:t>
                      </m:r>
                    </m:oMath>
                  </m:oMathPara>
                </a14:m>
                <a:endParaRPr lang="zh-TW" altLang="zh-TW" dirty="0"/>
              </a:p>
            </p:txBody>
          </p:sp>
        </mc:Choice>
        <mc:Fallback xmlns="">
          <p:sp>
            <p:nvSpPr>
              <p:cNvPr id="8" name="矩形 7"/>
              <p:cNvSpPr>
                <a:spLocks noRot="1" noChangeAspect="1" noMove="1" noResize="1" noEditPoints="1" noAdjustHandles="1" noChangeArrowheads="1" noChangeShapeType="1" noTextEdit="1"/>
              </p:cNvSpPr>
              <p:nvPr/>
            </p:nvSpPr>
            <p:spPr>
              <a:xfrm>
                <a:off x="5910719" y="2525208"/>
                <a:ext cx="792204" cy="369332"/>
              </a:xfrm>
              <a:prstGeom prst="rect">
                <a:avLst/>
              </a:prstGeom>
              <a:blipFill>
                <a:blip r:embed="rId3"/>
                <a:stretch>
                  <a:fillRect/>
                </a:stretch>
              </a:blipFill>
            </p:spPr>
            <p:txBody>
              <a:bodyPr/>
              <a:lstStyle/>
              <a:p>
                <a:r>
                  <a:rPr lang="en-TW">
                    <a:noFill/>
                  </a:rPr>
                  <a:t> </a:t>
                </a:r>
              </a:p>
            </p:txBody>
          </p:sp>
        </mc:Fallback>
      </mc:AlternateContent>
      <p:sp>
        <p:nvSpPr>
          <p:cNvPr id="9" name="文字方塊 8"/>
          <p:cNvSpPr txBox="1"/>
          <p:nvPr/>
        </p:nvSpPr>
        <p:spPr>
          <a:xfrm>
            <a:off x="6936298" y="2525208"/>
            <a:ext cx="1296144" cy="369332"/>
          </a:xfrm>
          <a:prstGeom prst="rect">
            <a:avLst/>
          </a:prstGeom>
          <a:noFill/>
        </p:spPr>
        <p:txBody>
          <a:bodyPr wrap="square" rtlCol="0">
            <a:spAutoFit/>
          </a:bodyPr>
          <a:lstStyle/>
          <a:p>
            <a:r>
              <a:rPr lang="zh-TW" altLang="en-US" dirty="0"/>
              <a:t>絕對時間</a:t>
            </a:r>
          </a:p>
        </p:txBody>
      </p:sp>
      <mc:AlternateContent xmlns:mc="http://schemas.openxmlformats.org/markup-compatibility/2006" xmlns:a14="http://schemas.microsoft.com/office/drawing/2010/main">
        <mc:Choice Requires="a14">
          <p:sp>
            <p:nvSpPr>
              <p:cNvPr id="10" name="矩形 9"/>
              <p:cNvSpPr/>
              <p:nvPr/>
            </p:nvSpPr>
            <p:spPr>
              <a:xfrm>
                <a:off x="5868377" y="4210755"/>
                <a:ext cx="1067921"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r>
                        <a:rPr lang="en-US" altLang="zh-TW" i="1">
                          <a:latin typeface="Cambria Math"/>
                        </a:rPr>
                        <m:t>𝑡</m:t>
                      </m:r>
                      <m:r>
                        <a:rPr lang="en-US" altLang="zh-TW" i="1">
                          <a:latin typeface="Cambria Math"/>
                        </a:rPr>
                        <m:t>′=∆</m:t>
                      </m:r>
                      <m:r>
                        <a:rPr lang="en-US" altLang="zh-TW" i="1">
                          <a:latin typeface="Cambria Math"/>
                        </a:rPr>
                        <m:t>𝑡</m:t>
                      </m:r>
                    </m:oMath>
                  </m:oMathPara>
                </a14:m>
                <a:endParaRPr lang="zh-TW" altLang="zh-TW" dirty="0"/>
              </a:p>
            </p:txBody>
          </p:sp>
        </mc:Choice>
        <mc:Fallback xmlns="">
          <p:sp>
            <p:nvSpPr>
              <p:cNvPr id="10" name="矩形 9"/>
              <p:cNvSpPr>
                <a:spLocks noRot="1" noChangeAspect="1" noMove="1" noResize="1" noEditPoints="1" noAdjustHandles="1" noChangeArrowheads="1" noChangeShapeType="1" noTextEdit="1"/>
              </p:cNvSpPr>
              <p:nvPr/>
            </p:nvSpPr>
            <p:spPr>
              <a:xfrm>
                <a:off x="5868377" y="4210755"/>
                <a:ext cx="1067921" cy="369332"/>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9">
                <a:extLst>
                  <a:ext uri="{FF2B5EF4-FFF2-40B4-BE49-F238E27FC236}">
                    <a16:creationId xmlns:a16="http://schemas.microsoft.com/office/drawing/2014/main" id="{0D3FA235-C368-1846-A3A3-6939ECB480C1}"/>
                  </a:ext>
                </a:extLst>
              </p:cNvPr>
              <p:cNvSpPr txBox="1">
                <a:spLocks noChangeArrowheads="1"/>
              </p:cNvSpPr>
              <p:nvPr/>
            </p:nvSpPr>
            <p:spPr bwMode="auto">
              <a:xfrm>
                <a:off x="1446357" y="5260018"/>
                <a:ext cx="764535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None/>
                </a:pPr>
                <a:r>
                  <a:rPr kumimoji="0" lang="zh-TW" altLang="en-US" sz="1800" dirty="0">
                    <a:latin typeface="Arial" charset="0"/>
                  </a:rPr>
                  <a:t>移動的時鐘上的一段時間</a:t>
                </a:r>
                <a14:m>
                  <m:oMath xmlns:m="http://schemas.openxmlformats.org/officeDocument/2006/math">
                    <m:r>
                      <a:rPr lang="en-US" altLang="zh-TW" sz="1800">
                        <a:latin typeface="Cambria Math"/>
                      </a:rPr>
                      <m:t>∆</m:t>
                    </m:r>
                    <m:r>
                      <a:rPr lang="en-US" altLang="zh-TW" sz="1800" i="1">
                        <a:latin typeface="Cambria Math"/>
                      </a:rPr>
                      <m:t>𝑡</m:t>
                    </m:r>
                    <m:r>
                      <a:rPr lang="en-US" altLang="zh-TW" sz="1800" i="1">
                        <a:latin typeface="Cambria Math"/>
                      </a:rPr>
                      <m:t>′</m:t>
                    </m:r>
                  </m:oMath>
                </a14:m>
                <a:r>
                  <a:rPr kumimoji="0" lang="zh-TW" altLang="en-US" sz="1800" dirty="0">
                    <a:latin typeface="Arial" charset="0"/>
                  </a:rPr>
                  <a:t>，從靜止的觀察者量起來是比較長的</a:t>
                </a:r>
                <a14:m>
                  <m:oMath xmlns:m="http://schemas.openxmlformats.org/officeDocument/2006/math">
                    <m:r>
                      <a:rPr lang="en-US" altLang="zh-TW" sz="1800">
                        <a:latin typeface="Cambria Math"/>
                      </a:rPr>
                      <m:t>∆</m:t>
                    </m:r>
                    <m:r>
                      <a:rPr lang="en-US" altLang="zh-TW" sz="1800" i="1">
                        <a:latin typeface="Cambria Math"/>
                      </a:rPr>
                      <m:t>𝑡</m:t>
                    </m:r>
                  </m:oMath>
                </a14:m>
                <a:r>
                  <a:rPr kumimoji="0" lang="zh-TW" altLang="en-US" sz="1800" dirty="0">
                    <a:latin typeface="Arial" charset="0"/>
                  </a:rPr>
                  <a:t>，</a:t>
                </a:r>
              </a:p>
            </p:txBody>
          </p:sp>
        </mc:Choice>
        <mc:Fallback xmlns="">
          <p:sp>
            <p:nvSpPr>
              <p:cNvPr id="11" name="文字方塊 9">
                <a:extLst>
                  <a:ext uri="{FF2B5EF4-FFF2-40B4-BE49-F238E27FC236}">
                    <a16:creationId xmlns:a16="http://schemas.microsoft.com/office/drawing/2014/main" id="{0D3FA235-C368-1846-A3A3-6939ECB480C1}"/>
                  </a:ext>
                </a:extLst>
              </p:cNvPr>
              <p:cNvSpPr txBox="1">
                <a:spLocks noRot="1" noChangeAspect="1" noMove="1" noResize="1" noEditPoints="1" noAdjustHandles="1" noChangeArrowheads="1" noChangeShapeType="1" noTextEdit="1"/>
              </p:cNvSpPr>
              <p:nvPr/>
            </p:nvSpPr>
            <p:spPr bwMode="auto">
              <a:xfrm>
                <a:off x="1446357" y="5260018"/>
                <a:ext cx="7645352" cy="369332"/>
              </a:xfrm>
              <a:prstGeom prst="rect">
                <a:avLst/>
              </a:prstGeom>
              <a:blipFill>
                <a:blip r:embed="rId5"/>
                <a:stretch>
                  <a:fillRect l="-663"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矩形 5">
                <a:extLst>
                  <a:ext uri="{FF2B5EF4-FFF2-40B4-BE49-F238E27FC236}">
                    <a16:creationId xmlns:a16="http://schemas.microsoft.com/office/drawing/2014/main" id="{B33FF1EC-B0DD-784F-8D92-41F0A70B1320}"/>
                  </a:ext>
                </a:extLst>
              </p:cNvPr>
              <p:cNvSpPr/>
              <p:nvPr/>
            </p:nvSpPr>
            <p:spPr>
              <a:xfrm>
                <a:off x="3322568" y="1413316"/>
                <a:ext cx="1235851"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𝑐</m:t>
                      </m:r>
                      <m:r>
                        <a:rPr lang="en-US" altLang="zh-TW" b="0" i="1" smtClean="0">
                          <a:latin typeface="Cambria Math" panose="02040503050406030204" pitchFamily="18" charset="0"/>
                        </a:rPr>
                        <m:t>′</m:t>
                      </m:r>
                      <m:r>
                        <a:rPr lang="en-US" altLang="zh-TW">
                          <a:latin typeface="Cambria Math"/>
                        </a:rPr>
                        <m:t>=</m:t>
                      </m:r>
                      <m:r>
                        <a:rPr lang="en-US" altLang="zh-TW" b="0" i="1" smtClean="0">
                          <a:latin typeface="Cambria Math" panose="02040503050406030204" pitchFamily="18" charset="0"/>
                        </a:rPr>
                        <m:t>𝑐</m:t>
                      </m:r>
                      <m:r>
                        <a:rPr lang="en-US" altLang="zh-TW" i="1">
                          <a:latin typeface="Cambria Math"/>
                        </a:rPr>
                        <m:t>−</m:t>
                      </m:r>
                      <m:r>
                        <a:rPr lang="en-US" altLang="zh-TW" i="1">
                          <a:latin typeface="Cambria Math"/>
                        </a:rPr>
                        <m:t>𝑣</m:t>
                      </m:r>
                    </m:oMath>
                  </m:oMathPara>
                </a14:m>
                <a:endParaRPr lang="zh-TW" altLang="en-US" dirty="0"/>
              </a:p>
            </p:txBody>
          </p:sp>
        </mc:Choice>
        <mc:Fallback xmlns="">
          <p:sp>
            <p:nvSpPr>
              <p:cNvPr id="12" name="矩形 5">
                <a:extLst>
                  <a:ext uri="{FF2B5EF4-FFF2-40B4-BE49-F238E27FC236}">
                    <a16:creationId xmlns:a16="http://schemas.microsoft.com/office/drawing/2014/main" id="{B33FF1EC-B0DD-784F-8D92-41F0A70B1320}"/>
                  </a:ext>
                </a:extLst>
              </p:cNvPr>
              <p:cNvSpPr>
                <a:spLocks noRot="1" noChangeAspect="1" noMove="1" noResize="1" noEditPoints="1" noAdjustHandles="1" noChangeArrowheads="1" noChangeShapeType="1" noTextEdit="1"/>
              </p:cNvSpPr>
              <p:nvPr/>
            </p:nvSpPr>
            <p:spPr>
              <a:xfrm>
                <a:off x="3322568" y="1413316"/>
                <a:ext cx="1235851" cy="369332"/>
              </a:xfrm>
              <a:prstGeom prst="rect">
                <a:avLst/>
              </a:prstGeom>
              <a:blipFill>
                <a:blip r:embed="rId6"/>
                <a:stretch>
                  <a:fillRect/>
                </a:stretch>
              </a:blipFill>
            </p:spPr>
            <p:txBody>
              <a:bodyPr/>
              <a:lstStyle/>
              <a:p>
                <a:r>
                  <a:rPr lang="en-TW">
                    <a:noFill/>
                  </a:rPr>
                  <a:t> </a:t>
                </a:r>
              </a:p>
            </p:txBody>
          </p:sp>
        </mc:Fallback>
      </mc:AlternateContent>
      <p:sp>
        <p:nvSpPr>
          <p:cNvPr id="2" name="TextBox 1">
            <a:extLst>
              <a:ext uri="{FF2B5EF4-FFF2-40B4-BE49-F238E27FC236}">
                <a16:creationId xmlns:a16="http://schemas.microsoft.com/office/drawing/2014/main" id="{B5789FDC-B6CB-0A4C-9934-F51E033800A7}"/>
              </a:ext>
            </a:extLst>
          </p:cNvPr>
          <p:cNvSpPr txBox="1"/>
          <p:nvPr/>
        </p:nvSpPr>
        <p:spPr>
          <a:xfrm>
            <a:off x="1403648" y="918212"/>
            <a:ext cx="5933970" cy="369332"/>
          </a:xfrm>
          <a:prstGeom prst="rect">
            <a:avLst/>
          </a:prstGeom>
          <a:noFill/>
        </p:spPr>
        <p:txBody>
          <a:bodyPr wrap="square" rtlCol="0">
            <a:spAutoFit/>
          </a:bodyPr>
          <a:lstStyle/>
          <a:p>
            <a:r>
              <a:rPr lang="en-GB" dirty="0" err="1"/>
              <a:t>根據伽利略變換，光速與觀察者的狀態有關</a:t>
            </a:r>
            <a:r>
              <a:rPr lang="en-GB" dirty="0"/>
              <a:t>：</a:t>
            </a:r>
            <a:endParaRPr lang="en-TW" dirty="0"/>
          </a:p>
        </p:txBody>
      </p:sp>
    </p:spTree>
    <p:extLst>
      <p:ext uri="{BB962C8B-B14F-4D97-AF65-F5344CB8AC3E}">
        <p14:creationId xmlns:p14="http://schemas.microsoft.com/office/powerpoint/2010/main" val="361366374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Text Box 5"/>
          <p:cNvSpPr txBox="1">
            <a:spLocks noChangeArrowheads="1"/>
          </p:cNvSpPr>
          <p:nvPr/>
        </p:nvSpPr>
        <p:spPr bwMode="auto">
          <a:xfrm>
            <a:off x="670043" y="638082"/>
            <a:ext cx="7147074" cy="369332"/>
          </a:xfrm>
          <a:prstGeom prst="rect">
            <a:avLst/>
          </a:prstGeom>
          <a:noFill/>
          <a:ln w="9525" algn="ctr">
            <a:noFill/>
            <a:miter lim="800000"/>
            <a:headEnd/>
            <a:tailEnd/>
          </a:ln>
        </p:spPr>
        <p:txBody>
          <a:bodyPr wrap="square">
            <a:spAutoFit/>
          </a:bodyPr>
          <a:lstStyle/>
          <a:p>
            <a:pPr>
              <a:spcBef>
                <a:spcPct val="50000"/>
              </a:spcBef>
              <a:defRPr/>
            </a:pPr>
            <a:r>
              <a:rPr lang="zh-TW" altLang="en-US" dirty="0">
                <a:latin typeface="+mn-lt"/>
              </a:rPr>
              <a:t>兩個相對移動的觀察者，所測量到的時間與空間必須滿足以下關係：</a:t>
            </a:r>
            <a:endParaRPr lang="en-US" altLang="zh-TW" dirty="0">
              <a:latin typeface="+mn-lt"/>
            </a:endParaRPr>
          </a:p>
        </p:txBody>
      </p:sp>
      <p:pic>
        <p:nvPicPr>
          <p:cNvPr id="136196" name="Picture 6" descr="390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909"/>
          <a:stretch/>
        </p:blipFill>
        <p:spPr bwMode="auto">
          <a:xfrm>
            <a:off x="2947318" y="2394332"/>
            <a:ext cx="2592524" cy="205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Text Box 7"/>
          <p:cNvSpPr txBox="1">
            <a:spLocks noChangeArrowheads="1"/>
          </p:cNvSpPr>
          <p:nvPr/>
        </p:nvSpPr>
        <p:spPr bwMode="auto">
          <a:xfrm>
            <a:off x="868032" y="4676718"/>
            <a:ext cx="45005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latin typeface="Arial" pitchFamily="34" charset="0"/>
              </a:rPr>
              <a:t>相對運動的兩人量到的時間是不一樣的！</a:t>
            </a:r>
          </a:p>
        </p:txBody>
      </p:sp>
      <p:pic>
        <p:nvPicPr>
          <p:cNvPr id="136198" name="Picture 8" descr="180px-Einstein_en_Lorent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43" y="1198146"/>
            <a:ext cx="2229444" cy="32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9" name="文字方塊 6"/>
          <p:cNvSpPr txBox="1">
            <a:spLocks noChangeArrowheads="1"/>
          </p:cNvSpPr>
          <p:nvPr/>
        </p:nvSpPr>
        <p:spPr bwMode="auto">
          <a:xfrm>
            <a:off x="670043" y="267957"/>
            <a:ext cx="3468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pitchFamily="34" charset="0"/>
              </a:rPr>
              <a:t>如果要求光速恆定，可以證明：</a:t>
            </a:r>
          </a:p>
        </p:txBody>
      </p:sp>
      <mc:AlternateContent xmlns:mc="http://schemas.openxmlformats.org/markup-compatibility/2006" xmlns:a14="http://schemas.microsoft.com/office/drawing/2010/main">
        <mc:Choice Requires="a14">
          <p:sp>
            <p:nvSpPr>
              <p:cNvPr id="13" name="文字方塊 12"/>
              <p:cNvSpPr txBox="1"/>
              <p:nvPr/>
            </p:nvSpPr>
            <p:spPr>
              <a:xfrm>
                <a:off x="5188780" y="4667311"/>
                <a:ext cx="1044116"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r>
                        <a:rPr lang="en-US" altLang="zh-TW" b="0" i="1" smtClean="0">
                          <a:latin typeface="Cambria Math"/>
                        </a:rPr>
                        <m:t>𝑡</m:t>
                      </m:r>
                      <m:r>
                        <a:rPr lang="en-US" altLang="zh-TW" b="0" i="1" smtClean="0">
                          <a:latin typeface="Cambria Math"/>
                          <a:ea typeface="Cambria Math"/>
                        </a:rPr>
                        <m:t>≠∆</m:t>
                      </m:r>
                      <m:r>
                        <a:rPr lang="en-US" altLang="zh-TW" b="0" i="1" smtClean="0">
                          <a:latin typeface="Cambria Math"/>
                          <a:ea typeface="Cambria Math"/>
                        </a:rPr>
                        <m:t>𝑡</m:t>
                      </m:r>
                      <m:r>
                        <a:rPr lang="en-US" altLang="zh-TW" b="0" i="1" smtClean="0">
                          <a:latin typeface="Cambria Math"/>
                          <a:ea typeface="Cambria Math"/>
                        </a:rPr>
                        <m:t>′</m:t>
                      </m:r>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5188780" y="4667311"/>
                <a:ext cx="1044116" cy="369332"/>
              </a:xfrm>
              <a:prstGeom prst="rect">
                <a:avLst/>
              </a:prstGeom>
              <a:blipFill rotWithShape="1">
                <a:blip r:embed="rId7"/>
                <a:stretch>
                  <a:fillRect/>
                </a:stretch>
              </a:blipFill>
            </p:spPr>
            <p:txBody>
              <a:bodyPr/>
              <a:lstStyle/>
              <a:p>
                <a:r>
                  <a:rPr lang="zh-TW" altLang="en-US">
                    <a:noFill/>
                  </a:rPr>
                  <a:t> </a:t>
                </a:r>
              </a:p>
            </p:txBody>
          </p:sp>
        </mc:Fallback>
      </mc:AlternateContent>
      <p:pic>
        <p:nvPicPr>
          <p:cNvPr id="14" name="Picture 2" descr="3901"/>
          <p:cNvPicPr>
            <a:picLocks noChangeAspect="1" noChangeArrowheads="1"/>
          </p:cNvPicPr>
          <p:nvPr/>
        </p:nvPicPr>
        <p:blipFill>
          <a:blip r:embed="rId8" cstate="print">
            <a:extLst>
              <a:ext uri="{28A0092B-C50C-407E-A947-70E740481C1C}">
                <a14:useLocalDpi xmlns:a14="http://schemas.microsoft.com/office/drawing/2010/main" val="0"/>
              </a:ext>
            </a:extLst>
          </a:blip>
          <a:srcRect l="34380" b="15640"/>
          <a:stretch>
            <a:fillRect/>
          </a:stretch>
        </p:blipFill>
        <p:spPr bwMode="auto">
          <a:xfrm>
            <a:off x="2937693" y="1154998"/>
            <a:ext cx="2691433" cy="1169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877689" y="5085184"/>
            <a:ext cx="5060368" cy="369332"/>
          </a:xfrm>
          <a:prstGeom prst="rect">
            <a:avLst/>
          </a:prstGeom>
          <a:noFill/>
        </p:spPr>
        <p:txBody>
          <a:bodyPr wrap="square" rtlCol="0">
            <a:spAutoFit/>
          </a:bodyPr>
          <a:lstStyle/>
          <a:p>
            <a:r>
              <a:rPr lang="zh-TW" altLang="en-US" dirty="0"/>
              <a:t>時間的測量與測量者的運動狀態有關。</a:t>
            </a:r>
          </a:p>
        </p:txBody>
      </p:sp>
      <p:sp>
        <p:nvSpPr>
          <p:cNvPr id="4" name="文字方塊 3"/>
          <p:cNvSpPr txBox="1"/>
          <p:nvPr/>
        </p:nvSpPr>
        <p:spPr>
          <a:xfrm>
            <a:off x="854329" y="5733256"/>
            <a:ext cx="7892863" cy="369332"/>
          </a:xfrm>
          <a:prstGeom prst="rect">
            <a:avLst/>
          </a:prstGeom>
          <a:noFill/>
        </p:spPr>
        <p:txBody>
          <a:bodyPr wrap="square" rtlCol="0">
            <a:spAutoFit/>
          </a:bodyPr>
          <a:lstStyle/>
          <a:p>
            <a:r>
              <a:rPr lang="zh-TW" altLang="en-US" dirty="0"/>
              <a:t>速度很快的觀察者所量到的時間，有很大的一部分對靜止觀察者來說是空間。</a:t>
            </a:r>
          </a:p>
        </p:txBody>
      </p:sp>
      <p:sp>
        <p:nvSpPr>
          <p:cNvPr id="17" name="文字方塊 16"/>
          <p:cNvSpPr txBox="1"/>
          <p:nvPr/>
        </p:nvSpPr>
        <p:spPr>
          <a:xfrm>
            <a:off x="854329" y="6151129"/>
            <a:ext cx="7182432" cy="369332"/>
          </a:xfrm>
          <a:prstGeom prst="rect">
            <a:avLst/>
          </a:prstGeom>
          <a:noFill/>
        </p:spPr>
        <p:txBody>
          <a:bodyPr wrap="square" rtlCol="0">
            <a:spAutoFit/>
          </a:bodyPr>
          <a:lstStyle/>
          <a:p>
            <a:r>
              <a:rPr lang="zh-TW" altLang="en-US" dirty="0"/>
              <a:t>時間與空間是分不開的。時間與空間的分別只是相對而非絕對。</a:t>
            </a:r>
            <a:endParaRPr lang="en-US" altLang="zh-TW" dirty="0"/>
          </a:p>
        </p:txBody>
      </p:sp>
      <mc:AlternateContent xmlns:mc="http://schemas.openxmlformats.org/markup-compatibility/2006" xmlns:a14="http://schemas.microsoft.com/office/drawing/2010/main">
        <mc:Choice Requires="a14">
          <p:sp>
            <p:nvSpPr>
              <p:cNvPr id="15" name="矩形 14"/>
              <p:cNvSpPr/>
              <p:nvPr/>
            </p:nvSpPr>
            <p:spPr>
              <a:xfrm>
                <a:off x="5668277" y="1154998"/>
                <a:ext cx="1555939" cy="93724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𝑥</m:t>
                      </m:r>
                      <m:r>
                        <a:rPr lang="en-US" altLang="zh-TW" i="1">
                          <a:latin typeface="Cambria Math"/>
                        </a:rPr>
                        <m:t>′=</m:t>
                      </m:r>
                      <m:f>
                        <m:fPr>
                          <m:ctrlPr>
                            <a:rPr lang="en-US" altLang="zh-TW" i="1" smtClean="0">
                              <a:latin typeface="Cambria Math" panose="02040503050406030204" pitchFamily="18" charset="0"/>
                            </a:rPr>
                          </m:ctrlPr>
                        </m:fPr>
                        <m:num>
                          <m:r>
                            <a:rPr lang="en-US" altLang="zh-TW" i="1">
                              <a:latin typeface="Cambria Math"/>
                            </a:rPr>
                            <m:t>𝑥</m:t>
                          </m:r>
                          <m:r>
                            <a:rPr lang="en-US" altLang="zh-TW" i="1">
                              <a:latin typeface="Cambria Math"/>
                            </a:rPr>
                            <m:t>−</m:t>
                          </m:r>
                          <m:r>
                            <a:rPr lang="en-US" altLang="zh-TW" i="1">
                              <a:latin typeface="Cambria Math"/>
                            </a:rPr>
                            <m:t>𝑣𝑡</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oMath>
                  </m:oMathPara>
                </a14:m>
                <a:endParaRPr lang="zh-TW" altLang="zh-TW" dirty="0"/>
              </a:p>
            </p:txBody>
          </p:sp>
        </mc:Choice>
        <mc:Fallback xmlns="">
          <p:sp>
            <p:nvSpPr>
              <p:cNvPr id="15" name="矩形 14"/>
              <p:cNvSpPr>
                <a:spLocks noRot="1" noChangeAspect="1" noMove="1" noResize="1" noEditPoints="1" noAdjustHandles="1" noChangeArrowheads="1" noChangeShapeType="1" noTextEdit="1"/>
              </p:cNvSpPr>
              <p:nvPr/>
            </p:nvSpPr>
            <p:spPr>
              <a:xfrm>
                <a:off x="5668277" y="1154998"/>
                <a:ext cx="1555939" cy="937244"/>
              </a:xfrm>
              <a:prstGeom prst="rect">
                <a:avLst/>
              </a:prstGeom>
              <a:blipFill rotWithShape="1">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5668277" y="2237511"/>
                <a:ext cx="1522218" cy="1109278"/>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𝑡</m:t>
                      </m:r>
                      <m:r>
                        <a:rPr lang="en-US" altLang="zh-TW" i="1">
                          <a:latin typeface="Cambria Math"/>
                        </a:rPr>
                        <m:t>′=</m:t>
                      </m:r>
                      <m:f>
                        <m:fPr>
                          <m:ctrlPr>
                            <a:rPr lang="en-US" altLang="zh-TW" i="1" smtClean="0">
                              <a:latin typeface="Cambria Math" panose="02040503050406030204" pitchFamily="18" charset="0"/>
                            </a:rPr>
                          </m:ctrlPr>
                        </m:fPr>
                        <m:num>
                          <m:r>
                            <a:rPr lang="en-US" altLang="zh-TW" b="0" i="1" smtClean="0">
                              <a:latin typeface="Cambria Math"/>
                            </a:rPr>
                            <m:t>𝑡</m:t>
                          </m:r>
                          <m:r>
                            <a:rPr lang="en-US" altLang="zh-TW" i="1">
                              <a:latin typeface="Cambria Math"/>
                            </a:rPr>
                            <m:t>−</m:t>
                          </m:r>
                          <m:f>
                            <m:fPr>
                              <m:ctrlPr>
                                <a:rPr lang="en-US" altLang="zh-TW" i="1" smtClean="0">
                                  <a:latin typeface="Cambria Math" panose="02040503050406030204" pitchFamily="18" charset="0"/>
                                </a:rPr>
                              </m:ctrlPr>
                            </m:fPr>
                            <m:num>
                              <m:r>
                                <a:rPr lang="en-US" altLang="zh-TW" b="0" i="1" smtClean="0">
                                  <a:latin typeface="Cambria Math"/>
                                </a:rPr>
                                <m:t>𝑣</m:t>
                              </m:r>
                            </m:num>
                            <m:den>
                              <m:sSup>
                                <m:sSupPr>
                                  <m:ctrlPr>
                                    <a:rPr lang="en-US" altLang="zh-TW" i="1" smtClean="0">
                                      <a:latin typeface="Cambria Math" panose="02040503050406030204" pitchFamily="18" charset="0"/>
                                    </a:rPr>
                                  </m:ctrlPr>
                                </m:sSupPr>
                                <m:e>
                                  <m:r>
                                    <a:rPr lang="en-US" altLang="zh-TW" b="0" i="1" smtClean="0">
                                      <a:latin typeface="Cambria Math"/>
                                    </a:rPr>
                                    <m:t>𝑐</m:t>
                                  </m:r>
                                </m:e>
                                <m:sup>
                                  <m:r>
                                    <a:rPr lang="en-US" altLang="zh-TW" b="0" i="1" smtClean="0">
                                      <a:latin typeface="Cambria Math"/>
                                    </a:rPr>
                                    <m:t>2</m:t>
                                  </m:r>
                                </m:sup>
                              </m:sSup>
                            </m:den>
                          </m:f>
                          <m:r>
                            <a:rPr lang="en-US" altLang="zh-TW" b="0" i="1" smtClean="0">
                              <a:latin typeface="Cambria Math"/>
                            </a:rPr>
                            <m:t>𝑥</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oMath>
                  </m:oMathPara>
                </a14:m>
                <a:endParaRPr lang="zh-TW" altLang="zh-TW" dirty="0"/>
              </a:p>
            </p:txBody>
          </p:sp>
        </mc:Choice>
        <mc:Fallback xmlns="">
          <p:sp>
            <p:nvSpPr>
              <p:cNvPr id="16" name="矩形 15"/>
              <p:cNvSpPr>
                <a:spLocks noRot="1" noChangeAspect="1" noMove="1" noResize="1" noEditPoints="1" noAdjustHandles="1" noChangeArrowheads="1" noChangeShapeType="1" noTextEdit="1"/>
              </p:cNvSpPr>
              <p:nvPr/>
            </p:nvSpPr>
            <p:spPr>
              <a:xfrm>
                <a:off x="5668277" y="2237511"/>
                <a:ext cx="1522218" cy="1109278"/>
              </a:xfrm>
              <a:prstGeom prst="rect">
                <a:avLst/>
              </a:prstGeom>
              <a:blipFill rotWithShape="1">
                <a:blip r:embed="rId10"/>
                <a:stretch>
                  <a:fillRect/>
                </a:stretch>
              </a:blipFill>
            </p:spPr>
            <p:txBody>
              <a:bodyPr/>
              <a:lstStyle/>
              <a:p>
                <a:r>
                  <a:rPr lang="zh-TW" altLang="en-US">
                    <a:noFill/>
                  </a:rPr>
                  <a:t> </a:t>
                </a:r>
              </a:p>
            </p:txBody>
          </p:sp>
        </mc:Fallback>
      </mc:AlternateContent>
      <p:sp>
        <p:nvSpPr>
          <p:cNvPr id="3" name="文字方塊 2"/>
          <p:cNvSpPr txBox="1"/>
          <p:nvPr/>
        </p:nvSpPr>
        <p:spPr>
          <a:xfrm>
            <a:off x="5720233" y="3670164"/>
            <a:ext cx="2304256" cy="369332"/>
          </a:xfrm>
          <a:prstGeom prst="rect">
            <a:avLst/>
          </a:prstGeom>
          <a:noFill/>
        </p:spPr>
        <p:txBody>
          <a:bodyPr wrap="square" rtlCol="0">
            <a:spAutoFit/>
          </a:bodyPr>
          <a:lstStyle/>
          <a:p>
            <a:r>
              <a:rPr lang="zh-TW" altLang="en-US" dirty="0">
                <a:solidFill>
                  <a:srgbClr val="FF0000"/>
                </a:solidFill>
              </a:rPr>
              <a:t>羅倫茲變換</a:t>
            </a:r>
            <a:endParaRPr lang="en-US" altLang="zh-TW" dirty="0">
              <a:solidFill>
                <a:srgbClr val="FF0000"/>
              </a:solidFill>
            </a:endParaRPr>
          </a:p>
        </p:txBody>
      </p:sp>
      <p:sp>
        <p:nvSpPr>
          <p:cNvPr id="5" name="矩形 4"/>
          <p:cNvSpPr/>
          <p:nvPr/>
        </p:nvSpPr>
        <p:spPr>
          <a:xfrm>
            <a:off x="5720233" y="4048132"/>
            <a:ext cx="2384499" cy="369332"/>
          </a:xfrm>
          <a:prstGeom prst="rect">
            <a:avLst/>
          </a:prstGeom>
        </p:spPr>
        <p:txBody>
          <a:bodyPr wrap="none">
            <a:spAutoFit/>
          </a:bodyPr>
          <a:lstStyle/>
          <a:p>
            <a:r>
              <a:rPr lang="en-US" altLang="zh-TW" dirty="0">
                <a:solidFill>
                  <a:srgbClr val="FF0000"/>
                </a:solidFill>
                <a:latin typeface="Times New Roman" panose="02020603050405020304" pitchFamily="18" charset="0"/>
                <a:cs typeface="Times New Roman" panose="02020603050405020304" pitchFamily="18" charset="0"/>
              </a:rPr>
              <a:t>Lorentz Transformation</a:t>
            </a:r>
            <a:endParaRPr lang="zh-TW" altLang="en-US"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矩形 17"/>
              <p:cNvSpPr/>
              <p:nvPr/>
            </p:nvSpPr>
            <p:spPr>
              <a:xfrm>
                <a:off x="7244752" y="1162241"/>
                <a:ext cx="1689965"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𝑥</m:t>
                      </m:r>
                      <m:r>
                        <a:rPr lang="en-US" altLang="zh-TW" i="1">
                          <a:latin typeface="Cambria Math"/>
                        </a:rPr>
                        <m:t>′=</m:t>
                      </m:r>
                      <m:r>
                        <a:rPr lang="zh-TW" altLang="en-US" i="1" smtClean="0">
                          <a:latin typeface="Cambria Math"/>
                        </a:rPr>
                        <m:t>𝛾</m:t>
                      </m:r>
                      <m:d>
                        <m:dPr>
                          <m:ctrlPr>
                            <a:rPr lang="en-US" altLang="zh-TW" i="1" smtClean="0">
                              <a:latin typeface="Cambria Math" panose="02040503050406030204" pitchFamily="18" charset="0"/>
                            </a:rPr>
                          </m:ctrlPr>
                        </m:dPr>
                        <m:e>
                          <m:r>
                            <a:rPr lang="en-US" altLang="zh-TW" i="1">
                              <a:latin typeface="Cambria Math"/>
                            </a:rPr>
                            <m:t>𝑥</m:t>
                          </m:r>
                          <m:r>
                            <a:rPr lang="en-US" altLang="zh-TW" i="1">
                              <a:latin typeface="Cambria Math"/>
                            </a:rPr>
                            <m:t>−</m:t>
                          </m:r>
                          <m:r>
                            <a:rPr lang="en-US" altLang="zh-TW" i="1">
                              <a:latin typeface="Cambria Math"/>
                            </a:rPr>
                            <m:t>𝑣𝑡</m:t>
                          </m:r>
                        </m:e>
                      </m:d>
                    </m:oMath>
                  </m:oMathPara>
                </a14:m>
                <a:endParaRPr lang="zh-TW" altLang="zh-TW" dirty="0"/>
              </a:p>
            </p:txBody>
          </p:sp>
        </mc:Choice>
        <mc:Fallback xmlns="">
          <p:sp>
            <p:nvSpPr>
              <p:cNvPr id="18" name="矩形 17"/>
              <p:cNvSpPr>
                <a:spLocks noRot="1" noChangeAspect="1" noMove="1" noResize="1" noEditPoints="1" noAdjustHandles="1" noChangeArrowheads="1" noChangeShapeType="1" noTextEdit="1"/>
              </p:cNvSpPr>
              <p:nvPr/>
            </p:nvSpPr>
            <p:spPr>
              <a:xfrm>
                <a:off x="7244752" y="1162241"/>
                <a:ext cx="1689965" cy="369332"/>
              </a:xfrm>
              <a:prstGeom prst="rect">
                <a:avLst/>
              </a:prstGeom>
              <a:blipFill rotWithShape="1">
                <a:blip r:embed="rId11"/>
                <a:stretch>
                  <a:fillRect b="-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7259560" y="1619369"/>
                <a:ext cx="1791744" cy="582147"/>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𝑡</m:t>
                      </m:r>
                      <m:r>
                        <a:rPr lang="en-US" altLang="zh-TW" i="1">
                          <a:latin typeface="Cambria Math"/>
                        </a:rPr>
                        <m:t>′=</m:t>
                      </m:r>
                      <m:r>
                        <a:rPr lang="zh-TW" altLang="en-US" i="1">
                          <a:latin typeface="Cambria Math"/>
                        </a:rPr>
                        <m:t>𝛾</m:t>
                      </m:r>
                      <m:d>
                        <m:dPr>
                          <m:ctrlPr>
                            <a:rPr lang="en-US" altLang="zh-TW" i="1" smtClean="0">
                              <a:latin typeface="Cambria Math" panose="02040503050406030204" pitchFamily="18" charset="0"/>
                            </a:rPr>
                          </m:ctrlPr>
                        </m:dPr>
                        <m:e>
                          <m:r>
                            <a:rPr lang="en-US" altLang="zh-TW" i="1">
                              <a:latin typeface="Cambria Math"/>
                            </a:rPr>
                            <m:t>𝑡</m:t>
                          </m:r>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𝑣</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r>
                            <a:rPr lang="en-US" altLang="zh-TW" i="1">
                              <a:latin typeface="Cambria Math"/>
                            </a:rPr>
                            <m:t>𝑥</m:t>
                          </m:r>
                        </m:e>
                      </m:d>
                    </m:oMath>
                  </m:oMathPara>
                </a14:m>
                <a:endParaRPr lang="zh-TW" altLang="zh-TW" dirty="0"/>
              </a:p>
            </p:txBody>
          </p:sp>
        </mc:Choice>
        <mc:Fallback xmlns="">
          <p:sp>
            <p:nvSpPr>
              <p:cNvPr id="19" name="矩形 18"/>
              <p:cNvSpPr>
                <a:spLocks noRot="1" noChangeAspect="1" noMove="1" noResize="1" noEditPoints="1" noAdjustHandles="1" noChangeArrowheads="1" noChangeShapeType="1" noTextEdit="1"/>
              </p:cNvSpPr>
              <p:nvPr/>
            </p:nvSpPr>
            <p:spPr>
              <a:xfrm>
                <a:off x="7259560" y="1619369"/>
                <a:ext cx="1791744" cy="582147"/>
              </a:xfrm>
              <a:prstGeom prst="rect">
                <a:avLst/>
              </a:prstGeom>
              <a:blipFill rotWithShape="1">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7295102" y="2386652"/>
                <a:ext cx="1501244" cy="95731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𝛾</m:t>
                      </m:r>
                      <m:r>
                        <a:rPr lang="en-US" altLang="zh-TW" b="0" i="1" smtClean="0">
                          <a:latin typeface="Cambria Math"/>
                        </a:rPr>
                        <m:t>=</m:t>
                      </m:r>
                      <m:f>
                        <m:fPr>
                          <m:ctrlPr>
                            <a:rPr lang="en-US" altLang="zh-TW" i="1" smtClean="0">
                              <a:latin typeface="Cambria Math" panose="02040503050406030204" pitchFamily="18" charset="0"/>
                            </a:rPr>
                          </m:ctrlPr>
                        </m:fPr>
                        <m:num>
                          <m:r>
                            <a:rPr lang="en-US" altLang="zh-TW" b="0" i="1" smtClean="0">
                              <a:latin typeface="Cambria Math"/>
                            </a:rPr>
                            <m:t>1</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oMath>
                  </m:oMathPara>
                </a14:m>
                <a:endParaRPr lang="zh-TW" altLang="zh-TW" dirty="0"/>
              </a:p>
            </p:txBody>
          </p:sp>
        </mc:Choice>
        <mc:Fallback xmlns="">
          <p:sp>
            <p:nvSpPr>
              <p:cNvPr id="20" name="矩形 19"/>
              <p:cNvSpPr>
                <a:spLocks noRot="1" noChangeAspect="1" noMove="1" noResize="1" noEditPoints="1" noAdjustHandles="1" noChangeArrowheads="1" noChangeShapeType="1" noTextEdit="1"/>
              </p:cNvSpPr>
              <p:nvPr/>
            </p:nvSpPr>
            <p:spPr>
              <a:xfrm>
                <a:off x="7295102" y="2386652"/>
                <a:ext cx="1501244" cy="957313"/>
              </a:xfrm>
              <a:prstGeom prst="rect">
                <a:avLst/>
              </a:prstGeom>
              <a:blipFill rotWithShape="1">
                <a:blip r:embed="rId13"/>
                <a:stretch>
                  <a:fillRect/>
                </a:stretch>
              </a:blipFill>
            </p:spPr>
            <p:txBody>
              <a:bodyPr/>
              <a:lstStyle/>
              <a:p>
                <a:r>
                  <a:rPr lang="zh-TW" altLang="en-US">
                    <a:noFill/>
                  </a:rPr>
                  <a:t> </a:t>
                </a:r>
              </a:p>
            </p:txBody>
          </p:sp>
        </mc:Fallback>
      </mc:AlternateContent>
      <p:pic>
        <p:nvPicPr>
          <p:cNvPr id="21" name="Picture 222" descr="惊讶emoji表情图片搞收片的笑图包红表情-表情包之园">
            <a:extLst>
              <a:ext uri="{FF2B5EF4-FFF2-40B4-BE49-F238E27FC236}">
                <a16:creationId xmlns:a16="http://schemas.microsoft.com/office/drawing/2014/main" id="{54CEFD07-91BF-444F-8B48-843777FF673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24489" y="3433454"/>
            <a:ext cx="972979" cy="799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14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animBg="1"/>
      <p:bldP spid="19" grpId="0" animBg="1"/>
      <p:bldP spid="20"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4" descr="fig39"/>
          <p:cNvPicPr>
            <a:picLocks noChangeAspect="1" noChangeArrowheads="1"/>
          </p:cNvPicPr>
          <p:nvPr/>
        </p:nvPicPr>
        <p:blipFill rotWithShape="1">
          <a:blip r:embed="rId2">
            <a:extLst>
              <a:ext uri="{28A0092B-C50C-407E-A947-70E740481C1C}">
                <a14:useLocalDpi xmlns:a14="http://schemas.microsoft.com/office/drawing/2010/main" val="0"/>
              </a:ext>
            </a:extLst>
          </a:blip>
          <a:srcRect b="31877"/>
          <a:stretch/>
        </p:blipFill>
        <p:spPr bwMode="auto">
          <a:xfrm>
            <a:off x="2699792" y="1340768"/>
            <a:ext cx="5503863" cy="174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1" name="Line 7"/>
          <p:cNvSpPr>
            <a:spLocks noChangeShapeType="1"/>
          </p:cNvSpPr>
          <p:nvPr/>
        </p:nvSpPr>
        <p:spPr bwMode="auto">
          <a:xfrm>
            <a:off x="1189618" y="3593703"/>
            <a:ext cx="0" cy="14011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37223" name="Line 9"/>
          <p:cNvSpPr>
            <a:spLocks noChangeShapeType="1"/>
          </p:cNvSpPr>
          <p:nvPr/>
        </p:nvSpPr>
        <p:spPr bwMode="auto">
          <a:xfrm>
            <a:off x="5659420" y="5123684"/>
            <a:ext cx="0"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37224" name="Line 10"/>
          <p:cNvSpPr>
            <a:spLocks noChangeShapeType="1"/>
          </p:cNvSpPr>
          <p:nvPr/>
        </p:nvSpPr>
        <p:spPr bwMode="auto">
          <a:xfrm>
            <a:off x="2672368" y="5754290"/>
            <a:ext cx="200212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4826" name="Text Box 12"/>
          <p:cNvSpPr txBox="1">
            <a:spLocks noChangeArrowheads="1"/>
          </p:cNvSpPr>
          <p:nvPr/>
        </p:nvSpPr>
        <p:spPr bwMode="auto">
          <a:xfrm>
            <a:off x="6312540" y="425360"/>
            <a:ext cx="1800200" cy="366712"/>
          </a:xfrm>
          <a:prstGeom prst="rect">
            <a:avLst/>
          </a:prstGeom>
          <a:noFill/>
          <a:ln w="9525" algn="ctr">
            <a:noFill/>
            <a:miter lim="800000"/>
            <a:headEnd/>
            <a:tailEnd/>
          </a:ln>
        </p:spPr>
        <p:txBody>
          <a:bodyPr wrap="square">
            <a:spAutoFit/>
          </a:bodyPr>
          <a:lstStyle/>
          <a:p>
            <a:pPr>
              <a:spcBef>
                <a:spcPct val="50000"/>
              </a:spcBef>
              <a:defRPr/>
            </a:pPr>
            <a:r>
              <a:rPr lang="en-US" altLang="zh-TW" dirty="0">
                <a:solidFill>
                  <a:srgbClr val="FF0000"/>
                </a:solidFill>
                <a:latin typeface="Times New Roman" panose="02020603050405020304" pitchFamily="18" charset="0"/>
                <a:cs typeface="Times New Roman" panose="02020603050405020304" pitchFamily="18" charset="0"/>
              </a:rPr>
              <a:t>Time Dilation</a:t>
            </a:r>
          </a:p>
        </p:txBody>
      </p:sp>
      <p:sp>
        <p:nvSpPr>
          <p:cNvPr id="11" name="文字方塊 10"/>
          <p:cNvSpPr txBox="1"/>
          <p:nvPr/>
        </p:nvSpPr>
        <p:spPr>
          <a:xfrm>
            <a:off x="2676944" y="439679"/>
            <a:ext cx="4320505" cy="369332"/>
          </a:xfrm>
          <a:prstGeom prst="rect">
            <a:avLst/>
          </a:prstGeom>
          <a:noFill/>
        </p:spPr>
        <p:txBody>
          <a:bodyPr wrap="square" rtlCol="0">
            <a:spAutoFit/>
          </a:bodyPr>
          <a:lstStyle/>
          <a:p>
            <a:r>
              <a:rPr lang="zh-TW" altLang="en-US" dirty="0"/>
              <a:t>驗證羅倫茲變換可以導出時間膨脹</a:t>
            </a:r>
            <a:endParaRPr lang="en-US" altLang="zh-TW" dirty="0"/>
          </a:p>
        </p:txBody>
      </p:sp>
      <mc:AlternateContent xmlns:mc="http://schemas.openxmlformats.org/markup-compatibility/2006" xmlns:a14="http://schemas.microsoft.com/office/drawing/2010/main">
        <mc:Choice Requires="a14">
          <p:sp>
            <p:nvSpPr>
              <p:cNvPr id="2" name="文字方塊 1"/>
              <p:cNvSpPr txBox="1"/>
              <p:nvPr/>
            </p:nvSpPr>
            <p:spPr>
              <a:xfrm>
                <a:off x="1552317" y="3757702"/>
                <a:ext cx="4752528" cy="369332"/>
              </a:xfrm>
              <a:prstGeom prst="rect">
                <a:avLst/>
              </a:prstGeom>
              <a:noFill/>
            </p:spPr>
            <p:txBody>
              <a:bodyPr wrap="square" rtlCol="0">
                <a:spAutoFit/>
              </a:bodyPr>
              <a:lstStyle/>
              <a:p>
                <a:r>
                  <a:rPr lang="zh-TW" altLang="en-US" dirty="0"/>
                  <a:t>靜止觀察者相對於移動觀察者是以</a:t>
                </a:r>
                <a14:m>
                  <m:oMath xmlns:m="http://schemas.openxmlformats.org/officeDocument/2006/math">
                    <m:r>
                      <a:rPr lang="en-US" altLang="zh-TW" b="0" i="1" smtClean="0">
                        <a:latin typeface="Cambria Math"/>
                      </a:rPr>
                      <m:t>−</m:t>
                    </m:r>
                    <m:r>
                      <a:rPr lang="en-US" altLang="zh-TW" b="0" i="1" smtClean="0">
                        <a:latin typeface="Cambria Math"/>
                      </a:rPr>
                      <m:t>𝑣</m:t>
                    </m:r>
                  </m:oMath>
                </a14:m>
                <a:r>
                  <a:rPr lang="zh-TW" altLang="en-US" dirty="0"/>
                  <a:t>移動！</a:t>
                </a:r>
              </a:p>
            </p:txBody>
          </p:sp>
        </mc:Choice>
        <mc:Fallback xmlns="">
          <p:sp>
            <p:nvSpPr>
              <p:cNvPr id="2" name="文字方塊 1"/>
              <p:cNvSpPr txBox="1">
                <a:spLocks noRot="1" noChangeAspect="1" noMove="1" noResize="1" noEditPoints="1" noAdjustHandles="1" noChangeArrowheads="1" noChangeShapeType="1" noTextEdit="1"/>
              </p:cNvSpPr>
              <p:nvPr/>
            </p:nvSpPr>
            <p:spPr>
              <a:xfrm>
                <a:off x="1552317" y="3757702"/>
                <a:ext cx="4752528" cy="369332"/>
              </a:xfrm>
              <a:prstGeom prst="rect">
                <a:avLst/>
              </a:prstGeom>
              <a:blipFill>
                <a:blip r:embed="rId3"/>
                <a:stretch>
                  <a:fillRect l="-1067"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1534581" y="4171867"/>
                <a:ext cx="6948264" cy="369332"/>
              </a:xfrm>
              <a:prstGeom prst="rect">
                <a:avLst/>
              </a:prstGeom>
              <a:noFill/>
            </p:spPr>
            <p:txBody>
              <a:bodyPr wrap="square" rtlCol="0">
                <a:spAutoFit/>
              </a:bodyPr>
              <a:lstStyle/>
              <a:p>
                <a:r>
                  <a:rPr lang="zh-TW" altLang="en-US" dirty="0"/>
                  <a:t>同樣轉換式將移動座標與靜止座標互換，速度以</a:t>
                </a:r>
                <a14:m>
                  <m:oMath xmlns:m="http://schemas.openxmlformats.org/officeDocument/2006/math">
                    <m:r>
                      <a:rPr lang="en-US" altLang="zh-TW" i="1">
                        <a:latin typeface="Cambria Math"/>
                      </a:rPr>
                      <m:t>−</m:t>
                    </m:r>
                    <m:r>
                      <a:rPr lang="en-US" altLang="zh-TW" i="1">
                        <a:latin typeface="Cambria Math"/>
                      </a:rPr>
                      <m:t>𝑣</m:t>
                    </m:r>
                  </m:oMath>
                </a14:m>
                <a:r>
                  <a:rPr lang="zh-TW" altLang="en-US" dirty="0"/>
                  <a:t>代入即可。</a:t>
                </a:r>
              </a:p>
            </p:txBody>
          </p:sp>
        </mc:Choice>
        <mc:Fallback xmlns="">
          <p:sp>
            <p:nvSpPr>
              <p:cNvPr id="3" name="文字方塊 2"/>
              <p:cNvSpPr txBox="1">
                <a:spLocks noRot="1" noChangeAspect="1" noMove="1" noResize="1" noEditPoints="1" noAdjustHandles="1" noChangeArrowheads="1" noChangeShapeType="1" noTextEdit="1"/>
              </p:cNvSpPr>
              <p:nvPr/>
            </p:nvSpPr>
            <p:spPr>
              <a:xfrm>
                <a:off x="1534581" y="4171867"/>
                <a:ext cx="6948264" cy="369332"/>
              </a:xfrm>
              <a:prstGeom prst="rect">
                <a:avLst/>
              </a:prstGeom>
              <a:blipFill>
                <a:blip r:embed="rId4"/>
                <a:stretch>
                  <a:fillRect l="-729" t="-6667" b="-23333"/>
                </a:stretch>
              </a:blipFill>
            </p:spPr>
            <p:txBody>
              <a:bodyPr/>
              <a:lstStyle/>
              <a:p>
                <a:r>
                  <a:rPr lang="en-TW">
                    <a:noFill/>
                  </a:rPr>
                  <a:t> </a:t>
                </a:r>
              </a:p>
            </p:txBody>
          </p:sp>
        </mc:Fallback>
      </mc:AlternateContent>
      <p:sp>
        <p:nvSpPr>
          <p:cNvPr id="4" name="文字方塊 3"/>
          <p:cNvSpPr txBox="1"/>
          <p:nvPr/>
        </p:nvSpPr>
        <p:spPr>
          <a:xfrm>
            <a:off x="2197742" y="4711501"/>
            <a:ext cx="3456372" cy="369332"/>
          </a:xfrm>
          <a:prstGeom prst="rect">
            <a:avLst/>
          </a:prstGeom>
          <a:noFill/>
        </p:spPr>
        <p:txBody>
          <a:bodyPr wrap="square" rtlCol="0">
            <a:spAutoFit/>
          </a:bodyPr>
          <a:lstStyle/>
          <a:p>
            <a:r>
              <a:rPr lang="zh-TW" altLang="en-US" dirty="0"/>
              <a:t>注意時鐘靜止於移動座標系：</a:t>
            </a:r>
          </a:p>
        </p:txBody>
      </p:sp>
      <mc:AlternateContent xmlns:mc="http://schemas.openxmlformats.org/markup-compatibility/2006" xmlns:a14="http://schemas.microsoft.com/office/drawing/2010/main">
        <mc:Choice Requires="a14">
          <p:sp>
            <p:nvSpPr>
              <p:cNvPr id="15" name="矩形 14"/>
              <p:cNvSpPr/>
              <p:nvPr/>
            </p:nvSpPr>
            <p:spPr>
              <a:xfrm>
                <a:off x="307575" y="422740"/>
                <a:ext cx="1689965"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𝑥</m:t>
                      </m:r>
                      <m:r>
                        <a:rPr lang="en-US" altLang="zh-TW" i="1">
                          <a:latin typeface="Cambria Math"/>
                        </a:rPr>
                        <m:t>′=</m:t>
                      </m:r>
                      <m:r>
                        <a:rPr lang="zh-TW" altLang="en-US" i="1" smtClean="0">
                          <a:latin typeface="Cambria Math"/>
                        </a:rPr>
                        <m:t>𝛾</m:t>
                      </m:r>
                      <m:d>
                        <m:dPr>
                          <m:ctrlPr>
                            <a:rPr lang="en-US" altLang="zh-TW" i="1" smtClean="0">
                              <a:latin typeface="Cambria Math" panose="02040503050406030204" pitchFamily="18" charset="0"/>
                            </a:rPr>
                          </m:ctrlPr>
                        </m:dPr>
                        <m:e>
                          <m:r>
                            <a:rPr lang="en-US" altLang="zh-TW" i="1">
                              <a:latin typeface="Cambria Math"/>
                            </a:rPr>
                            <m:t>𝑥</m:t>
                          </m:r>
                          <m:r>
                            <a:rPr lang="en-US" altLang="zh-TW" i="1">
                              <a:latin typeface="Cambria Math"/>
                            </a:rPr>
                            <m:t>−</m:t>
                          </m:r>
                          <m:r>
                            <a:rPr lang="en-US" altLang="zh-TW" i="1">
                              <a:latin typeface="Cambria Math"/>
                            </a:rPr>
                            <m:t>𝑣𝑡</m:t>
                          </m:r>
                        </m:e>
                      </m:d>
                    </m:oMath>
                  </m:oMathPara>
                </a14:m>
                <a:endParaRPr lang="zh-TW" altLang="zh-TW" dirty="0"/>
              </a:p>
            </p:txBody>
          </p:sp>
        </mc:Choice>
        <mc:Fallback xmlns="">
          <p:sp>
            <p:nvSpPr>
              <p:cNvPr id="15" name="矩形 14"/>
              <p:cNvSpPr>
                <a:spLocks noRot="1" noChangeAspect="1" noMove="1" noResize="1" noEditPoints="1" noAdjustHandles="1" noChangeArrowheads="1" noChangeShapeType="1" noTextEdit="1"/>
              </p:cNvSpPr>
              <p:nvPr/>
            </p:nvSpPr>
            <p:spPr>
              <a:xfrm>
                <a:off x="307575" y="422740"/>
                <a:ext cx="1689965" cy="369332"/>
              </a:xfrm>
              <a:prstGeom prst="rect">
                <a:avLst/>
              </a:prstGeom>
              <a:blipFill>
                <a:blip r:embed="rId5"/>
                <a:stretch>
                  <a:fillRect b="-1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322383" y="820522"/>
                <a:ext cx="1791744" cy="582147"/>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𝑡</m:t>
                      </m:r>
                      <m:r>
                        <a:rPr lang="en-US" altLang="zh-TW" i="1">
                          <a:latin typeface="Cambria Math"/>
                        </a:rPr>
                        <m:t>′=</m:t>
                      </m:r>
                      <m:r>
                        <a:rPr lang="zh-TW" altLang="en-US" i="1">
                          <a:latin typeface="Cambria Math"/>
                        </a:rPr>
                        <m:t>𝛾</m:t>
                      </m:r>
                      <m:d>
                        <m:dPr>
                          <m:ctrlPr>
                            <a:rPr lang="en-US" altLang="zh-TW" i="1" smtClean="0">
                              <a:latin typeface="Cambria Math" panose="02040503050406030204" pitchFamily="18" charset="0"/>
                            </a:rPr>
                          </m:ctrlPr>
                        </m:dPr>
                        <m:e>
                          <m:r>
                            <a:rPr lang="en-US" altLang="zh-TW" i="1">
                              <a:latin typeface="Cambria Math"/>
                            </a:rPr>
                            <m:t>𝑡</m:t>
                          </m:r>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𝑣</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r>
                            <a:rPr lang="en-US" altLang="zh-TW" i="1">
                              <a:latin typeface="Cambria Math"/>
                            </a:rPr>
                            <m:t>𝑥</m:t>
                          </m:r>
                        </m:e>
                      </m:d>
                    </m:oMath>
                  </m:oMathPara>
                </a14:m>
                <a:endParaRPr lang="zh-TW" altLang="zh-TW" dirty="0"/>
              </a:p>
            </p:txBody>
          </p:sp>
        </mc:Choice>
        <mc:Fallback xmlns="">
          <p:sp>
            <p:nvSpPr>
              <p:cNvPr id="16" name="矩形 15"/>
              <p:cNvSpPr>
                <a:spLocks noRot="1" noChangeAspect="1" noMove="1" noResize="1" noEditPoints="1" noAdjustHandles="1" noChangeArrowheads="1" noChangeShapeType="1" noTextEdit="1"/>
              </p:cNvSpPr>
              <p:nvPr/>
            </p:nvSpPr>
            <p:spPr>
              <a:xfrm>
                <a:off x="322383" y="820522"/>
                <a:ext cx="1791744" cy="582147"/>
              </a:xfrm>
              <a:prstGeom prst="rect">
                <a:avLst/>
              </a:prstGeom>
              <a:blipFill>
                <a:blip r:embed="rId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307577" y="2047622"/>
                <a:ext cx="2019586"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r>
                        <a:rPr lang="en-US" altLang="zh-TW" i="1">
                          <a:latin typeface="Cambria Math"/>
                        </a:rPr>
                        <m:t>𝑥</m:t>
                      </m:r>
                      <m:r>
                        <a:rPr lang="en-US" altLang="zh-TW" i="1">
                          <a:latin typeface="Cambria Math"/>
                        </a:rPr>
                        <m:t>′=</m:t>
                      </m:r>
                      <m:r>
                        <a:rPr lang="zh-TW" altLang="en-US" i="1" smtClean="0">
                          <a:latin typeface="Cambria Math"/>
                        </a:rPr>
                        <m:t>𝛾</m:t>
                      </m:r>
                      <m:d>
                        <m:dPr>
                          <m:ctrlPr>
                            <a:rPr lang="en-US" altLang="zh-TW" i="1" smtClean="0">
                              <a:latin typeface="Cambria Math" panose="02040503050406030204" pitchFamily="18" charset="0"/>
                            </a:rPr>
                          </m:ctrlPr>
                        </m:dPr>
                        <m:e>
                          <m:r>
                            <a:rPr lang="en-US" altLang="zh-TW" i="1" smtClean="0">
                              <a:latin typeface="Cambria Math"/>
                              <a:ea typeface="Cambria Math"/>
                            </a:rPr>
                            <m:t>∆</m:t>
                          </m:r>
                          <m:r>
                            <a:rPr lang="en-US" altLang="zh-TW" i="1">
                              <a:latin typeface="Cambria Math"/>
                            </a:rPr>
                            <m:t>𝑥</m:t>
                          </m:r>
                          <m:r>
                            <a:rPr lang="en-US" altLang="zh-TW" i="1">
                              <a:latin typeface="Cambria Math"/>
                            </a:rPr>
                            <m:t>−</m:t>
                          </m:r>
                          <m:r>
                            <a:rPr lang="en-US" altLang="zh-TW" i="1">
                              <a:latin typeface="Cambria Math"/>
                            </a:rPr>
                            <m:t>𝑣</m:t>
                          </m:r>
                          <m:r>
                            <a:rPr lang="en-US" altLang="zh-TW" i="1" smtClean="0">
                              <a:latin typeface="Cambria Math"/>
                              <a:ea typeface="Cambria Math"/>
                            </a:rPr>
                            <m:t>∆</m:t>
                          </m:r>
                          <m:r>
                            <a:rPr lang="en-US" altLang="zh-TW" i="1">
                              <a:latin typeface="Cambria Math"/>
                            </a:rPr>
                            <m:t>𝑡</m:t>
                          </m:r>
                        </m:e>
                      </m:d>
                    </m:oMath>
                  </m:oMathPara>
                </a14:m>
                <a:endParaRPr lang="zh-TW" altLang="zh-TW" dirty="0"/>
              </a:p>
            </p:txBody>
          </p:sp>
        </mc:Choice>
        <mc:Fallback xmlns="">
          <p:sp>
            <p:nvSpPr>
              <p:cNvPr id="17" name="矩形 16"/>
              <p:cNvSpPr>
                <a:spLocks noRot="1" noChangeAspect="1" noMove="1" noResize="1" noEditPoints="1" noAdjustHandles="1" noChangeArrowheads="1" noChangeShapeType="1" noTextEdit="1"/>
              </p:cNvSpPr>
              <p:nvPr/>
            </p:nvSpPr>
            <p:spPr>
              <a:xfrm>
                <a:off x="307577" y="2047622"/>
                <a:ext cx="2019586" cy="369332"/>
              </a:xfrm>
              <a:prstGeom prst="rect">
                <a:avLst/>
              </a:prstGeom>
              <a:blipFill>
                <a:blip r:embed="rId7"/>
                <a:stretch>
                  <a:fillRect b="-1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322383" y="2504750"/>
                <a:ext cx="2220580" cy="582147"/>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r>
                        <a:rPr lang="en-US" altLang="zh-TW" b="0" i="1" smtClean="0">
                          <a:latin typeface="Cambria Math"/>
                        </a:rPr>
                        <m:t>𝑡</m:t>
                      </m:r>
                      <m:r>
                        <a:rPr lang="en-US" altLang="zh-TW" i="1">
                          <a:latin typeface="Cambria Math"/>
                        </a:rPr>
                        <m:t>′=</m:t>
                      </m:r>
                      <m:r>
                        <a:rPr lang="zh-TW" altLang="en-US" i="1">
                          <a:latin typeface="Cambria Math"/>
                        </a:rPr>
                        <m:t>𝛾</m:t>
                      </m:r>
                      <m:d>
                        <m:dPr>
                          <m:ctrlPr>
                            <a:rPr lang="en-US" altLang="zh-TW" i="1" smtClean="0">
                              <a:latin typeface="Cambria Math" panose="02040503050406030204" pitchFamily="18" charset="0"/>
                            </a:rPr>
                          </m:ctrlPr>
                        </m:dPr>
                        <m:e>
                          <m:r>
                            <a:rPr lang="en-US" altLang="zh-TW" i="1" smtClean="0">
                              <a:latin typeface="Cambria Math"/>
                              <a:ea typeface="Cambria Math"/>
                            </a:rPr>
                            <m:t>∆</m:t>
                          </m:r>
                          <m:r>
                            <a:rPr lang="en-US" altLang="zh-TW" i="1">
                              <a:latin typeface="Cambria Math"/>
                            </a:rPr>
                            <m:t>𝑡</m:t>
                          </m:r>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𝑣</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r>
                            <a:rPr lang="en-US" altLang="zh-TW" i="1" smtClean="0">
                              <a:latin typeface="Cambria Math"/>
                              <a:ea typeface="Cambria Math"/>
                            </a:rPr>
                            <m:t>∆</m:t>
                          </m:r>
                          <m:r>
                            <a:rPr lang="en-US" altLang="zh-TW" i="1">
                              <a:latin typeface="Cambria Math"/>
                            </a:rPr>
                            <m:t>𝑥</m:t>
                          </m:r>
                        </m:e>
                      </m:d>
                    </m:oMath>
                  </m:oMathPara>
                </a14:m>
                <a:endParaRPr lang="zh-TW" altLang="zh-TW" dirty="0"/>
              </a:p>
            </p:txBody>
          </p:sp>
        </mc:Choice>
        <mc:Fallback xmlns="">
          <p:sp>
            <p:nvSpPr>
              <p:cNvPr id="18" name="矩形 17"/>
              <p:cNvSpPr>
                <a:spLocks noRot="1" noChangeAspect="1" noMove="1" noResize="1" noEditPoints="1" noAdjustHandles="1" noChangeArrowheads="1" noChangeShapeType="1" noTextEdit="1"/>
              </p:cNvSpPr>
              <p:nvPr/>
            </p:nvSpPr>
            <p:spPr>
              <a:xfrm>
                <a:off x="322383" y="2504750"/>
                <a:ext cx="2220580" cy="582147"/>
              </a:xfrm>
              <a:prstGeom prst="rect">
                <a:avLst/>
              </a:prstGeom>
              <a:blipFill>
                <a:blip r:embed="rId8"/>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207081" y="5082687"/>
                <a:ext cx="2235386"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r>
                        <a:rPr lang="en-US" altLang="zh-TW" i="1">
                          <a:latin typeface="Cambria Math"/>
                        </a:rPr>
                        <m:t>𝑥</m:t>
                      </m:r>
                      <m:r>
                        <a:rPr lang="en-US" altLang="zh-TW" i="1">
                          <a:latin typeface="Cambria Math"/>
                        </a:rPr>
                        <m:t>=</m:t>
                      </m:r>
                      <m:r>
                        <a:rPr lang="zh-TW" altLang="en-US" i="1" smtClean="0">
                          <a:latin typeface="Cambria Math"/>
                        </a:rPr>
                        <m:t>𝛾</m:t>
                      </m:r>
                      <m:d>
                        <m:dPr>
                          <m:ctrlPr>
                            <a:rPr lang="en-US" altLang="zh-TW" i="1" smtClean="0">
                              <a:latin typeface="Cambria Math" panose="02040503050406030204" pitchFamily="18" charset="0"/>
                            </a:rPr>
                          </m:ctrlPr>
                        </m:dPr>
                        <m:e>
                          <m:r>
                            <a:rPr lang="en-US" altLang="zh-TW" i="1" smtClean="0">
                              <a:latin typeface="Cambria Math"/>
                              <a:ea typeface="Cambria Math"/>
                            </a:rPr>
                            <m:t>∆</m:t>
                          </m:r>
                          <m:sSup>
                            <m:sSupPr>
                              <m:ctrlPr>
                                <a:rPr lang="en-US" altLang="zh-TW" i="1" smtClean="0">
                                  <a:latin typeface="Cambria Math" panose="02040503050406030204" pitchFamily="18" charset="0"/>
                                  <a:ea typeface="Cambria Math"/>
                                </a:rPr>
                              </m:ctrlPr>
                            </m:sSupPr>
                            <m:e>
                              <m:r>
                                <a:rPr lang="en-US" altLang="zh-TW" i="1">
                                  <a:latin typeface="Cambria Math"/>
                                </a:rPr>
                                <m:t>𝑥</m:t>
                              </m:r>
                            </m:e>
                            <m:sup>
                              <m:r>
                                <a:rPr lang="en-US" altLang="zh-TW" i="1">
                                  <a:latin typeface="Cambria Math"/>
                                </a:rPr>
                                <m:t>′</m:t>
                              </m:r>
                            </m:sup>
                          </m:sSup>
                          <m:r>
                            <a:rPr lang="en-US" altLang="zh-TW" b="0" i="1" smtClean="0">
                              <a:latin typeface="Cambria Math"/>
                            </a:rPr>
                            <m:t>+</m:t>
                          </m:r>
                          <m:r>
                            <a:rPr lang="en-US" altLang="zh-TW" i="1">
                              <a:latin typeface="Cambria Math"/>
                            </a:rPr>
                            <m:t>𝑣</m:t>
                          </m:r>
                          <m:r>
                            <a:rPr lang="en-US" altLang="zh-TW" i="1" smtClean="0">
                              <a:latin typeface="Cambria Math"/>
                              <a:ea typeface="Cambria Math"/>
                            </a:rPr>
                            <m:t>∆</m:t>
                          </m:r>
                          <m:r>
                            <a:rPr lang="en-US" altLang="zh-TW" i="1">
                              <a:latin typeface="Cambria Math"/>
                            </a:rPr>
                            <m:t>𝑡</m:t>
                          </m:r>
                          <m:r>
                            <a:rPr lang="en-US" altLang="zh-TW" i="1">
                              <a:latin typeface="Cambria Math"/>
                            </a:rPr>
                            <m:t>′</m:t>
                          </m:r>
                        </m:e>
                      </m:d>
                    </m:oMath>
                  </m:oMathPara>
                </a14:m>
                <a:endParaRPr lang="zh-TW" altLang="zh-TW" dirty="0"/>
              </a:p>
            </p:txBody>
          </p:sp>
        </mc:Choice>
        <mc:Fallback xmlns="">
          <p:sp>
            <p:nvSpPr>
              <p:cNvPr id="19" name="矩形 18"/>
              <p:cNvSpPr>
                <a:spLocks noRot="1" noChangeAspect="1" noMove="1" noResize="1" noEditPoints="1" noAdjustHandles="1" noChangeArrowheads="1" noChangeShapeType="1" noTextEdit="1"/>
              </p:cNvSpPr>
              <p:nvPr/>
            </p:nvSpPr>
            <p:spPr>
              <a:xfrm>
                <a:off x="207081" y="5082687"/>
                <a:ext cx="2235386" cy="369332"/>
              </a:xfrm>
              <a:prstGeom prst="rect">
                <a:avLst/>
              </a:prstGeom>
              <a:blipFill>
                <a:blip r:embed="rId9"/>
                <a:stretch>
                  <a:fillRect b="-1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221887" y="5539815"/>
                <a:ext cx="2335883" cy="582147"/>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r>
                        <a:rPr lang="en-US" altLang="zh-TW" b="0" i="1" smtClean="0">
                          <a:latin typeface="Cambria Math"/>
                          <a:ea typeface="Cambria Math"/>
                        </a:rPr>
                        <m:t>𝑡</m:t>
                      </m:r>
                      <m:r>
                        <a:rPr lang="en-US" altLang="zh-TW" i="1">
                          <a:latin typeface="Cambria Math"/>
                        </a:rPr>
                        <m:t>=</m:t>
                      </m:r>
                      <m:r>
                        <a:rPr lang="zh-TW" altLang="en-US" i="1">
                          <a:latin typeface="Cambria Math"/>
                        </a:rPr>
                        <m:t>𝛾</m:t>
                      </m:r>
                      <m:d>
                        <m:dPr>
                          <m:ctrlPr>
                            <a:rPr lang="en-US" altLang="zh-TW" i="1" smtClean="0">
                              <a:latin typeface="Cambria Math" panose="02040503050406030204" pitchFamily="18" charset="0"/>
                            </a:rPr>
                          </m:ctrlPr>
                        </m:dPr>
                        <m:e>
                          <m:r>
                            <a:rPr lang="en-US" altLang="zh-TW" i="1" smtClean="0">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rPr>
                                <m:t>𝑡</m:t>
                              </m:r>
                            </m:e>
                            <m:sup>
                              <m:r>
                                <a:rPr lang="en-US" altLang="zh-TW" i="1">
                                  <a:latin typeface="Cambria Math"/>
                                </a:rPr>
                                <m:t>′</m:t>
                              </m:r>
                            </m:sup>
                          </m:sSup>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𝑣</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r>
                            <a:rPr lang="en-US" altLang="zh-TW" i="1" smtClean="0">
                              <a:latin typeface="Cambria Math"/>
                              <a:ea typeface="Cambria Math"/>
                            </a:rPr>
                            <m:t>∆</m:t>
                          </m:r>
                          <m:r>
                            <a:rPr lang="en-US" altLang="zh-TW" i="1">
                              <a:latin typeface="Cambria Math"/>
                            </a:rPr>
                            <m:t>𝑥</m:t>
                          </m:r>
                          <m:r>
                            <a:rPr lang="en-US" altLang="zh-TW" i="1">
                              <a:latin typeface="Cambria Math"/>
                            </a:rPr>
                            <m:t>′</m:t>
                          </m:r>
                        </m:e>
                      </m:d>
                    </m:oMath>
                  </m:oMathPara>
                </a14:m>
                <a:endParaRPr lang="zh-TW" altLang="zh-TW" dirty="0"/>
              </a:p>
            </p:txBody>
          </p:sp>
        </mc:Choice>
        <mc:Fallback xmlns="">
          <p:sp>
            <p:nvSpPr>
              <p:cNvPr id="20" name="矩形 19"/>
              <p:cNvSpPr>
                <a:spLocks noRot="1" noChangeAspect="1" noMove="1" noResize="1" noEditPoints="1" noAdjustHandles="1" noChangeArrowheads="1" noChangeShapeType="1" noTextEdit="1"/>
              </p:cNvSpPr>
              <p:nvPr/>
            </p:nvSpPr>
            <p:spPr>
              <a:xfrm>
                <a:off x="221887" y="5539815"/>
                <a:ext cx="2335883" cy="582147"/>
              </a:xfrm>
              <a:prstGeom prst="rect">
                <a:avLst/>
              </a:prstGeom>
              <a:blipFill>
                <a:blip r:embed="rId10"/>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4836986" y="5463216"/>
                <a:ext cx="2833352" cy="957313"/>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r>
                        <a:rPr lang="en-US" altLang="zh-TW" b="0" i="1" smtClean="0">
                          <a:latin typeface="Cambria Math"/>
                          <a:ea typeface="Cambria Math"/>
                        </a:rPr>
                        <m:t>𝑡</m:t>
                      </m:r>
                      <m:r>
                        <a:rPr lang="en-US" altLang="zh-TW" i="1">
                          <a:latin typeface="Cambria Math"/>
                        </a:rPr>
                        <m:t>=</m:t>
                      </m:r>
                      <m:r>
                        <a:rPr lang="zh-TW" altLang="en-US" i="1">
                          <a:latin typeface="Cambria Math"/>
                        </a:rPr>
                        <m:t>𝛾</m:t>
                      </m:r>
                      <m:r>
                        <a:rPr lang="en-US" altLang="zh-TW" i="1">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rPr>
                            <m:t>𝑡</m:t>
                          </m:r>
                        </m:e>
                        <m:sup>
                          <m:r>
                            <a:rPr lang="en-US" altLang="zh-TW" i="1">
                              <a:latin typeface="Cambria Math"/>
                            </a:rPr>
                            <m:t>′</m:t>
                          </m:r>
                        </m:sup>
                      </m:sSup>
                      <m:r>
                        <a:rPr lang="en-US" altLang="zh-TW" b="0" i="1" smtClean="0">
                          <a:latin typeface="Cambria Math"/>
                        </a:rPr>
                        <m:t>=</m:t>
                      </m:r>
                      <m:f>
                        <m:fPr>
                          <m:ctrlPr>
                            <a:rPr lang="zh-TW" altLang="zh-TW" i="1">
                              <a:latin typeface="Cambria Math" panose="02040503050406030204" pitchFamily="18" charset="0"/>
                            </a:rPr>
                          </m:ctrlPr>
                        </m:fPr>
                        <m:num>
                          <m:r>
                            <a:rPr lang="en-US" altLang="zh-TW" i="1">
                              <a:latin typeface="Cambria Math"/>
                            </a:rPr>
                            <m:t>1</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r>
                        <a:rPr lang="en-US" altLang="zh-TW" i="1">
                          <a:latin typeface="Cambria Math"/>
                        </a:rPr>
                        <m:t>∙</m:t>
                      </m:r>
                      <m:r>
                        <a:rPr lang="en-US" altLang="zh-TW">
                          <a:latin typeface="Cambria Math"/>
                        </a:rPr>
                        <m:t>∆</m:t>
                      </m:r>
                      <m:r>
                        <a:rPr lang="en-US" altLang="zh-TW" i="1">
                          <a:latin typeface="Cambria Math"/>
                        </a:rPr>
                        <m:t>𝑡</m:t>
                      </m:r>
                      <m:r>
                        <a:rPr lang="en-US" altLang="zh-TW" i="1">
                          <a:latin typeface="Cambria Math"/>
                        </a:rPr>
                        <m:t>′</m:t>
                      </m:r>
                    </m:oMath>
                  </m:oMathPara>
                </a14:m>
                <a:endParaRPr lang="zh-TW" altLang="zh-TW" dirty="0"/>
              </a:p>
            </p:txBody>
          </p:sp>
        </mc:Choice>
        <mc:Fallback xmlns="">
          <p:sp>
            <p:nvSpPr>
              <p:cNvPr id="21" name="矩形 20"/>
              <p:cNvSpPr>
                <a:spLocks noRot="1" noChangeAspect="1" noMove="1" noResize="1" noEditPoints="1" noAdjustHandles="1" noChangeArrowheads="1" noChangeShapeType="1" noTextEdit="1"/>
              </p:cNvSpPr>
              <p:nvPr/>
            </p:nvSpPr>
            <p:spPr>
              <a:xfrm>
                <a:off x="4836986" y="5463216"/>
                <a:ext cx="2833352" cy="957313"/>
              </a:xfrm>
              <a:prstGeom prst="rect">
                <a:avLst/>
              </a:prstGeom>
              <a:blipFill>
                <a:blip r:embed="rId11"/>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矩形 21"/>
              <p:cNvSpPr/>
              <p:nvPr/>
            </p:nvSpPr>
            <p:spPr>
              <a:xfrm>
                <a:off x="5381129" y="4713355"/>
                <a:ext cx="993065"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r>
                        <a:rPr lang="en-US" altLang="zh-TW" i="1">
                          <a:latin typeface="Cambria Math"/>
                        </a:rPr>
                        <m:t>𝑥</m:t>
                      </m:r>
                      <m:r>
                        <a:rPr lang="en-US" altLang="zh-TW" i="1">
                          <a:latin typeface="Cambria Math"/>
                        </a:rPr>
                        <m:t>′=0</m:t>
                      </m:r>
                    </m:oMath>
                  </m:oMathPara>
                </a14:m>
                <a:endParaRPr lang="zh-TW" altLang="zh-TW" dirty="0"/>
              </a:p>
            </p:txBody>
          </p:sp>
        </mc:Choice>
        <mc:Fallback xmlns="">
          <p:sp>
            <p:nvSpPr>
              <p:cNvPr id="22" name="矩形 21"/>
              <p:cNvSpPr>
                <a:spLocks noRot="1" noChangeAspect="1" noMove="1" noResize="1" noEditPoints="1" noAdjustHandles="1" noChangeArrowheads="1" noChangeShapeType="1" noTextEdit="1"/>
              </p:cNvSpPr>
              <p:nvPr/>
            </p:nvSpPr>
            <p:spPr>
              <a:xfrm>
                <a:off x="5381129" y="4713355"/>
                <a:ext cx="993065" cy="369332"/>
              </a:xfrm>
              <a:prstGeom prst="rect">
                <a:avLst/>
              </a:prstGeom>
              <a:blipFill>
                <a:blip r:embed="rId12"/>
                <a:stretch>
                  <a:fillRect/>
                </a:stretch>
              </a:blipFill>
            </p:spPr>
            <p:txBody>
              <a:bodyPr/>
              <a:lstStyle/>
              <a:p>
                <a:r>
                  <a:rPr lang="en-TW">
                    <a:noFill/>
                  </a:rPr>
                  <a:t> </a:t>
                </a:r>
              </a:p>
            </p:txBody>
          </p:sp>
        </mc:Fallback>
      </mc:AlternateContent>
      <p:sp>
        <p:nvSpPr>
          <p:cNvPr id="5" name="TextBox 4">
            <a:extLst>
              <a:ext uri="{FF2B5EF4-FFF2-40B4-BE49-F238E27FC236}">
                <a16:creationId xmlns:a16="http://schemas.microsoft.com/office/drawing/2014/main" id="{B7A01FBF-2A2C-B84B-BE51-650A028B29DF}"/>
              </a:ext>
            </a:extLst>
          </p:cNvPr>
          <p:cNvSpPr txBox="1"/>
          <p:nvPr/>
        </p:nvSpPr>
        <p:spPr>
          <a:xfrm>
            <a:off x="273170" y="1398765"/>
            <a:ext cx="2284599" cy="646331"/>
          </a:xfrm>
          <a:prstGeom prst="rect">
            <a:avLst/>
          </a:prstGeom>
          <a:noFill/>
        </p:spPr>
        <p:txBody>
          <a:bodyPr wrap="square" rtlCol="0">
            <a:spAutoFit/>
          </a:bodyPr>
          <a:lstStyle/>
          <a:p>
            <a:r>
              <a:rPr lang="en-GB" dirty="0" err="1"/>
              <a:t>這兩個事件的時間差與位置差</a:t>
            </a:r>
            <a:r>
              <a:rPr lang="en-GB" dirty="0"/>
              <a:t>：</a:t>
            </a:r>
            <a:endParaRPr lang="en-TW" dirty="0"/>
          </a:p>
        </p:txBody>
      </p:sp>
      <mc:AlternateContent xmlns:mc="http://schemas.openxmlformats.org/markup-compatibility/2006" xmlns:a14="http://schemas.microsoft.com/office/drawing/2010/main">
        <mc:Choice Requires="a14">
          <p:sp>
            <p:nvSpPr>
              <p:cNvPr id="23" name="文字方塊 2">
                <a:extLst>
                  <a:ext uri="{FF2B5EF4-FFF2-40B4-BE49-F238E27FC236}">
                    <a16:creationId xmlns:a16="http://schemas.microsoft.com/office/drawing/2014/main" id="{B00F7BE8-D009-084E-A2F3-7E1B7217E0AB}"/>
                  </a:ext>
                </a:extLst>
              </p:cNvPr>
              <p:cNvSpPr txBox="1"/>
              <p:nvPr/>
            </p:nvSpPr>
            <p:spPr>
              <a:xfrm>
                <a:off x="2693936" y="834964"/>
                <a:ext cx="5758644" cy="369332"/>
              </a:xfrm>
              <a:prstGeom prst="rect">
                <a:avLst/>
              </a:prstGeom>
              <a:noFill/>
            </p:spPr>
            <p:txBody>
              <a:bodyPr wrap="square" rtlCol="0">
                <a:spAutoFit/>
              </a:bodyPr>
              <a:lstStyle/>
              <a:p>
                <a:r>
                  <a:rPr lang="zh-TW" altLang="en-US" dirty="0"/>
                  <a:t>考慮移動的時鐘走了</a:t>
                </a:r>
                <a14:m>
                  <m:oMath xmlns:m="http://schemas.openxmlformats.org/officeDocument/2006/math">
                    <m:r>
                      <a:rPr lang="zh-TW" altLang="en-US" i="1" smtClean="0">
                        <a:latin typeface="Cambria Math"/>
                      </a:rPr>
                      <m:t>∆</m:t>
                    </m:r>
                    <m:r>
                      <a:rPr lang="en-US" altLang="zh-TW" b="0" i="1" smtClean="0">
                        <a:latin typeface="Cambria Math"/>
                      </a:rPr>
                      <m:t>𝑡</m:t>
                    </m:r>
                    <m:r>
                      <a:rPr lang="en-US" altLang="zh-TW" b="0" i="1" smtClean="0">
                        <a:latin typeface="Cambria Math"/>
                      </a:rPr>
                      <m:t>′</m:t>
                    </m:r>
                  </m:oMath>
                </a14:m>
                <a:r>
                  <a:rPr lang="zh-TW" altLang="en-US" dirty="0"/>
                  <a:t>的這一段時間的前後兩個事件！</a:t>
                </a:r>
              </a:p>
            </p:txBody>
          </p:sp>
        </mc:Choice>
        <mc:Fallback xmlns="">
          <p:sp>
            <p:nvSpPr>
              <p:cNvPr id="23" name="文字方塊 2">
                <a:extLst>
                  <a:ext uri="{FF2B5EF4-FFF2-40B4-BE49-F238E27FC236}">
                    <a16:creationId xmlns:a16="http://schemas.microsoft.com/office/drawing/2014/main" id="{B00F7BE8-D009-084E-A2F3-7E1B7217E0AB}"/>
                  </a:ext>
                </a:extLst>
              </p:cNvPr>
              <p:cNvSpPr txBox="1">
                <a:spLocks noRot="1" noChangeAspect="1" noMove="1" noResize="1" noEditPoints="1" noAdjustHandles="1" noChangeArrowheads="1" noChangeShapeType="1" noTextEdit="1"/>
              </p:cNvSpPr>
              <p:nvPr/>
            </p:nvSpPr>
            <p:spPr>
              <a:xfrm>
                <a:off x="2693936" y="834964"/>
                <a:ext cx="5758644" cy="369332"/>
              </a:xfrm>
              <a:prstGeom prst="rect">
                <a:avLst/>
              </a:prstGeom>
              <a:blipFill>
                <a:blip r:embed="rId13"/>
                <a:stretch>
                  <a:fillRect l="-881" t="-6452" r="-441" b="-193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65EB57C8-27CA-4149-8DF7-10321A93C4BD}"/>
                  </a:ext>
                </a:extLst>
              </p:cNvPr>
              <p:cNvSpPr/>
              <p:nvPr/>
            </p:nvSpPr>
            <p:spPr>
              <a:xfrm>
                <a:off x="7666328" y="1320844"/>
                <a:ext cx="53732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r>
                        <a:rPr lang="en-US" altLang="zh-TW" i="1">
                          <a:latin typeface="Cambria Math"/>
                        </a:rPr>
                        <m:t>′</m:t>
                      </m:r>
                    </m:oMath>
                  </m:oMathPara>
                </a14:m>
                <a:endParaRPr lang="en-TW" dirty="0"/>
              </a:p>
            </p:txBody>
          </p:sp>
        </mc:Choice>
        <mc:Fallback xmlns="">
          <p:sp>
            <p:nvSpPr>
              <p:cNvPr id="6" name="Rectangle 5">
                <a:extLst>
                  <a:ext uri="{FF2B5EF4-FFF2-40B4-BE49-F238E27FC236}">
                    <a16:creationId xmlns:a16="http://schemas.microsoft.com/office/drawing/2014/main" id="{65EB57C8-27CA-4149-8DF7-10321A93C4BD}"/>
                  </a:ext>
                </a:extLst>
              </p:cNvPr>
              <p:cNvSpPr>
                <a:spLocks noRot="1" noChangeAspect="1" noMove="1" noResize="1" noEditPoints="1" noAdjustHandles="1" noChangeArrowheads="1" noChangeShapeType="1" noTextEdit="1"/>
              </p:cNvSpPr>
              <p:nvPr/>
            </p:nvSpPr>
            <p:spPr>
              <a:xfrm>
                <a:off x="7666328" y="1320844"/>
                <a:ext cx="537327" cy="369332"/>
              </a:xfrm>
              <a:prstGeom prst="rect">
                <a:avLst/>
              </a:prstGeom>
              <a:blipFill>
                <a:blip r:embed="rId1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矩形 21">
                <a:extLst>
                  <a:ext uri="{FF2B5EF4-FFF2-40B4-BE49-F238E27FC236}">
                    <a16:creationId xmlns:a16="http://schemas.microsoft.com/office/drawing/2014/main" id="{B451D14A-723C-FA44-86EC-74389EF8C49E}"/>
                  </a:ext>
                </a:extLst>
              </p:cNvPr>
              <p:cNvSpPr/>
              <p:nvPr/>
            </p:nvSpPr>
            <p:spPr>
              <a:xfrm>
                <a:off x="183755" y="3205462"/>
                <a:ext cx="8598355" cy="369332"/>
              </a:xfrm>
              <a:prstGeom prst="rect">
                <a:avLst/>
              </a:prstGeom>
              <a:noFill/>
            </p:spPr>
            <p:txBody>
              <a:bodyPr wrap="square">
                <a:spAutoFit/>
              </a:bodyPr>
              <a:lstStyle/>
              <a:p>
                <a14:m>
                  <m:oMath xmlns:m="http://schemas.openxmlformats.org/officeDocument/2006/math">
                    <m:r>
                      <m:rPr>
                        <m:nor/>
                      </m:rPr>
                      <a:rPr lang="zh-TW" altLang="en-US" dirty="0" smtClean="0"/>
                      <m:t>這前後兩個事件</m:t>
                    </m:r>
                    <m:r>
                      <a:rPr lang="zh-TW" altLang="en-US" i="1" dirty="0" smtClean="0">
                        <a:latin typeface="Cambria Math" panose="02040503050406030204" pitchFamily="18" charset="0"/>
                      </a:rPr>
                      <m:t>在太空船看來時間差</m:t>
                    </m:r>
                    <m:r>
                      <a:rPr lang="zh-TW" altLang="en-US" i="1" dirty="0">
                        <a:latin typeface="Cambria Math" panose="02040503050406030204" pitchFamily="18" charset="0"/>
                      </a:rPr>
                      <m:t>為</m:t>
                    </m:r>
                    <m:r>
                      <a:rPr lang="zh-TW" altLang="en-US" i="1">
                        <a:latin typeface="Cambria Math"/>
                      </a:rPr>
                      <m:t>∆</m:t>
                    </m:r>
                    <m:r>
                      <a:rPr lang="en-US" altLang="zh-TW" i="1">
                        <a:latin typeface="Cambria Math"/>
                      </a:rPr>
                      <m:t>𝑡</m:t>
                    </m:r>
                    <m:r>
                      <a:rPr lang="en-US" altLang="zh-TW" i="1">
                        <a:latin typeface="Cambria Math"/>
                      </a:rPr>
                      <m:t>′</m:t>
                    </m:r>
                    <m:r>
                      <a:rPr lang="zh-TW" altLang="en-US" i="1" smtClean="0">
                        <a:latin typeface="Cambria Math" panose="02040503050406030204" pitchFamily="18" charset="0"/>
                      </a:rPr>
                      <m:t>，</m:t>
                    </m:r>
                    <m:r>
                      <a:rPr lang="zh-TW" altLang="en-US" i="1">
                        <a:latin typeface="Cambria Math" panose="02040503050406030204" pitchFamily="18" charset="0"/>
                      </a:rPr>
                      <m:t>位置差</m:t>
                    </m:r>
                    <m:r>
                      <a:rPr lang="en-US" altLang="zh-TW" i="1" smtClean="0">
                        <a:latin typeface="Cambria Math"/>
                        <a:ea typeface="Cambria Math"/>
                      </a:rPr>
                      <m:t>∆</m:t>
                    </m:r>
                    <m:r>
                      <a:rPr lang="en-US" altLang="zh-TW" i="1">
                        <a:latin typeface="Cambria Math"/>
                      </a:rPr>
                      <m:t>𝑥</m:t>
                    </m:r>
                    <m:r>
                      <a:rPr lang="en-US" altLang="zh-TW" i="1">
                        <a:latin typeface="Cambria Math"/>
                      </a:rPr>
                      <m:t>′=0</m:t>
                    </m:r>
                  </m:oMath>
                </a14:m>
                <a:r>
                  <a:rPr lang="zh-TW" altLang="en-US" dirty="0"/>
                  <a:t>，代入就解出</a:t>
                </a:r>
                <a14:m>
                  <m:oMath xmlns:m="http://schemas.openxmlformats.org/officeDocument/2006/math">
                    <m:r>
                      <a:rPr lang="en-US" altLang="zh-TW" i="1">
                        <a:latin typeface="Cambria Math"/>
                        <a:ea typeface="Cambria Math"/>
                      </a:rPr>
                      <m:t>∆</m:t>
                    </m:r>
                    <m:r>
                      <a:rPr lang="en-US" altLang="zh-TW" i="1">
                        <a:latin typeface="Cambria Math"/>
                      </a:rPr>
                      <m:t>𝑡</m:t>
                    </m:r>
                  </m:oMath>
                </a14:m>
                <a:r>
                  <a:rPr lang="zh-TW" altLang="en-US" dirty="0"/>
                  <a:t>及</a:t>
                </a:r>
                <a14:m>
                  <m:oMath xmlns:m="http://schemas.openxmlformats.org/officeDocument/2006/math">
                    <m:r>
                      <a:rPr lang="en-US" altLang="zh-TW" i="1">
                        <a:latin typeface="Cambria Math"/>
                        <a:ea typeface="Cambria Math"/>
                      </a:rPr>
                      <m:t>∆</m:t>
                    </m:r>
                    <m:r>
                      <a:rPr lang="en-US" altLang="zh-TW" b="0" i="1" smtClean="0">
                        <a:latin typeface="Cambria Math" panose="02040503050406030204" pitchFamily="18" charset="0"/>
                        <a:ea typeface="Cambria Math"/>
                      </a:rPr>
                      <m:t>𝑥</m:t>
                    </m:r>
                    <m:r>
                      <a:rPr lang="zh-TW" altLang="en-US" i="1">
                        <a:latin typeface="Cambria Math" panose="02040503050406030204" pitchFamily="18" charset="0"/>
                        <a:ea typeface="Cambria Math"/>
                      </a:rPr>
                      <m:t>。</m:t>
                    </m:r>
                  </m:oMath>
                </a14:m>
                <a:endParaRPr lang="zh-TW" altLang="zh-TW" dirty="0"/>
              </a:p>
            </p:txBody>
          </p:sp>
        </mc:Choice>
        <mc:Fallback xmlns="">
          <p:sp>
            <p:nvSpPr>
              <p:cNvPr id="24" name="矩形 21">
                <a:extLst>
                  <a:ext uri="{FF2B5EF4-FFF2-40B4-BE49-F238E27FC236}">
                    <a16:creationId xmlns:a16="http://schemas.microsoft.com/office/drawing/2014/main" id="{B451D14A-723C-FA44-86EC-74389EF8C49E}"/>
                  </a:ext>
                </a:extLst>
              </p:cNvPr>
              <p:cNvSpPr>
                <a:spLocks noRot="1" noChangeAspect="1" noMove="1" noResize="1" noEditPoints="1" noAdjustHandles="1" noChangeArrowheads="1" noChangeShapeType="1" noTextEdit="1"/>
              </p:cNvSpPr>
              <p:nvPr/>
            </p:nvSpPr>
            <p:spPr>
              <a:xfrm>
                <a:off x="183755" y="3205462"/>
                <a:ext cx="8598355" cy="369332"/>
              </a:xfrm>
              <a:prstGeom prst="rect">
                <a:avLst/>
              </a:prstGeom>
              <a:blipFill>
                <a:blip r:embed="rId15"/>
                <a:stretch>
                  <a:fillRect l="-295" t="-6667" b="-20000"/>
                </a:stretch>
              </a:blipFill>
            </p:spPr>
            <p:txBody>
              <a:bodyPr/>
              <a:lstStyle/>
              <a:p>
                <a:r>
                  <a:rPr lang="en-TW">
                    <a:noFill/>
                  </a:rPr>
                  <a:t> </a:t>
                </a:r>
              </a:p>
            </p:txBody>
          </p:sp>
        </mc:Fallback>
      </mc:AlternateContent>
      <p:sp>
        <p:nvSpPr>
          <p:cNvPr id="8" name="TextBox 7">
            <a:extLst>
              <a:ext uri="{FF2B5EF4-FFF2-40B4-BE49-F238E27FC236}">
                <a16:creationId xmlns:a16="http://schemas.microsoft.com/office/drawing/2014/main" id="{65E1D751-26C4-E144-B307-712CA235A539}"/>
              </a:ext>
            </a:extLst>
          </p:cNvPr>
          <p:cNvSpPr txBox="1"/>
          <p:nvPr/>
        </p:nvSpPr>
        <p:spPr>
          <a:xfrm>
            <a:off x="397529" y="3953742"/>
            <a:ext cx="792083" cy="369332"/>
          </a:xfrm>
          <a:prstGeom prst="rect">
            <a:avLst/>
          </a:prstGeom>
          <a:noFill/>
        </p:spPr>
        <p:txBody>
          <a:bodyPr wrap="square" rtlCol="0">
            <a:spAutoFit/>
          </a:bodyPr>
          <a:lstStyle/>
          <a:p>
            <a:r>
              <a:rPr lang="en-TW" dirty="0"/>
              <a:t>捷徑</a:t>
            </a:r>
          </a:p>
        </p:txBody>
      </p:sp>
    </p:spTree>
    <p:extLst>
      <p:ext uri="{BB962C8B-B14F-4D97-AF65-F5344CB8AC3E}">
        <p14:creationId xmlns:p14="http://schemas.microsoft.com/office/powerpoint/2010/main" val="9671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7221"/>
                                        </p:tgtEl>
                                        <p:attrNameLst>
                                          <p:attrName>style.visibility</p:attrName>
                                        </p:attrNameLst>
                                      </p:cBhvr>
                                      <p:to>
                                        <p:strVal val="visible"/>
                                      </p:to>
                                    </p:set>
                                    <p:anim calcmode="lin" valueType="num">
                                      <p:cBhvr additive="base">
                                        <p:cTn id="29" dur="500" fill="hold"/>
                                        <p:tgtEl>
                                          <p:spTgt spid="137221"/>
                                        </p:tgtEl>
                                        <p:attrNameLst>
                                          <p:attrName>ppt_x</p:attrName>
                                        </p:attrNameLst>
                                      </p:cBhvr>
                                      <p:tavLst>
                                        <p:tav tm="0">
                                          <p:val>
                                            <p:strVal val="#ppt_x"/>
                                          </p:val>
                                        </p:tav>
                                        <p:tav tm="100000">
                                          <p:val>
                                            <p:strVal val="#ppt_x"/>
                                          </p:val>
                                        </p:tav>
                                      </p:tavLst>
                                    </p:anim>
                                    <p:anim calcmode="lin" valueType="num">
                                      <p:cBhvr additive="base">
                                        <p:cTn id="30" dur="500" fill="hold"/>
                                        <p:tgtEl>
                                          <p:spTgt spid="1372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37223"/>
                                        </p:tgtEl>
                                        <p:attrNameLst>
                                          <p:attrName>style.visibility</p:attrName>
                                        </p:attrNameLst>
                                      </p:cBhvr>
                                      <p:to>
                                        <p:strVal val="visible"/>
                                      </p:to>
                                    </p:set>
                                    <p:anim calcmode="lin" valueType="num">
                                      <p:cBhvr additive="base">
                                        <p:cTn id="63" dur="500" fill="hold"/>
                                        <p:tgtEl>
                                          <p:spTgt spid="137223"/>
                                        </p:tgtEl>
                                        <p:attrNameLst>
                                          <p:attrName>ppt_x</p:attrName>
                                        </p:attrNameLst>
                                      </p:cBhvr>
                                      <p:tavLst>
                                        <p:tav tm="0">
                                          <p:val>
                                            <p:strVal val="#ppt_x"/>
                                          </p:val>
                                        </p:tav>
                                        <p:tav tm="100000">
                                          <p:val>
                                            <p:strVal val="#ppt_x"/>
                                          </p:val>
                                        </p:tav>
                                      </p:tavLst>
                                    </p:anim>
                                    <p:anim calcmode="lin" valueType="num">
                                      <p:cBhvr additive="base">
                                        <p:cTn id="64" dur="500" fill="hold"/>
                                        <p:tgtEl>
                                          <p:spTgt spid="13722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additive="base">
                                        <p:cTn id="67" dur="500" fill="hold"/>
                                        <p:tgtEl>
                                          <p:spTgt spid="4"/>
                                        </p:tgtEl>
                                        <p:attrNameLst>
                                          <p:attrName>ppt_x</p:attrName>
                                        </p:attrNameLst>
                                      </p:cBhvr>
                                      <p:tavLst>
                                        <p:tav tm="0">
                                          <p:val>
                                            <p:strVal val="#ppt_x"/>
                                          </p:val>
                                        </p:tav>
                                        <p:tav tm="100000">
                                          <p:val>
                                            <p:strVal val="#ppt_x"/>
                                          </p:val>
                                        </p:tav>
                                      </p:tavLst>
                                    </p:anim>
                                    <p:anim calcmode="lin" valueType="num">
                                      <p:cBhvr additive="base">
                                        <p:cTn id="6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37224"/>
                                        </p:tgtEl>
                                        <p:attrNameLst>
                                          <p:attrName>style.visibility</p:attrName>
                                        </p:attrNameLst>
                                      </p:cBhvr>
                                      <p:to>
                                        <p:strVal val="visible"/>
                                      </p:to>
                                    </p:set>
                                    <p:anim calcmode="lin" valueType="num">
                                      <p:cBhvr additive="base">
                                        <p:cTn id="77" dur="500" fill="hold"/>
                                        <p:tgtEl>
                                          <p:spTgt spid="137224"/>
                                        </p:tgtEl>
                                        <p:attrNameLst>
                                          <p:attrName>ppt_x</p:attrName>
                                        </p:attrNameLst>
                                      </p:cBhvr>
                                      <p:tavLst>
                                        <p:tav tm="0">
                                          <p:val>
                                            <p:strVal val="#ppt_x"/>
                                          </p:val>
                                        </p:tav>
                                        <p:tav tm="100000">
                                          <p:val>
                                            <p:strVal val="#ppt_x"/>
                                          </p:val>
                                        </p:tav>
                                      </p:tavLst>
                                    </p:anim>
                                    <p:anim calcmode="lin" valueType="num">
                                      <p:cBhvr additive="base">
                                        <p:cTn id="78" dur="500" fill="hold"/>
                                        <p:tgtEl>
                                          <p:spTgt spid="1372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1" grpId="0" animBg="1"/>
      <p:bldP spid="137223" grpId="0" animBg="1"/>
      <p:bldP spid="137224" grpId="0" animBg="1"/>
      <p:bldP spid="2" grpId="0"/>
      <p:bldP spid="3" grpId="0"/>
      <p:bldP spid="4" grpId="0"/>
      <p:bldP spid="15" grpId="0" animBg="1"/>
      <p:bldP spid="16" grpId="0" animBg="1"/>
      <p:bldP spid="17" grpId="0" animBg="1"/>
      <p:bldP spid="18" grpId="0" animBg="1"/>
      <p:bldP spid="19" grpId="0" animBg="1"/>
      <p:bldP spid="20" grpId="0" animBg="1"/>
      <p:bldP spid="21" grpId="0" animBg="1"/>
      <p:bldP spid="22" grpId="0" animBg="1"/>
      <p:bldP spid="24" grpId="0" animBg="1"/>
      <p:bldP spid="8"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4"/>
          <p:cNvSpPr txBox="1">
            <a:spLocks noChangeArrowheads="1"/>
          </p:cNvSpPr>
          <p:nvPr/>
        </p:nvSpPr>
        <p:spPr bwMode="auto">
          <a:xfrm>
            <a:off x="2627313" y="692150"/>
            <a:ext cx="360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solidFill>
                  <a:srgbClr val="FF0000"/>
                </a:solidFill>
                <a:latin typeface="Arial" charset="0"/>
              </a:rPr>
              <a:t>長度縮短效應 </a:t>
            </a:r>
            <a:r>
              <a:rPr kumimoji="0" lang="en-US" altLang="zh-TW" sz="1800" dirty="0">
                <a:solidFill>
                  <a:srgbClr val="FF0000"/>
                </a:solidFill>
                <a:cs typeface="Times New Roman" panose="02020603050405020304" pitchFamily="18" charset="0"/>
              </a:rPr>
              <a:t>Length Contraction</a:t>
            </a:r>
          </a:p>
        </p:txBody>
      </p:sp>
      <p:pic>
        <p:nvPicPr>
          <p:cNvPr id="139267" name="Picture 5" descr="fig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863" y="1274763"/>
            <a:ext cx="333851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Line 9"/>
          <p:cNvSpPr>
            <a:spLocks noChangeShapeType="1"/>
          </p:cNvSpPr>
          <p:nvPr/>
        </p:nvSpPr>
        <p:spPr bwMode="auto">
          <a:xfrm>
            <a:off x="2466585" y="4941168"/>
            <a:ext cx="1439863" cy="539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39271" name="Line 10"/>
          <p:cNvSpPr>
            <a:spLocks noChangeShapeType="1"/>
          </p:cNvSpPr>
          <p:nvPr/>
        </p:nvSpPr>
        <p:spPr bwMode="auto">
          <a:xfrm>
            <a:off x="4176713" y="4616450"/>
            <a:ext cx="0" cy="792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39273" name="Line 12"/>
          <p:cNvSpPr>
            <a:spLocks noChangeShapeType="1"/>
          </p:cNvSpPr>
          <p:nvPr/>
        </p:nvSpPr>
        <p:spPr bwMode="auto">
          <a:xfrm flipV="1">
            <a:off x="5256213" y="5913438"/>
            <a:ext cx="6842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39275" name="文字方塊 10"/>
          <p:cNvSpPr txBox="1">
            <a:spLocks noChangeArrowheads="1"/>
          </p:cNvSpPr>
          <p:nvPr/>
        </p:nvSpPr>
        <p:spPr bwMode="auto">
          <a:xfrm>
            <a:off x="4362486" y="5061538"/>
            <a:ext cx="3687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移動中的尺看起來較靜止時縮短！</a:t>
            </a:r>
          </a:p>
        </p:txBody>
      </p:sp>
      <mc:AlternateContent xmlns:mc="http://schemas.openxmlformats.org/markup-compatibility/2006" xmlns:a14="http://schemas.microsoft.com/office/drawing/2010/main">
        <mc:Choice Requires="a14">
          <p:sp>
            <p:nvSpPr>
              <p:cNvPr id="12" name="矩形 11"/>
              <p:cNvSpPr/>
              <p:nvPr/>
            </p:nvSpPr>
            <p:spPr>
              <a:xfrm>
                <a:off x="205087" y="4264329"/>
                <a:ext cx="2019586"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r>
                        <a:rPr lang="en-US" altLang="zh-TW" i="1">
                          <a:latin typeface="Cambria Math"/>
                        </a:rPr>
                        <m:t>𝑥</m:t>
                      </m:r>
                      <m:r>
                        <a:rPr lang="en-US" altLang="zh-TW" i="1">
                          <a:latin typeface="Cambria Math"/>
                        </a:rPr>
                        <m:t>′=</m:t>
                      </m:r>
                      <m:r>
                        <a:rPr lang="zh-TW" altLang="en-US" i="1" smtClean="0">
                          <a:latin typeface="Cambria Math"/>
                        </a:rPr>
                        <m:t>𝛾</m:t>
                      </m:r>
                      <m:d>
                        <m:dPr>
                          <m:ctrlPr>
                            <a:rPr lang="en-US" altLang="zh-TW" i="1" smtClean="0">
                              <a:latin typeface="Cambria Math" panose="02040503050406030204" pitchFamily="18" charset="0"/>
                            </a:rPr>
                          </m:ctrlPr>
                        </m:dPr>
                        <m:e>
                          <m:r>
                            <a:rPr lang="en-US" altLang="zh-TW" i="1" smtClean="0">
                              <a:latin typeface="Cambria Math"/>
                              <a:ea typeface="Cambria Math"/>
                            </a:rPr>
                            <m:t>∆</m:t>
                          </m:r>
                          <m:r>
                            <a:rPr lang="en-US" altLang="zh-TW" i="1">
                              <a:latin typeface="Cambria Math"/>
                            </a:rPr>
                            <m:t>𝑥</m:t>
                          </m:r>
                          <m:r>
                            <a:rPr lang="en-US" altLang="zh-TW" i="1">
                              <a:latin typeface="Cambria Math"/>
                            </a:rPr>
                            <m:t>−</m:t>
                          </m:r>
                          <m:r>
                            <a:rPr lang="en-US" altLang="zh-TW" i="1">
                              <a:latin typeface="Cambria Math"/>
                            </a:rPr>
                            <m:t>𝑣</m:t>
                          </m:r>
                          <m:r>
                            <a:rPr lang="en-US" altLang="zh-TW" i="1" smtClean="0">
                              <a:latin typeface="Cambria Math"/>
                              <a:ea typeface="Cambria Math"/>
                            </a:rPr>
                            <m:t>∆</m:t>
                          </m:r>
                          <m:r>
                            <a:rPr lang="en-US" altLang="zh-TW" i="1">
                              <a:latin typeface="Cambria Math"/>
                            </a:rPr>
                            <m:t>𝑡</m:t>
                          </m:r>
                        </m:e>
                      </m:d>
                    </m:oMath>
                  </m:oMathPara>
                </a14:m>
                <a:endParaRPr lang="zh-TW" altLang="zh-TW" dirty="0"/>
              </a:p>
            </p:txBody>
          </p:sp>
        </mc:Choice>
        <mc:Fallback xmlns="">
          <p:sp>
            <p:nvSpPr>
              <p:cNvPr id="12" name="矩形 11"/>
              <p:cNvSpPr>
                <a:spLocks noRot="1" noChangeAspect="1" noMove="1" noResize="1" noEditPoints="1" noAdjustHandles="1" noChangeArrowheads="1" noChangeShapeType="1" noTextEdit="1"/>
              </p:cNvSpPr>
              <p:nvPr/>
            </p:nvSpPr>
            <p:spPr>
              <a:xfrm>
                <a:off x="205087" y="4264329"/>
                <a:ext cx="2019586" cy="369332"/>
              </a:xfrm>
              <a:prstGeom prst="rect">
                <a:avLst/>
              </a:prstGeom>
              <a:blipFill rotWithShape="1">
                <a:blip r:embed="rId6"/>
                <a:stretch>
                  <a:fillRect b="-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219893" y="4721457"/>
                <a:ext cx="2220580" cy="582147"/>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r>
                        <a:rPr lang="en-US" altLang="zh-TW" b="0" i="1" smtClean="0">
                          <a:latin typeface="Cambria Math"/>
                        </a:rPr>
                        <m:t>𝑡</m:t>
                      </m:r>
                      <m:r>
                        <a:rPr lang="en-US" altLang="zh-TW" i="1">
                          <a:latin typeface="Cambria Math"/>
                        </a:rPr>
                        <m:t>′=</m:t>
                      </m:r>
                      <m:r>
                        <a:rPr lang="zh-TW" altLang="en-US" i="1">
                          <a:latin typeface="Cambria Math"/>
                        </a:rPr>
                        <m:t>𝛾</m:t>
                      </m:r>
                      <m:d>
                        <m:dPr>
                          <m:ctrlPr>
                            <a:rPr lang="en-US" altLang="zh-TW" i="1" smtClean="0">
                              <a:latin typeface="Cambria Math" panose="02040503050406030204" pitchFamily="18" charset="0"/>
                            </a:rPr>
                          </m:ctrlPr>
                        </m:dPr>
                        <m:e>
                          <m:r>
                            <a:rPr lang="en-US" altLang="zh-TW" i="1" smtClean="0">
                              <a:latin typeface="Cambria Math"/>
                              <a:ea typeface="Cambria Math"/>
                            </a:rPr>
                            <m:t>∆</m:t>
                          </m:r>
                          <m:r>
                            <a:rPr lang="en-US" altLang="zh-TW" i="1">
                              <a:latin typeface="Cambria Math"/>
                            </a:rPr>
                            <m:t>𝑡</m:t>
                          </m:r>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𝑣</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r>
                            <a:rPr lang="en-US" altLang="zh-TW" i="1" smtClean="0">
                              <a:latin typeface="Cambria Math"/>
                              <a:ea typeface="Cambria Math"/>
                            </a:rPr>
                            <m:t>∆</m:t>
                          </m:r>
                          <m:r>
                            <a:rPr lang="en-US" altLang="zh-TW" i="1">
                              <a:latin typeface="Cambria Math"/>
                            </a:rPr>
                            <m:t>𝑥</m:t>
                          </m:r>
                        </m:e>
                      </m:d>
                    </m:oMath>
                  </m:oMathPara>
                </a14:m>
                <a:endParaRPr lang="zh-TW" altLang="zh-TW" dirty="0"/>
              </a:p>
            </p:txBody>
          </p:sp>
        </mc:Choice>
        <mc:Fallback xmlns="">
          <p:sp>
            <p:nvSpPr>
              <p:cNvPr id="13" name="矩形 12"/>
              <p:cNvSpPr>
                <a:spLocks noRot="1" noChangeAspect="1" noMove="1" noResize="1" noEditPoints="1" noAdjustHandles="1" noChangeArrowheads="1" noChangeShapeType="1" noTextEdit="1"/>
              </p:cNvSpPr>
              <p:nvPr/>
            </p:nvSpPr>
            <p:spPr>
              <a:xfrm>
                <a:off x="219893" y="4721457"/>
                <a:ext cx="2220580" cy="582147"/>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3755479" y="5669609"/>
                <a:ext cx="1247279"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r>
                        <a:rPr lang="en-US" altLang="zh-TW" i="1">
                          <a:latin typeface="Cambria Math"/>
                        </a:rPr>
                        <m:t>𝑥</m:t>
                      </m:r>
                      <m:r>
                        <a:rPr lang="en-US" altLang="zh-TW" i="1">
                          <a:latin typeface="Cambria Math"/>
                        </a:rPr>
                        <m:t>′=</m:t>
                      </m:r>
                      <m:r>
                        <a:rPr lang="zh-TW" altLang="en-US" i="1" smtClean="0">
                          <a:latin typeface="Cambria Math"/>
                        </a:rPr>
                        <m:t>𝛾</m:t>
                      </m:r>
                      <m:r>
                        <a:rPr lang="en-US" altLang="zh-TW" i="1">
                          <a:latin typeface="Cambria Math"/>
                          <a:ea typeface="Cambria Math"/>
                        </a:rPr>
                        <m:t>∆</m:t>
                      </m:r>
                      <m:r>
                        <a:rPr lang="en-US" altLang="zh-TW" i="1">
                          <a:latin typeface="Cambria Math"/>
                        </a:rPr>
                        <m:t>𝑥</m:t>
                      </m:r>
                    </m:oMath>
                  </m:oMathPara>
                </a14:m>
                <a:endParaRPr lang="zh-TW" altLang="zh-TW" dirty="0"/>
              </a:p>
            </p:txBody>
          </p:sp>
        </mc:Choice>
        <mc:Fallback xmlns="">
          <p:sp>
            <p:nvSpPr>
              <p:cNvPr id="14" name="矩形 13"/>
              <p:cNvSpPr>
                <a:spLocks noRot="1" noChangeAspect="1" noMove="1" noResize="1" noEditPoints="1" noAdjustHandles="1" noChangeArrowheads="1" noChangeShapeType="1" noTextEdit="1"/>
              </p:cNvSpPr>
              <p:nvPr/>
            </p:nvSpPr>
            <p:spPr>
              <a:xfrm>
                <a:off x="3755479" y="5669609"/>
                <a:ext cx="1247279" cy="369332"/>
              </a:xfrm>
              <a:prstGeom prst="rect">
                <a:avLst/>
              </a:prstGeom>
              <a:blipFill rotWithShape="1">
                <a:blip r:embed="rId8"/>
                <a:stretch>
                  <a:fillRect b="-491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3779913" y="4095429"/>
                <a:ext cx="864096"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r>
                        <a:rPr lang="en-US" altLang="zh-TW" b="0" i="1" smtClean="0">
                          <a:latin typeface="Cambria Math"/>
                          <a:ea typeface="Cambria Math"/>
                        </a:rPr>
                        <m:t>𝑡</m:t>
                      </m:r>
                      <m:r>
                        <a:rPr lang="en-US" altLang="zh-TW" i="1">
                          <a:latin typeface="Cambria Math"/>
                        </a:rPr>
                        <m:t>=</m:t>
                      </m:r>
                      <m:r>
                        <a:rPr lang="en-US" altLang="zh-TW" b="0" i="1" smtClean="0">
                          <a:latin typeface="Cambria Math"/>
                        </a:rPr>
                        <m:t>0</m:t>
                      </m:r>
                    </m:oMath>
                  </m:oMathPara>
                </a14:m>
                <a:endParaRPr lang="zh-TW" altLang="zh-TW" dirty="0"/>
              </a:p>
            </p:txBody>
          </p:sp>
        </mc:Choice>
        <mc:Fallback xmlns="">
          <p:sp>
            <p:nvSpPr>
              <p:cNvPr id="15" name="矩形 14"/>
              <p:cNvSpPr>
                <a:spLocks noRot="1" noChangeAspect="1" noMove="1" noResize="1" noEditPoints="1" noAdjustHandles="1" noChangeArrowheads="1" noChangeShapeType="1" noTextEdit="1"/>
              </p:cNvSpPr>
              <p:nvPr/>
            </p:nvSpPr>
            <p:spPr>
              <a:xfrm>
                <a:off x="3779913" y="4095429"/>
                <a:ext cx="864096" cy="369332"/>
              </a:xfrm>
              <a:prstGeom prst="rect">
                <a:avLst/>
              </a:prstGeom>
              <a:blipFill rotWithShape="1">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矩形 13">
                <a:extLst>
                  <a:ext uri="{FF2B5EF4-FFF2-40B4-BE49-F238E27FC236}">
                    <a16:creationId xmlns:a16="http://schemas.microsoft.com/office/drawing/2014/main" id="{556A04BE-3968-1547-AFF4-DA765A50C800}"/>
                  </a:ext>
                </a:extLst>
              </p:cNvPr>
              <p:cNvSpPr/>
              <p:nvPr/>
            </p:nvSpPr>
            <p:spPr>
              <a:xfrm>
                <a:off x="6252307" y="5526268"/>
                <a:ext cx="2645321" cy="656013"/>
              </a:xfrm>
              <a:prstGeom prst="rect">
                <a:avLst/>
              </a:prstGeom>
              <a:solidFill>
                <a:srgbClr val="FFFF00"/>
              </a:solidFill>
            </p:spPr>
            <p:txBody>
              <a:bodyPr wrap="square">
                <a:spAutoFit/>
              </a:bodyPr>
              <a:lstStyle/>
              <a:p>
                <a14:m>
                  <m:oMath xmlns:m="http://schemas.openxmlformats.org/officeDocument/2006/math">
                    <m:r>
                      <a:rPr lang="en-US" altLang="zh-TW" i="1" smtClean="0">
                        <a:latin typeface="Cambria Math"/>
                        <a:ea typeface="Cambria Math"/>
                      </a:rPr>
                      <m:t>∆</m:t>
                    </m:r>
                    <m:r>
                      <a:rPr lang="en-US" altLang="zh-TW" b="0" i="1" smtClean="0">
                        <a:latin typeface="Cambria Math" panose="02040503050406030204" pitchFamily="18" charset="0"/>
                        <a:ea typeface="Cambria Math"/>
                      </a:rPr>
                      <m:t>𝑥</m:t>
                    </m:r>
                    <m:r>
                      <a:rPr lang="en-US" altLang="zh-TW" i="1">
                        <a:latin typeface="Cambria Math"/>
                      </a:rPr>
                      <m:t>=</m:t>
                    </m:r>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r>
                      <a:rPr lang="en-US" altLang="zh-TW" i="1" smtClean="0">
                        <a:latin typeface="Cambria Math" panose="02040503050406030204" pitchFamily="18" charset="0"/>
                        <a:ea typeface="Cambria Math" panose="02040503050406030204" pitchFamily="18" charset="0"/>
                      </a:rPr>
                      <m:t>∙</m:t>
                    </m:r>
                    <m:r>
                      <a:rPr lang="en-US" altLang="zh-TW" i="1">
                        <a:latin typeface="Cambria Math"/>
                        <a:ea typeface="Cambria Math"/>
                      </a:rPr>
                      <m:t>∆</m:t>
                    </m:r>
                    <m:r>
                      <a:rPr lang="en-US" altLang="zh-TW" i="1">
                        <a:latin typeface="Cambria Math"/>
                      </a:rPr>
                      <m:t>𝑥</m:t>
                    </m:r>
                    <m:r>
                      <a:rPr lang="en-US" altLang="zh-TW" b="0" i="1" smtClean="0">
                        <a:latin typeface="Cambria Math" panose="02040503050406030204" pitchFamily="18" charset="0"/>
                      </a:rPr>
                      <m:t>′&lt;</m:t>
                    </m:r>
                  </m:oMath>
                </a14:m>
                <a:r>
                  <a:rPr lang="en-US" altLang="zh-TW" dirty="0">
                    <a:ea typeface="Cambria Math" panose="02040503050406030204" pitchFamily="18" charset="0"/>
                  </a:rPr>
                  <a:t> </a:t>
                </a:r>
                <a14:m>
                  <m:oMath xmlns:m="http://schemas.openxmlformats.org/officeDocument/2006/math">
                    <m:r>
                      <a:rPr lang="en-US" altLang="zh-TW" i="1">
                        <a:latin typeface="Cambria Math"/>
                        <a:ea typeface="Cambria Math"/>
                      </a:rPr>
                      <m:t>∆</m:t>
                    </m:r>
                    <m:r>
                      <a:rPr lang="en-US" altLang="zh-TW" i="1">
                        <a:latin typeface="Cambria Math"/>
                      </a:rPr>
                      <m:t>𝑥</m:t>
                    </m:r>
                    <m:r>
                      <a:rPr lang="en-US" altLang="zh-TW" i="1">
                        <a:latin typeface="Cambria Math" panose="02040503050406030204" pitchFamily="18" charset="0"/>
                      </a:rPr>
                      <m:t>′</m:t>
                    </m:r>
                  </m:oMath>
                </a14:m>
                <a:endParaRPr lang="zh-TW" altLang="zh-TW" dirty="0"/>
              </a:p>
            </p:txBody>
          </p:sp>
        </mc:Choice>
        <mc:Fallback xmlns="">
          <p:sp>
            <p:nvSpPr>
              <p:cNvPr id="16" name="矩形 13">
                <a:extLst>
                  <a:ext uri="{FF2B5EF4-FFF2-40B4-BE49-F238E27FC236}">
                    <a16:creationId xmlns:a16="http://schemas.microsoft.com/office/drawing/2014/main" id="{556A04BE-3968-1547-AFF4-DA765A50C800}"/>
                  </a:ext>
                </a:extLst>
              </p:cNvPr>
              <p:cNvSpPr>
                <a:spLocks noRot="1" noChangeAspect="1" noMove="1" noResize="1" noEditPoints="1" noAdjustHandles="1" noChangeArrowheads="1" noChangeShapeType="1" noTextEdit="1"/>
              </p:cNvSpPr>
              <p:nvPr/>
            </p:nvSpPr>
            <p:spPr>
              <a:xfrm>
                <a:off x="6252307" y="5526268"/>
                <a:ext cx="2645321" cy="656013"/>
              </a:xfrm>
              <a:prstGeom prst="rect">
                <a:avLst/>
              </a:prstGeom>
              <a:blipFill>
                <a:blip r:embed="rId10"/>
                <a:stretch>
                  <a:fillRect/>
                </a:stretch>
              </a:blipFill>
            </p:spPr>
            <p:txBody>
              <a:bodyPr/>
              <a:lstStyle/>
              <a:p>
                <a:r>
                  <a:rPr lang="en-TW">
                    <a:noFill/>
                  </a:rPr>
                  <a:t> </a:t>
                </a:r>
              </a:p>
            </p:txBody>
          </p:sp>
        </mc:Fallback>
      </mc:AlternateContent>
      <p:sp>
        <p:nvSpPr>
          <p:cNvPr id="2" name="TextBox 1">
            <a:extLst>
              <a:ext uri="{FF2B5EF4-FFF2-40B4-BE49-F238E27FC236}">
                <a16:creationId xmlns:a16="http://schemas.microsoft.com/office/drawing/2014/main" id="{6ADE5FDB-B5BD-1D45-BA09-2505DAFB97BF}"/>
              </a:ext>
            </a:extLst>
          </p:cNvPr>
          <p:cNvSpPr txBox="1"/>
          <p:nvPr/>
        </p:nvSpPr>
        <p:spPr>
          <a:xfrm>
            <a:off x="4788024" y="4139788"/>
            <a:ext cx="3600443" cy="369332"/>
          </a:xfrm>
          <a:prstGeom prst="rect">
            <a:avLst/>
          </a:prstGeom>
          <a:noFill/>
        </p:spPr>
        <p:txBody>
          <a:bodyPr wrap="square" rtlCol="0">
            <a:spAutoFit/>
          </a:bodyPr>
          <a:lstStyle/>
          <a:p>
            <a:r>
              <a:rPr lang="en-GB" dirty="0" err="1"/>
              <a:t>在地面上的同時測量尺的兩端</a:t>
            </a:r>
            <a:r>
              <a:rPr lang="en-GB" dirty="0"/>
              <a:t>！</a:t>
            </a:r>
            <a:endParaRPr lang="en-TW" dirty="0"/>
          </a:p>
        </p:txBody>
      </p:sp>
    </p:spTree>
    <p:extLst>
      <p:ext uri="{BB962C8B-B14F-4D97-AF65-F5344CB8AC3E}">
        <p14:creationId xmlns:p14="http://schemas.microsoft.com/office/powerpoint/2010/main" val="318824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9271"/>
                                        </p:tgtEl>
                                        <p:attrNameLst>
                                          <p:attrName>style.visibility</p:attrName>
                                        </p:attrNameLst>
                                      </p:cBhvr>
                                      <p:to>
                                        <p:strVal val="visible"/>
                                      </p:to>
                                    </p:set>
                                    <p:anim calcmode="lin" valueType="num">
                                      <p:cBhvr additive="base">
                                        <p:cTn id="11" dur="500" fill="hold"/>
                                        <p:tgtEl>
                                          <p:spTgt spid="139271"/>
                                        </p:tgtEl>
                                        <p:attrNameLst>
                                          <p:attrName>ppt_x</p:attrName>
                                        </p:attrNameLst>
                                      </p:cBhvr>
                                      <p:tavLst>
                                        <p:tav tm="0">
                                          <p:val>
                                            <p:strVal val="#ppt_x"/>
                                          </p:val>
                                        </p:tav>
                                        <p:tav tm="100000">
                                          <p:val>
                                            <p:strVal val="#ppt_x"/>
                                          </p:val>
                                        </p:tav>
                                      </p:tavLst>
                                    </p:anim>
                                    <p:anim calcmode="lin" valueType="num">
                                      <p:cBhvr additive="base">
                                        <p:cTn id="12" dur="500" fill="hold"/>
                                        <p:tgtEl>
                                          <p:spTgt spid="13927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9273"/>
                                        </p:tgtEl>
                                        <p:attrNameLst>
                                          <p:attrName>style.visibility</p:attrName>
                                        </p:attrNameLst>
                                      </p:cBhvr>
                                      <p:to>
                                        <p:strVal val="visible"/>
                                      </p:to>
                                    </p:set>
                                    <p:anim calcmode="lin" valueType="num">
                                      <p:cBhvr additive="base">
                                        <p:cTn id="21" dur="500" fill="hold"/>
                                        <p:tgtEl>
                                          <p:spTgt spid="139273"/>
                                        </p:tgtEl>
                                        <p:attrNameLst>
                                          <p:attrName>ppt_x</p:attrName>
                                        </p:attrNameLst>
                                      </p:cBhvr>
                                      <p:tavLst>
                                        <p:tav tm="0">
                                          <p:val>
                                            <p:strVal val="#ppt_x"/>
                                          </p:val>
                                        </p:tav>
                                        <p:tav tm="100000">
                                          <p:val>
                                            <p:strVal val="#ppt_x"/>
                                          </p:val>
                                        </p:tav>
                                      </p:tavLst>
                                    </p:anim>
                                    <p:anim calcmode="lin" valueType="num">
                                      <p:cBhvr additive="base">
                                        <p:cTn id="22" dur="500" fill="hold"/>
                                        <p:tgtEl>
                                          <p:spTgt spid="13927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1" grpId="0" animBg="1"/>
      <p:bldP spid="139273" grpId="0" animBg="1"/>
      <p:bldP spid="14" grpId="0" animBg="1"/>
      <p:bldP spid="15" grpId="0" animBg="1"/>
      <p:bldP spid="16"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4" descr="landm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375" y="1639888"/>
            <a:ext cx="3970338"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Text Box 6"/>
          <p:cNvSpPr txBox="1">
            <a:spLocks noChangeArrowheads="1"/>
          </p:cNvSpPr>
          <p:nvPr/>
        </p:nvSpPr>
        <p:spPr bwMode="auto">
          <a:xfrm>
            <a:off x="3779838" y="1089025"/>
            <a:ext cx="1223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solidFill>
                  <a:srgbClr val="FF0000"/>
                </a:solidFill>
                <a:latin typeface="Arial" charset="0"/>
              </a:rPr>
              <a:t>長度縮短</a:t>
            </a:r>
          </a:p>
        </p:txBody>
      </p:sp>
    </p:spTree>
    <p:extLst>
      <p:ext uri="{BB962C8B-B14F-4D97-AF65-F5344CB8AC3E}">
        <p14:creationId xmlns:p14="http://schemas.microsoft.com/office/powerpoint/2010/main" val="27769786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4"/>
          <p:cNvSpPr txBox="1">
            <a:spLocks noChangeArrowheads="1"/>
          </p:cNvSpPr>
          <p:nvPr/>
        </p:nvSpPr>
        <p:spPr bwMode="auto">
          <a:xfrm>
            <a:off x="3491880" y="620688"/>
            <a:ext cx="1116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solidFill>
                  <a:srgbClr val="FF0000"/>
                </a:solidFill>
                <a:latin typeface="Arial" charset="0"/>
              </a:rPr>
              <a:t>速度加成</a:t>
            </a:r>
          </a:p>
        </p:txBody>
      </p:sp>
      <p:pic>
        <p:nvPicPr>
          <p:cNvPr id="147459" name="Picture 7" descr="fig39"/>
          <p:cNvPicPr>
            <a:picLocks noChangeAspect="1" noChangeArrowheads="1"/>
          </p:cNvPicPr>
          <p:nvPr/>
        </p:nvPicPr>
        <p:blipFill>
          <a:blip r:embed="rId2">
            <a:extLst>
              <a:ext uri="{28A0092B-C50C-407E-A947-70E740481C1C}">
                <a14:useLocalDpi xmlns:a14="http://schemas.microsoft.com/office/drawing/2010/main" val="0"/>
              </a:ext>
            </a:extLst>
          </a:blip>
          <a:srcRect b="38744"/>
          <a:stretch>
            <a:fillRect/>
          </a:stretch>
        </p:blipFill>
        <p:spPr bwMode="auto">
          <a:xfrm>
            <a:off x="5253196" y="1530349"/>
            <a:ext cx="36417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Text Box 14"/>
          <p:cNvSpPr txBox="1">
            <a:spLocks noChangeArrowheads="1"/>
          </p:cNvSpPr>
          <p:nvPr/>
        </p:nvSpPr>
        <p:spPr bwMode="auto">
          <a:xfrm>
            <a:off x="405269" y="4941168"/>
            <a:ext cx="3563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latin typeface="Arial" charset="0"/>
              </a:rPr>
              <a:t>但運用於光，則光速恆定！</a:t>
            </a:r>
          </a:p>
        </p:txBody>
      </p:sp>
      <p:pic>
        <p:nvPicPr>
          <p:cNvPr id="10" name="Picture 4" descr="Speed_of_light_from_Earth_to_Mo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5536" y="5949280"/>
            <a:ext cx="482758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a:xfrm>
            <a:off x="3177577" y="1041503"/>
            <a:ext cx="4320505" cy="369332"/>
          </a:xfrm>
          <a:prstGeom prst="rect">
            <a:avLst/>
          </a:prstGeom>
          <a:noFill/>
        </p:spPr>
        <p:txBody>
          <a:bodyPr wrap="square" rtlCol="0">
            <a:spAutoFit/>
          </a:bodyPr>
          <a:lstStyle/>
          <a:p>
            <a:r>
              <a:rPr lang="zh-TW" altLang="en-US" dirty="0"/>
              <a:t>羅倫茲變換可以導出新的速度加成公式：</a:t>
            </a:r>
            <a:endParaRPr lang="en-US" altLang="zh-TW" dirty="0"/>
          </a:p>
        </p:txBody>
      </p:sp>
      <mc:AlternateContent xmlns:mc="http://schemas.openxmlformats.org/markup-compatibility/2006" xmlns:a14="http://schemas.microsoft.com/office/drawing/2010/main">
        <mc:Choice Requires="a14">
          <p:sp>
            <p:nvSpPr>
              <p:cNvPr id="2" name="文字方塊 1"/>
              <p:cNvSpPr txBox="1"/>
              <p:nvPr/>
            </p:nvSpPr>
            <p:spPr>
              <a:xfrm>
                <a:off x="405269" y="4460121"/>
                <a:ext cx="5544616" cy="390941"/>
              </a:xfrm>
              <a:prstGeom prst="rect">
                <a:avLst/>
              </a:prstGeom>
              <a:noFill/>
            </p:spPr>
            <p:txBody>
              <a:bodyPr wrap="square" rtlCol="0">
                <a:spAutoFit/>
              </a:bodyPr>
              <a:lstStyle/>
              <a:p>
                <a:r>
                  <a:rPr lang="zh-TW" altLang="en-US" dirty="0"/>
                  <a:t>速度小時</a:t>
                </a:r>
                <a:r>
                  <a:rPr lang="en-US" altLang="zh-TW" dirty="0">
                    <a:latin typeface="+mn-ea"/>
                    <a:ea typeface="+mn-ea"/>
                  </a:rPr>
                  <a:t>:</a:t>
                </a:r>
                <a14:m>
                  <m:oMath xmlns:m="http://schemas.openxmlformats.org/officeDocument/2006/math">
                    <m:sSup>
                      <m:sSupPr>
                        <m:ctrlPr>
                          <a:rPr lang="en-US" altLang="zh-TW" b="0" i="1" smtClean="0">
                            <a:latin typeface="Cambria Math" panose="02040503050406030204" pitchFamily="18" charset="0"/>
                            <a:ea typeface="+mn-ea"/>
                          </a:rPr>
                        </m:ctrlPr>
                      </m:sSupPr>
                      <m:e>
                        <m:r>
                          <a:rPr lang="en-US" altLang="zh-TW" b="0" i="1" smtClean="0">
                            <a:latin typeface="Cambria Math" panose="02040503050406030204" pitchFamily="18" charset="0"/>
                            <a:ea typeface="+mn-ea"/>
                          </a:rPr>
                          <m:t>𝑢</m:t>
                        </m:r>
                      </m:e>
                      <m:sup>
                        <m:r>
                          <a:rPr lang="en-US" altLang="zh-TW" b="0" i="1" smtClean="0">
                            <a:latin typeface="Cambria Math" panose="02040503050406030204" pitchFamily="18" charset="0"/>
                            <a:ea typeface="+mn-ea"/>
                          </a:rPr>
                          <m:t>′</m:t>
                        </m:r>
                      </m:sup>
                    </m:sSup>
                    <m:r>
                      <a:rPr lang="en-US" altLang="zh-TW" b="0" i="1" smtClean="0">
                        <a:latin typeface="Cambria Math" panose="02040503050406030204" pitchFamily="18" charset="0"/>
                        <a:ea typeface="+mn-ea"/>
                      </a:rPr>
                      <m:t>→</m:t>
                    </m:r>
                    <m:r>
                      <a:rPr lang="en-US" altLang="zh-TW" b="0" i="1" smtClean="0">
                        <a:latin typeface="Cambria Math" panose="02040503050406030204" pitchFamily="18" charset="0"/>
                        <a:ea typeface="+mn-ea"/>
                      </a:rPr>
                      <m:t>𝑢</m:t>
                    </m:r>
                    <m:r>
                      <a:rPr lang="en-US" altLang="zh-TW" b="0" i="1" smtClean="0">
                        <a:latin typeface="Cambria Math" panose="02040503050406030204" pitchFamily="18" charset="0"/>
                        <a:ea typeface="+mn-ea"/>
                      </a:rPr>
                      <m:t>−</m:t>
                    </m:r>
                    <m:r>
                      <a:rPr lang="en-US" altLang="zh-TW" b="0" i="1" smtClean="0">
                        <a:latin typeface="Cambria Math" panose="02040503050406030204" pitchFamily="18" charset="0"/>
                        <a:ea typeface="+mn-ea"/>
                      </a:rPr>
                      <m:t>𝑣</m:t>
                    </m:r>
                    <m:r>
                      <a:rPr lang="zh-TW" altLang="en-US" b="0" i="1" smtClean="0">
                        <a:latin typeface="Cambria Math" panose="02040503050406030204" pitchFamily="18" charset="0"/>
                        <a:ea typeface="+mn-ea"/>
                      </a:rPr>
                      <m:t>，</m:t>
                    </m:r>
                    <m:r>
                      <a:rPr lang="zh-TW" altLang="en-US" i="1">
                        <a:latin typeface="Cambria Math" panose="02040503050406030204" pitchFamily="18" charset="0"/>
                        <a:ea typeface="+mn-ea"/>
                      </a:rPr>
                      <m:t>與日常經驗相同</m:t>
                    </m:r>
                    <m:r>
                      <a:rPr lang="zh-TW" altLang="en-US" b="0" i="1" smtClean="0">
                        <a:latin typeface="Cambria Math" panose="02040503050406030204" pitchFamily="18" charset="0"/>
                        <a:ea typeface="+mn-ea"/>
                      </a:rPr>
                      <m:t>！</m:t>
                    </m:r>
                  </m:oMath>
                </a14:m>
                <a:endParaRPr lang="en-US" altLang="zh-TW" dirty="0">
                  <a:latin typeface="+mn-ea"/>
                  <a:ea typeface="+mn-ea"/>
                </a:endParaRPr>
              </a:p>
            </p:txBody>
          </p:sp>
        </mc:Choice>
        <mc:Fallback xmlns="">
          <p:sp>
            <p:nvSpPr>
              <p:cNvPr id="2" name="文字方塊 1"/>
              <p:cNvSpPr txBox="1">
                <a:spLocks noRot="1" noChangeAspect="1" noMove="1" noResize="1" noEditPoints="1" noAdjustHandles="1" noChangeArrowheads="1" noChangeShapeType="1" noTextEdit="1"/>
              </p:cNvSpPr>
              <p:nvPr/>
            </p:nvSpPr>
            <p:spPr>
              <a:xfrm>
                <a:off x="405269" y="4460121"/>
                <a:ext cx="5544616" cy="390941"/>
              </a:xfrm>
              <a:prstGeom prst="rect">
                <a:avLst/>
              </a:prstGeom>
              <a:blipFill>
                <a:blip r:embed="rId4"/>
                <a:stretch>
                  <a:fillRect l="-913" t="-3125" b="-1875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矩形 11"/>
              <p:cNvSpPr/>
              <p:nvPr/>
            </p:nvSpPr>
            <p:spPr>
              <a:xfrm>
                <a:off x="412165" y="662634"/>
                <a:ext cx="2019586"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r>
                        <a:rPr lang="en-US" altLang="zh-TW" i="1">
                          <a:latin typeface="Cambria Math"/>
                        </a:rPr>
                        <m:t>𝑥</m:t>
                      </m:r>
                      <m:r>
                        <a:rPr lang="en-US" altLang="zh-TW" i="1">
                          <a:latin typeface="Cambria Math"/>
                        </a:rPr>
                        <m:t>′=</m:t>
                      </m:r>
                      <m:r>
                        <a:rPr lang="zh-TW" altLang="en-US" i="1" smtClean="0">
                          <a:latin typeface="Cambria Math"/>
                        </a:rPr>
                        <m:t>𝛾</m:t>
                      </m:r>
                      <m:d>
                        <m:dPr>
                          <m:ctrlPr>
                            <a:rPr lang="en-US" altLang="zh-TW" i="1" smtClean="0">
                              <a:latin typeface="Cambria Math" panose="02040503050406030204" pitchFamily="18" charset="0"/>
                            </a:rPr>
                          </m:ctrlPr>
                        </m:dPr>
                        <m:e>
                          <m:r>
                            <a:rPr lang="en-US" altLang="zh-TW" i="1" smtClean="0">
                              <a:latin typeface="Cambria Math"/>
                              <a:ea typeface="Cambria Math"/>
                            </a:rPr>
                            <m:t>∆</m:t>
                          </m:r>
                          <m:r>
                            <a:rPr lang="en-US" altLang="zh-TW" i="1">
                              <a:latin typeface="Cambria Math"/>
                            </a:rPr>
                            <m:t>𝑥</m:t>
                          </m:r>
                          <m:r>
                            <a:rPr lang="en-US" altLang="zh-TW" i="1">
                              <a:latin typeface="Cambria Math"/>
                            </a:rPr>
                            <m:t>−</m:t>
                          </m:r>
                          <m:r>
                            <a:rPr lang="en-US" altLang="zh-TW" i="1">
                              <a:latin typeface="Cambria Math"/>
                            </a:rPr>
                            <m:t>𝑣</m:t>
                          </m:r>
                          <m:r>
                            <a:rPr lang="en-US" altLang="zh-TW" i="1" smtClean="0">
                              <a:latin typeface="Cambria Math"/>
                              <a:ea typeface="Cambria Math"/>
                            </a:rPr>
                            <m:t>∆</m:t>
                          </m:r>
                          <m:r>
                            <a:rPr lang="en-US" altLang="zh-TW" i="1">
                              <a:latin typeface="Cambria Math"/>
                            </a:rPr>
                            <m:t>𝑡</m:t>
                          </m:r>
                        </m:e>
                      </m:d>
                    </m:oMath>
                  </m:oMathPara>
                </a14:m>
                <a:endParaRPr lang="zh-TW" altLang="zh-TW" dirty="0"/>
              </a:p>
            </p:txBody>
          </p:sp>
        </mc:Choice>
        <mc:Fallback xmlns="">
          <p:sp>
            <p:nvSpPr>
              <p:cNvPr id="12" name="矩形 11"/>
              <p:cNvSpPr>
                <a:spLocks noRot="1" noChangeAspect="1" noMove="1" noResize="1" noEditPoints="1" noAdjustHandles="1" noChangeArrowheads="1" noChangeShapeType="1" noTextEdit="1"/>
              </p:cNvSpPr>
              <p:nvPr/>
            </p:nvSpPr>
            <p:spPr>
              <a:xfrm>
                <a:off x="412165" y="662634"/>
                <a:ext cx="2019586" cy="369332"/>
              </a:xfrm>
              <a:prstGeom prst="rect">
                <a:avLst/>
              </a:prstGeom>
              <a:blipFill rotWithShape="1">
                <a:blip r:embed="rId14"/>
                <a:stretch>
                  <a:fillRect b="-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426971" y="1119762"/>
                <a:ext cx="2220580" cy="582147"/>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r>
                        <a:rPr lang="en-US" altLang="zh-TW" b="0" i="1" smtClean="0">
                          <a:latin typeface="Cambria Math"/>
                        </a:rPr>
                        <m:t>𝑡</m:t>
                      </m:r>
                      <m:r>
                        <a:rPr lang="en-US" altLang="zh-TW" i="1">
                          <a:latin typeface="Cambria Math"/>
                        </a:rPr>
                        <m:t>′=</m:t>
                      </m:r>
                      <m:r>
                        <a:rPr lang="zh-TW" altLang="en-US" i="1">
                          <a:latin typeface="Cambria Math"/>
                        </a:rPr>
                        <m:t>𝛾</m:t>
                      </m:r>
                      <m:d>
                        <m:dPr>
                          <m:ctrlPr>
                            <a:rPr lang="en-US" altLang="zh-TW" i="1" smtClean="0">
                              <a:latin typeface="Cambria Math" panose="02040503050406030204" pitchFamily="18" charset="0"/>
                            </a:rPr>
                          </m:ctrlPr>
                        </m:dPr>
                        <m:e>
                          <m:r>
                            <a:rPr lang="en-US" altLang="zh-TW" i="1" smtClean="0">
                              <a:latin typeface="Cambria Math"/>
                              <a:ea typeface="Cambria Math"/>
                            </a:rPr>
                            <m:t>∆</m:t>
                          </m:r>
                          <m:r>
                            <a:rPr lang="en-US" altLang="zh-TW" i="1">
                              <a:latin typeface="Cambria Math"/>
                            </a:rPr>
                            <m:t>𝑡</m:t>
                          </m:r>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𝑣</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r>
                            <a:rPr lang="en-US" altLang="zh-TW" i="1" smtClean="0">
                              <a:latin typeface="Cambria Math"/>
                              <a:ea typeface="Cambria Math"/>
                            </a:rPr>
                            <m:t>∆</m:t>
                          </m:r>
                          <m:r>
                            <a:rPr lang="en-US" altLang="zh-TW" i="1">
                              <a:latin typeface="Cambria Math"/>
                            </a:rPr>
                            <m:t>𝑥</m:t>
                          </m:r>
                        </m:e>
                      </m:d>
                    </m:oMath>
                  </m:oMathPara>
                </a14:m>
                <a:endParaRPr lang="zh-TW" altLang="zh-TW" dirty="0"/>
              </a:p>
            </p:txBody>
          </p:sp>
        </mc:Choice>
        <mc:Fallback xmlns="">
          <p:sp>
            <p:nvSpPr>
              <p:cNvPr id="13" name="矩形 12"/>
              <p:cNvSpPr>
                <a:spLocks noRot="1" noChangeAspect="1" noMove="1" noResize="1" noEditPoints="1" noAdjustHandles="1" noChangeArrowheads="1" noChangeShapeType="1" noTextEdit="1"/>
              </p:cNvSpPr>
              <p:nvPr/>
            </p:nvSpPr>
            <p:spPr>
              <a:xfrm>
                <a:off x="426971" y="1119762"/>
                <a:ext cx="2220580" cy="582147"/>
              </a:xfrm>
              <a:prstGeom prst="rect">
                <a:avLst/>
              </a:prstGeom>
              <a:blipFill rotWithShape="1">
                <a:blip r:embed="rId1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395536" y="1916832"/>
                <a:ext cx="4752528" cy="1033809"/>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𝑢</m:t>
                          </m:r>
                        </m:e>
                        <m:sup>
                          <m:r>
                            <a:rPr lang="en-US" altLang="zh-TW" b="0" i="1" smtClean="0">
                              <a:latin typeface="Cambria Math"/>
                              <a:ea typeface="Cambria Math"/>
                            </a:rPr>
                            <m:t>′</m:t>
                          </m:r>
                        </m:sup>
                      </m:sSup>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i="1">
                              <a:latin typeface="Cambria Math"/>
                              <a:ea typeface="Cambria Math"/>
                            </a:rPr>
                            <m:t>∆</m:t>
                          </m:r>
                          <m:r>
                            <a:rPr lang="en-US" altLang="zh-TW" i="1">
                              <a:latin typeface="Cambria Math"/>
                            </a:rPr>
                            <m:t>𝑥</m:t>
                          </m:r>
                          <m:r>
                            <a:rPr lang="en-US" altLang="zh-TW" i="1">
                              <a:latin typeface="Cambria Math"/>
                            </a:rPr>
                            <m:t>′</m:t>
                          </m:r>
                        </m:num>
                        <m:den>
                          <m:r>
                            <a:rPr lang="en-US" altLang="zh-TW" i="1">
                              <a:latin typeface="Cambria Math"/>
                              <a:ea typeface="Cambria Math"/>
                            </a:rPr>
                            <m:t>∆</m:t>
                          </m:r>
                          <m:r>
                            <a:rPr lang="en-US" altLang="zh-TW" i="1">
                              <a:latin typeface="Cambria Math"/>
                            </a:rPr>
                            <m:t>𝑡</m:t>
                          </m:r>
                          <m:r>
                            <a:rPr lang="en-US" altLang="zh-TW" i="1">
                              <a:latin typeface="Cambria Math"/>
                            </a:rPr>
                            <m:t>′</m:t>
                          </m:r>
                        </m:den>
                      </m:f>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i="1">
                              <a:latin typeface="Cambria Math"/>
                              <a:ea typeface="Cambria Math"/>
                            </a:rPr>
                            <m:t>∆</m:t>
                          </m:r>
                          <m:r>
                            <a:rPr lang="en-US" altLang="zh-TW" i="1">
                              <a:latin typeface="Cambria Math"/>
                            </a:rPr>
                            <m:t>𝑥</m:t>
                          </m:r>
                          <m:r>
                            <a:rPr lang="en-US" altLang="zh-TW" i="1">
                              <a:latin typeface="Cambria Math"/>
                            </a:rPr>
                            <m:t>−</m:t>
                          </m:r>
                          <m:r>
                            <a:rPr lang="en-US" altLang="zh-TW" i="1">
                              <a:latin typeface="Cambria Math"/>
                            </a:rPr>
                            <m:t>𝑣</m:t>
                          </m:r>
                          <m:r>
                            <a:rPr lang="en-US" altLang="zh-TW" i="1">
                              <a:latin typeface="Cambria Math"/>
                              <a:ea typeface="Cambria Math"/>
                            </a:rPr>
                            <m:t>∆</m:t>
                          </m:r>
                          <m:r>
                            <a:rPr lang="en-US" altLang="zh-TW" i="1">
                              <a:latin typeface="Cambria Math"/>
                            </a:rPr>
                            <m:t>𝑡</m:t>
                          </m:r>
                        </m:num>
                        <m:den>
                          <m:r>
                            <a:rPr lang="en-US" altLang="zh-TW" i="1">
                              <a:latin typeface="Cambria Math"/>
                              <a:ea typeface="Cambria Math"/>
                            </a:rPr>
                            <m:t>∆</m:t>
                          </m:r>
                          <m:r>
                            <a:rPr lang="en-US" altLang="zh-TW" i="1">
                              <a:latin typeface="Cambria Math"/>
                            </a:rPr>
                            <m:t>𝑡</m:t>
                          </m:r>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𝑣</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r>
                            <a:rPr lang="en-US" altLang="zh-TW" i="1">
                              <a:latin typeface="Cambria Math"/>
                              <a:ea typeface="Cambria Math"/>
                            </a:rPr>
                            <m:t>∆</m:t>
                          </m:r>
                          <m:r>
                            <a:rPr lang="en-US" altLang="zh-TW" i="1">
                              <a:latin typeface="Cambria Math"/>
                            </a:rPr>
                            <m:t>𝑥</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f>
                            <m:fPr>
                              <m:ctrlPr>
                                <a:rPr lang="en-US" altLang="zh-TW" i="1" smtClean="0">
                                  <a:latin typeface="Cambria Math" panose="02040503050406030204" pitchFamily="18" charset="0"/>
                                  <a:ea typeface="Cambria Math"/>
                                </a:rPr>
                              </m:ctrlPr>
                            </m:fPr>
                            <m:num>
                              <m:r>
                                <a:rPr lang="en-US" altLang="zh-TW" i="1">
                                  <a:latin typeface="Cambria Math"/>
                                  <a:ea typeface="Cambria Math"/>
                                </a:rPr>
                                <m:t>∆</m:t>
                              </m:r>
                              <m:r>
                                <a:rPr lang="en-US" altLang="zh-TW" i="1">
                                  <a:latin typeface="Cambria Math"/>
                                </a:rPr>
                                <m:t>𝑥</m:t>
                              </m:r>
                            </m:num>
                            <m:den>
                              <m:r>
                                <a:rPr lang="en-US" altLang="zh-TW" i="1">
                                  <a:latin typeface="Cambria Math"/>
                                  <a:ea typeface="Cambria Math"/>
                                </a:rPr>
                                <m:t>∆</m:t>
                              </m:r>
                              <m:r>
                                <a:rPr lang="en-US" altLang="zh-TW" i="1">
                                  <a:latin typeface="Cambria Math"/>
                                </a:rPr>
                                <m:t>𝑡</m:t>
                              </m:r>
                            </m:den>
                          </m:f>
                          <m:r>
                            <a:rPr lang="en-US" altLang="zh-TW" i="1">
                              <a:latin typeface="Cambria Math"/>
                            </a:rPr>
                            <m:t>−</m:t>
                          </m:r>
                          <m:r>
                            <a:rPr lang="en-US" altLang="zh-TW" i="1">
                              <a:latin typeface="Cambria Math"/>
                            </a:rPr>
                            <m:t>𝑣</m:t>
                          </m:r>
                        </m:num>
                        <m:den>
                          <m:r>
                            <a:rPr lang="en-US" altLang="zh-TW" b="0" i="1" smtClean="0">
                              <a:latin typeface="Cambria Math"/>
                            </a:rPr>
                            <m:t>1</m:t>
                          </m:r>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𝑣</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f>
                            <m:fPr>
                              <m:ctrlPr>
                                <a:rPr lang="en-US" altLang="zh-TW" i="1">
                                  <a:latin typeface="Cambria Math" panose="02040503050406030204" pitchFamily="18" charset="0"/>
                                  <a:ea typeface="Cambria Math"/>
                                </a:rPr>
                              </m:ctrlPr>
                            </m:fPr>
                            <m:num>
                              <m:r>
                                <a:rPr lang="en-US" altLang="zh-TW" i="1">
                                  <a:latin typeface="Cambria Math"/>
                                  <a:ea typeface="Cambria Math"/>
                                </a:rPr>
                                <m:t>∆</m:t>
                              </m:r>
                              <m:r>
                                <a:rPr lang="en-US" altLang="zh-TW" i="1">
                                  <a:latin typeface="Cambria Math"/>
                                </a:rPr>
                                <m:t>𝑥</m:t>
                              </m:r>
                            </m:num>
                            <m:den>
                              <m:r>
                                <a:rPr lang="en-US" altLang="zh-TW" i="1">
                                  <a:latin typeface="Cambria Math"/>
                                  <a:ea typeface="Cambria Math"/>
                                </a:rPr>
                                <m:t>∆</m:t>
                              </m:r>
                              <m:r>
                                <a:rPr lang="en-US" altLang="zh-TW" i="1">
                                  <a:latin typeface="Cambria Math"/>
                                </a:rPr>
                                <m:t>𝑡</m:t>
                              </m:r>
                            </m:den>
                          </m:f>
                        </m:den>
                      </m:f>
                      <m:groupChr>
                        <m:groupChrPr>
                          <m:chr m:val="→"/>
                          <m:pos m:val="top"/>
                          <m:ctrlPr>
                            <a:rPr lang="en-US" altLang="zh-TW" i="1" smtClean="0">
                              <a:latin typeface="Cambria Math" panose="02040503050406030204" pitchFamily="18" charset="0"/>
                            </a:rPr>
                          </m:ctrlPr>
                        </m:groupChrPr>
                        <m:e>
                          <m:r>
                            <m:rPr>
                              <m:brk m:alnAt="1"/>
                            </m:rP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𝑡</m:t>
                          </m:r>
                          <m:r>
                            <a:rPr lang="en-US" altLang="zh-TW" b="0" i="1" smtClean="0">
                              <a:latin typeface="Cambria Math" panose="02040503050406030204" pitchFamily="18" charset="0"/>
                              <a:ea typeface="Cambria Math" panose="02040503050406030204" pitchFamily="18" charset="0"/>
                            </a:rPr>
                            <m:t>→0</m:t>
                          </m:r>
                        </m:e>
                      </m:groupChr>
                      <m:f>
                        <m:fPr>
                          <m:ctrlPr>
                            <a:rPr lang="en-US" altLang="zh-TW" i="1">
                              <a:latin typeface="Cambria Math" panose="02040503050406030204" pitchFamily="18" charset="0"/>
                              <a:ea typeface="Cambria Math"/>
                            </a:rPr>
                          </m:ctrlPr>
                        </m:fPr>
                        <m:num>
                          <m:r>
                            <a:rPr lang="en-US" altLang="zh-TW" b="0" i="1" smtClean="0">
                              <a:latin typeface="Cambria Math"/>
                              <a:ea typeface="Cambria Math"/>
                            </a:rPr>
                            <m:t>𝑢</m:t>
                          </m:r>
                          <m:r>
                            <a:rPr lang="en-US" altLang="zh-TW" i="1">
                              <a:latin typeface="Cambria Math"/>
                            </a:rPr>
                            <m:t>−</m:t>
                          </m:r>
                          <m:r>
                            <a:rPr lang="en-US" altLang="zh-TW" i="1">
                              <a:latin typeface="Cambria Math"/>
                            </a:rPr>
                            <m:t>𝑣</m:t>
                          </m:r>
                        </m:num>
                        <m:den>
                          <m:r>
                            <a:rPr lang="en-US" altLang="zh-TW" i="1">
                              <a:latin typeface="Cambria Math"/>
                            </a:rPr>
                            <m:t>1−</m:t>
                          </m:r>
                          <m:f>
                            <m:fPr>
                              <m:ctrlPr>
                                <a:rPr lang="en-US" altLang="zh-TW" i="1">
                                  <a:latin typeface="Cambria Math" panose="02040503050406030204" pitchFamily="18" charset="0"/>
                                </a:rPr>
                              </m:ctrlPr>
                            </m:fPr>
                            <m:num>
                              <m:r>
                                <a:rPr lang="en-US" altLang="zh-TW" b="0" i="1" smtClean="0">
                                  <a:latin typeface="Cambria Math"/>
                                </a:rPr>
                                <m:t>𝑢</m:t>
                              </m:r>
                              <m:r>
                                <a:rPr lang="en-US" altLang="zh-TW" i="1">
                                  <a:latin typeface="Cambria Math"/>
                                </a:rPr>
                                <m:t>𝑣</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den>
                      </m:f>
                    </m:oMath>
                  </m:oMathPara>
                </a14:m>
                <a:endParaRPr lang="zh-TW" altLang="zh-TW" dirty="0"/>
              </a:p>
            </p:txBody>
          </p:sp>
        </mc:Choice>
        <mc:Fallback xmlns="">
          <p:sp>
            <p:nvSpPr>
              <p:cNvPr id="14" name="矩形 13"/>
              <p:cNvSpPr>
                <a:spLocks noRot="1" noChangeAspect="1" noMove="1" noResize="1" noEditPoints="1" noAdjustHandles="1" noChangeArrowheads="1" noChangeShapeType="1" noTextEdit="1"/>
              </p:cNvSpPr>
              <p:nvPr/>
            </p:nvSpPr>
            <p:spPr>
              <a:xfrm>
                <a:off x="395536" y="1916832"/>
                <a:ext cx="4752528" cy="1033809"/>
              </a:xfrm>
              <a:prstGeom prst="rect">
                <a:avLst/>
              </a:prstGeom>
              <a:blipFill>
                <a:blip r:embed="rId16"/>
                <a:stretch>
                  <a:fillRect b="-120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390811" y="3261233"/>
                <a:ext cx="1444885" cy="761491"/>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𝑢</m:t>
                          </m:r>
                        </m:e>
                        <m:sup>
                          <m:r>
                            <a:rPr lang="en-US" altLang="zh-TW" b="0" i="1" smtClean="0">
                              <a:latin typeface="Cambria Math"/>
                              <a:ea typeface="Cambria Math"/>
                            </a:rPr>
                            <m:t>′</m:t>
                          </m:r>
                        </m:sup>
                      </m:sSup>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𝑢</m:t>
                          </m:r>
                          <m:r>
                            <a:rPr lang="en-US" altLang="zh-TW" i="1">
                              <a:latin typeface="Cambria Math"/>
                            </a:rPr>
                            <m:t>−</m:t>
                          </m:r>
                          <m:r>
                            <a:rPr lang="en-US" altLang="zh-TW" i="1">
                              <a:latin typeface="Cambria Math"/>
                            </a:rPr>
                            <m:t>𝑣</m:t>
                          </m:r>
                        </m:num>
                        <m:den>
                          <m:r>
                            <a:rPr lang="en-US" altLang="zh-TW" i="1">
                              <a:latin typeface="Cambria Math"/>
                            </a:rPr>
                            <m:t>1−</m:t>
                          </m:r>
                          <m:f>
                            <m:fPr>
                              <m:ctrlPr>
                                <a:rPr lang="en-US" altLang="zh-TW" i="1">
                                  <a:latin typeface="Cambria Math" panose="02040503050406030204" pitchFamily="18" charset="0"/>
                                </a:rPr>
                              </m:ctrlPr>
                            </m:fPr>
                            <m:num>
                              <m:r>
                                <a:rPr lang="en-US" altLang="zh-TW" b="0" i="1" smtClean="0">
                                  <a:latin typeface="Cambria Math"/>
                                </a:rPr>
                                <m:t>𝑢</m:t>
                              </m:r>
                              <m:r>
                                <a:rPr lang="en-US" altLang="zh-TW" i="1">
                                  <a:latin typeface="Cambria Math"/>
                                </a:rPr>
                                <m:t>𝑣</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den>
                      </m:f>
                    </m:oMath>
                  </m:oMathPara>
                </a14:m>
                <a:endParaRPr lang="zh-TW" altLang="zh-TW" dirty="0"/>
              </a:p>
            </p:txBody>
          </p:sp>
        </mc:Choice>
        <mc:Fallback xmlns="">
          <p:sp>
            <p:nvSpPr>
              <p:cNvPr id="15" name="矩形 14"/>
              <p:cNvSpPr>
                <a:spLocks noRot="1" noChangeAspect="1" noMove="1" noResize="1" noEditPoints="1" noAdjustHandles="1" noChangeArrowheads="1" noChangeShapeType="1" noTextEdit="1"/>
              </p:cNvSpPr>
              <p:nvPr/>
            </p:nvSpPr>
            <p:spPr>
              <a:xfrm>
                <a:off x="390811" y="3261233"/>
                <a:ext cx="1444885" cy="761491"/>
              </a:xfrm>
              <a:prstGeom prst="rect">
                <a:avLst/>
              </a:prstGeom>
              <a:blipFill rotWithShape="1">
                <a:blip r:embed="rId1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3473581" y="4944876"/>
                <a:ext cx="2664296" cy="76149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𝑐</m:t>
                          </m:r>
                        </m:e>
                        <m:sup>
                          <m:r>
                            <a:rPr lang="en-US" altLang="zh-TW" b="0" i="1" smtClean="0">
                              <a:latin typeface="Cambria Math"/>
                              <a:ea typeface="Cambria Math"/>
                            </a:rPr>
                            <m:t>′</m:t>
                          </m:r>
                        </m:sup>
                      </m:sSup>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𝑐</m:t>
                          </m:r>
                          <m:r>
                            <a:rPr lang="en-US" altLang="zh-TW" i="1">
                              <a:latin typeface="Cambria Math"/>
                            </a:rPr>
                            <m:t>−</m:t>
                          </m:r>
                          <m:r>
                            <a:rPr lang="en-US" altLang="zh-TW" i="1">
                              <a:latin typeface="Cambria Math"/>
                            </a:rPr>
                            <m:t>𝑣</m:t>
                          </m:r>
                        </m:num>
                        <m:den>
                          <m:r>
                            <a:rPr lang="en-US" altLang="zh-TW" i="1">
                              <a:latin typeface="Cambria Math"/>
                            </a:rPr>
                            <m:t>1−</m:t>
                          </m:r>
                          <m:f>
                            <m:fPr>
                              <m:ctrlPr>
                                <a:rPr lang="en-US" altLang="zh-TW" i="1">
                                  <a:latin typeface="Cambria Math" panose="02040503050406030204" pitchFamily="18" charset="0"/>
                                </a:rPr>
                              </m:ctrlPr>
                            </m:fPr>
                            <m:num>
                              <m:r>
                                <a:rPr lang="en-US" altLang="zh-TW" b="0" i="1" smtClean="0">
                                  <a:latin typeface="Cambria Math"/>
                                </a:rPr>
                                <m:t>𝑐</m:t>
                              </m:r>
                              <m:r>
                                <a:rPr lang="en-US" altLang="zh-TW" i="1">
                                  <a:latin typeface="Cambria Math"/>
                                </a:rPr>
                                <m:t>𝑣</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den>
                      </m:f>
                      <m:r>
                        <a:rPr lang="en-US" altLang="zh-TW" b="0" i="1" smtClean="0">
                          <a:latin typeface="Cambria Math"/>
                        </a:rPr>
                        <m:t>=</m:t>
                      </m:r>
                      <m:f>
                        <m:fPr>
                          <m:ctrlPr>
                            <a:rPr lang="en-US" altLang="zh-TW" i="1">
                              <a:latin typeface="Cambria Math" panose="02040503050406030204" pitchFamily="18" charset="0"/>
                              <a:ea typeface="Cambria Math"/>
                            </a:rPr>
                          </m:ctrlPr>
                        </m:fPr>
                        <m:num>
                          <m:r>
                            <a:rPr lang="en-US" altLang="zh-TW" i="1">
                              <a:latin typeface="Cambria Math"/>
                              <a:ea typeface="Cambria Math"/>
                            </a:rPr>
                            <m:t>𝑐</m:t>
                          </m:r>
                          <m:r>
                            <a:rPr lang="en-US" altLang="zh-TW" i="1">
                              <a:latin typeface="Cambria Math"/>
                            </a:rPr>
                            <m:t>−</m:t>
                          </m:r>
                          <m:r>
                            <a:rPr lang="en-US" altLang="zh-TW" i="1">
                              <a:latin typeface="Cambria Math"/>
                            </a:rPr>
                            <m:t>𝑣</m:t>
                          </m:r>
                        </m:num>
                        <m:den>
                          <m:f>
                            <m:fPr>
                              <m:ctrlPr>
                                <a:rPr lang="en-US" altLang="zh-TW" i="1">
                                  <a:latin typeface="Cambria Math" panose="02040503050406030204" pitchFamily="18" charset="0"/>
                                </a:rPr>
                              </m:ctrlPr>
                            </m:fPr>
                            <m:num>
                              <m:r>
                                <a:rPr lang="en-US" altLang="zh-TW" i="1">
                                  <a:latin typeface="Cambria Math"/>
                                </a:rPr>
                                <m:t>𝑐</m:t>
                              </m:r>
                              <m:r>
                                <a:rPr lang="en-US" altLang="zh-TW" b="0" i="1" smtClean="0">
                                  <a:latin typeface="Cambria Math"/>
                                </a:rPr>
                                <m:t>−</m:t>
                              </m:r>
                              <m:r>
                                <a:rPr lang="en-US" altLang="zh-TW" b="0" i="1" smtClean="0">
                                  <a:latin typeface="Cambria Math"/>
                                </a:rPr>
                                <m:t>𝑣</m:t>
                              </m:r>
                            </m:num>
                            <m:den>
                              <m:r>
                                <a:rPr lang="en-US" altLang="zh-TW" b="0" i="1" smtClean="0">
                                  <a:latin typeface="Cambria Math"/>
                                </a:rPr>
                                <m:t>𝑐</m:t>
                              </m:r>
                            </m:den>
                          </m:f>
                        </m:den>
                      </m:f>
                      <m:r>
                        <a:rPr lang="en-US" altLang="zh-TW" b="0" i="1" smtClean="0">
                          <a:latin typeface="Cambria Math"/>
                        </a:rPr>
                        <m:t>=</m:t>
                      </m:r>
                      <m:r>
                        <a:rPr lang="en-US" altLang="zh-TW" b="0" i="1" smtClean="0">
                          <a:latin typeface="Cambria Math"/>
                        </a:rPr>
                        <m:t>𝑐</m:t>
                      </m:r>
                    </m:oMath>
                  </m:oMathPara>
                </a14:m>
                <a:endParaRPr lang="zh-TW" altLang="zh-TW" dirty="0"/>
              </a:p>
            </p:txBody>
          </p:sp>
        </mc:Choice>
        <mc:Fallback xmlns="">
          <p:sp>
            <p:nvSpPr>
              <p:cNvPr id="16" name="矩形 15"/>
              <p:cNvSpPr>
                <a:spLocks noRot="1" noChangeAspect="1" noMove="1" noResize="1" noEditPoints="1" noAdjustHandles="1" noChangeArrowheads="1" noChangeShapeType="1" noTextEdit="1"/>
              </p:cNvSpPr>
              <p:nvPr/>
            </p:nvSpPr>
            <p:spPr>
              <a:xfrm>
                <a:off x="3473581" y="4944876"/>
                <a:ext cx="2664296" cy="761491"/>
              </a:xfrm>
              <a:prstGeom prst="rect">
                <a:avLst/>
              </a:prstGeom>
              <a:blipFill rotWithShape="1">
                <a:blip r:embed="rId1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397036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969"/>
                                        </p:tgtEl>
                                        <p:attrNameLst>
                                          <p:attrName>style.visibility</p:attrName>
                                        </p:attrNameLst>
                                      </p:cBhvr>
                                      <p:to>
                                        <p:strVal val="visible"/>
                                      </p:to>
                                    </p:set>
                                    <p:anim calcmode="lin" valueType="num">
                                      <p:cBhvr additive="base">
                                        <p:cTn id="11" dur="500" fill="hold"/>
                                        <p:tgtEl>
                                          <p:spTgt spid="40969"/>
                                        </p:tgtEl>
                                        <p:attrNameLst>
                                          <p:attrName>ppt_x</p:attrName>
                                        </p:attrNameLst>
                                      </p:cBhvr>
                                      <p:tavLst>
                                        <p:tav tm="0">
                                          <p:val>
                                            <p:strVal val="#ppt_x"/>
                                          </p:val>
                                        </p:tav>
                                        <p:tav tm="100000">
                                          <p:val>
                                            <p:strVal val="#ppt_x"/>
                                          </p:val>
                                        </p:tav>
                                      </p:tavLst>
                                    </p:anim>
                                    <p:anim calcmode="lin" valueType="num">
                                      <p:cBhvr additive="base">
                                        <p:cTn id="12" dur="500" fill="hold"/>
                                        <p:tgtEl>
                                          <p:spTgt spid="4096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9" grpId="0"/>
      <p:bldP spid="16"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AutoShape 4"/>
          <p:cNvSpPr>
            <a:spLocks noChangeArrowheads="1"/>
          </p:cNvSpPr>
          <p:nvPr/>
        </p:nvSpPr>
        <p:spPr bwMode="auto">
          <a:xfrm>
            <a:off x="1511300" y="1089025"/>
            <a:ext cx="1800225" cy="466725"/>
          </a:xfrm>
          <a:prstGeom prst="flowChartOnlineStorage">
            <a:avLst/>
          </a:prstGeom>
          <a:solidFill>
            <a:srgbClr val="FFFF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15" name="AutoShape 6"/>
          <p:cNvSpPr>
            <a:spLocks noChangeArrowheads="1"/>
          </p:cNvSpPr>
          <p:nvPr/>
        </p:nvSpPr>
        <p:spPr bwMode="auto">
          <a:xfrm rot="10800000">
            <a:off x="1547813" y="2060575"/>
            <a:ext cx="1800225" cy="466725"/>
          </a:xfrm>
          <a:prstGeom prst="flowChartOnlineStorage">
            <a:avLst/>
          </a:prstGeom>
          <a:solidFill>
            <a:srgbClr val="FF00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16" name="Rectangle 7"/>
          <p:cNvSpPr>
            <a:spLocks noChangeArrowheads="1"/>
          </p:cNvSpPr>
          <p:nvPr/>
        </p:nvSpPr>
        <p:spPr bwMode="auto">
          <a:xfrm>
            <a:off x="1620838" y="1844675"/>
            <a:ext cx="144462"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17" name="Rectangle 8"/>
          <p:cNvSpPr>
            <a:spLocks noChangeArrowheads="1"/>
          </p:cNvSpPr>
          <p:nvPr/>
        </p:nvSpPr>
        <p:spPr bwMode="auto">
          <a:xfrm>
            <a:off x="2987675" y="1557338"/>
            <a:ext cx="144463"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18" name="AutoShape 9"/>
          <p:cNvSpPr>
            <a:spLocks noChangeArrowheads="1"/>
          </p:cNvSpPr>
          <p:nvPr/>
        </p:nvSpPr>
        <p:spPr bwMode="auto">
          <a:xfrm>
            <a:off x="2303463" y="4149725"/>
            <a:ext cx="1116012" cy="466725"/>
          </a:xfrm>
          <a:prstGeom prst="flowChartOnlineStorage">
            <a:avLst/>
          </a:prstGeom>
          <a:solidFill>
            <a:srgbClr val="FFFF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19" name="AutoShape 10"/>
          <p:cNvSpPr>
            <a:spLocks noChangeArrowheads="1"/>
          </p:cNvSpPr>
          <p:nvPr/>
        </p:nvSpPr>
        <p:spPr bwMode="auto">
          <a:xfrm rot="10800000">
            <a:off x="1619250" y="5697538"/>
            <a:ext cx="1800225" cy="466725"/>
          </a:xfrm>
          <a:prstGeom prst="flowChartOnlineStorage">
            <a:avLst/>
          </a:prstGeom>
          <a:solidFill>
            <a:srgbClr val="FF00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20" name="Rectangle 11"/>
          <p:cNvSpPr>
            <a:spLocks noChangeArrowheads="1"/>
          </p:cNvSpPr>
          <p:nvPr/>
        </p:nvSpPr>
        <p:spPr bwMode="auto">
          <a:xfrm>
            <a:off x="1692275" y="5481638"/>
            <a:ext cx="144463"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21" name="Rectangle 12"/>
          <p:cNvSpPr>
            <a:spLocks noChangeArrowheads="1"/>
          </p:cNvSpPr>
          <p:nvPr/>
        </p:nvSpPr>
        <p:spPr bwMode="auto">
          <a:xfrm>
            <a:off x="3095625" y="4618038"/>
            <a:ext cx="144463"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22" name="AutoShape 13"/>
          <p:cNvSpPr>
            <a:spLocks noChangeArrowheads="1"/>
          </p:cNvSpPr>
          <p:nvPr/>
        </p:nvSpPr>
        <p:spPr bwMode="auto">
          <a:xfrm>
            <a:off x="5651500" y="4149725"/>
            <a:ext cx="1800225" cy="466725"/>
          </a:xfrm>
          <a:prstGeom prst="flowChartOnlineStorage">
            <a:avLst/>
          </a:prstGeom>
          <a:solidFill>
            <a:srgbClr val="FFFF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23" name="AutoShape 14"/>
          <p:cNvSpPr>
            <a:spLocks noChangeArrowheads="1"/>
          </p:cNvSpPr>
          <p:nvPr/>
        </p:nvSpPr>
        <p:spPr bwMode="auto">
          <a:xfrm rot="10800000">
            <a:off x="6372225" y="5697538"/>
            <a:ext cx="1079500" cy="466725"/>
          </a:xfrm>
          <a:prstGeom prst="flowChartOnlineStorage">
            <a:avLst/>
          </a:prstGeom>
          <a:solidFill>
            <a:srgbClr val="FF00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24" name="Rectangle 15"/>
          <p:cNvSpPr>
            <a:spLocks noChangeArrowheads="1"/>
          </p:cNvSpPr>
          <p:nvPr/>
        </p:nvSpPr>
        <p:spPr bwMode="auto">
          <a:xfrm>
            <a:off x="6372225" y="5481638"/>
            <a:ext cx="144463"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25" name="Rectangle 16"/>
          <p:cNvSpPr>
            <a:spLocks noChangeArrowheads="1"/>
          </p:cNvSpPr>
          <p:nvPr/>
        </p:nvSpPr>
        <p:spPr bwMode="auto">
          <a:xfrm>
            <a:off x="7127875" y="4618038"/>
            <a:ext cx="144463"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26" name="Line 17"/>
          <p:cNvSpPr>
            <a:spLocks noChangeShapeType="1"/>
          </p:cNvSpPr>
          <p:nvPr/>
        </p:nvSpPr>
        <p:spPr bwMode="auto">
          <a:xfrm flipH="1">
            <a:off x="971550" y="4437063"/>
            <a:ext cx="97155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41327" name="Line 18"/>
          <p:cNvSpPr>
            <a:spLocks noChangeShapeType="1"/>
          </p:cNvSpPr>
          <p:nvPr/>
        </p:nvSpPr>
        <p:spPr bwMode="auto">
          <a:xfrm flipH="1">
            <a:off x="7596188" y="5913438"/>
            <a:ext cx="971550" cy="0"/>
          </a:xfrm>
          <a:prstGeom prst="line">
            <a:avLst/>
          </a:prstGeom>
          <a:noFill/>
          <a:ln w="28575">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41328" name="AutoShape 20"/>
          <p:cNvSpPr>
            <a:spLocks noChangeArrowheads="1"/>
          </p:cNvSpPr>
          <p:nvPr/>
        </p:nvSpPr>
        <p:spPr bwMode="auto">
          <a:xfrm>
            <a:off x="3563938" y="1160463"/>
            <a:ext cx="611187" cy="360362"/>
          </a:xfrm>
          <a:prstGeom prst="notchedRightArrow">
            <a:avLst>
              <a:gd name="adj1" fmla="val 50000"/>
              <a:gd name="adj2" fmla="val 42401"/>
            </a:avLst>
          </a:prstGeom>
          <a:solidFill>
            <a:srgbClr val="CCFF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29" name="Line 21"/>
          <p:cNvSpPr>
            <a:spLocks noChangeShapeType="1"/>
          </p:cNvSpPr>
          <p:nvPr/>
        </p:nvSpPr>
        <p:spPr bwMode="auto">
          <a:xfrm flipH="1">
            <a:off x="900113" y="1304925"/>
            <a:ext cx="466725" cy="1588"/>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41330" name="AutoShape 22"/>
          <p:cNvSpPr>
            <a:spLocks noChangeArrowheads="1"/>
          </p:cNvSpPr>
          <p:nvPr/>
        </p:nvSpPr>
        <p:spPr bwMode="auto">
          <a:xfrm rot="10800000">
            <a:off x="755650" y="2060575"/>
            <a:ext cx="611188" cy="360363"/>
          </a:xfrm>
          <a:prstGeom prst="notchedRightArrow">
            <a:avLst>
              <a:gd name="adj1" fmla="val 50000"/>
              <a:gd name="adj2" fmla="val 42401"/>
            </a:avLst>
          </a:prstGeom>
          <a:solidFill>
            <a:srgbClr val="CCFF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1331" name="Line 23"/>
          <p:cNvSpPr>
            <a:spLocks noChangeShapeType="1"/>
          </p:cNvSpPr>
          <p:nvPr/>
        </p:nvSpPr>
        <p:spPr bwMode="auto">
          <a:xfrm flipH="1">
            <a:off x="3635375" y="2312988"/>
            <a:ext cx="466725" cy="1587"/>
          </a:xfrm>
          <a:prstGeom prst="line">
            <a:avLst/>
          </a:prstGeom>
          <a:noFill/>
          <a:ln w="28575">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41332" name="AutoShape 24"/>
          <p:cNvSpPr>
            <a:spLocks noChangeArrowheads="1"/>
          </p:cNvSpPr>
          <p:nvPr/>
        </p:nvSpPr>
        <p:spPr bwMode="auto">
          <a:xfrm rot="-5400000">
            <a:off x="1493837" y="4924426"/>
            <a:ext cx="504825" cy="3238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zh-TW" altLang="en-US"/>
          </a:p>
        </p:txBody>
      </p:sp>
      <p:sp>
        <p:nvSpPr>
          <p:cNvPr id="141333" name="AutoShape 25"/>
          <p:cNvSpPr>
            <a:spLocks noChangeArrowheads="1"/>
          </p:cNvSpPr>
          <p:nvPr/>
        </p:nvSpPr>
        <p:spPr bwMode="auto">
          <a:xfrm rot="-5400000">
            <a:off x="6173787" y="4959351"/>
            <a:ext cx="504825" cy="3238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zh-TW" altLang="en-US"/>
          </a:p>
        </p:txBody>
      </p:sp>
      <p:sp>
        <p:nvSpPr>
          <p:cNvPr id="141334" name="Text Box 26"/>
          <p:cNvSpPr txBox="1">
            <a:spLocks noChangeArrowheads="1"/>
          </p:cNvSpPr>
          <p:nvPr/>
        </p:nvSpPr>
        <p:spPr bwMode="auto">
          <a:xfrm>
            <a:off x="3851275" y="5661025"/>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a:latin typeface="Arial" charset="0"/>
              </a:rPr>
              <a:t>A</a:t>
            </a:r>
          </a:p>
        </p:txBody>
      </p:sp>
      <p:sp>
        <p:nvSpPr>
          <p:cNvPr id="141335" name="Text Box 27"/>
          <p:cNvSpPr txBox="1">
            <a:spLocks noChangeArrowheads="1"/>
          </p:cNvSpPr>
          <p:nvPr/>
        </p:nvSpPr>
        <p:spPr bwMode="auto">
          <a:xfrm>
            <a:off x="3851275" y="4221163"/>
            <a:ext cx="396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dirty="0">
                <a:latin typeface="Arial" charset="0"/>
              </a:rPr>
              <a:t>B</a:t>
            </a:r>
          </a:p>
        </p:txBody>
      </p:sp>
      <p:sp>
        <p:nvSpPr>
          <p:cNvPr id="141336" name="Text Box 28"/>
          <p:cNvSpPr txBox="1">
            <a:spLocks noChangeArrowheads="1"/>
          </p:cNvSpPr>
          <p:nvPr/>
        </p:nvSpPr>
        <p:spPr bwMode="auto">
          <a:xfrm>
            <a:off x="2268538" y="6273800"/>
            <a:ext cx="827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a:t>I</a:t>
            </a:r>
          </a:p>
        </p:txBody>
      </p:sp>
      <p:sp>
        <p:nvSpPr>
          <p:cNvPr id="141337" name="Text Box 29"/>
          <p:cNvSpPr txBox="1">
            <a:spLocks noChangeArrowheads="1"/>
          </p:cNvSpPr>
          <p:nvPr/>
        </p:nvSpPr>
        <p:spPr bwMode="auto">
          <a:xfrm>
            <a:off x="6119813" y="6308725"/>
            <a:ext cx="827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a:t>II</a:t>
            </a:r>
          </a:p>
        </p:txBody>
      </p:sp>
      <p:sp>
        <p:nvSpPr>
          <p:cNvPr id="141338" name="Text Box 30"/>
          <p:cNvSpPr txBox="1">
            <a:spLocks noChangeArrowheads="1"/>
          </p:cNvSpPr>
          <p:nvPr/>
        </p:nvSpPr>
        <p:spPr bwMode="auto">
          <a:xfrm>
            <a:off x="4572000" y="1169223"/>
            <a:ext cx="1584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latin typeface="Arial" charset="0"/>
              </a:rPr>
              <a:t>星際大戰</a:t>
            </a:r>
          </a:p>
        </p:txBody>
      </p:sp>
      <p:sp>
        <p:nvSpPr>
          <p:cNvPr id="141339" name="Line 31"/>
          <p:cNvSpPr>
            <a:spLocks noChangeShapeType="1"/>
          </p:cNvSpPr>
          <p:nvPr/>
        </p:nvSpPr>
        <p:spPr bwMode="auto">
          <a:xfrm>
            <a:off x="3419475" y="3752850"/>
            <a:ext cx="0" cy="266382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1340" name="Line 32"/>
          <p:cNvSpPr>
            <a:spLocks noChangeShapeType="1"/>
          </p:cNvSpPr>
          <p:nvPr/>
        </p:nvSpPr>
        <p:spPr bwMode="auto">
          <a:xfrm>
            <a:off x="7451725" y="3716338"/>
            <a:ext cx="0" cy="266382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1341" name="Text Box 33"/>
          <p:cNvSpPr txBox="1">
            <a:spLocks noChangeArrowheads="1"/>
          </p:cNvSpPr>
          <p:nvPr/>
        </p:nvSpPr>
        <p:spPr bwMode="auto">
          <a:xfrm>
            <a:off x="4319588" y="1916113"/>
            <a:ext cx="2089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latin typeface="Arial" charset="0"/>
              </a:rPr>
              <a:t>未可慮相對論效應</a:t>
            </a:r>
          </a:p>
        </p:txBody>
      </p:sp>
      <p:sp>
        <p:nvSpPr>
          <p:cNvPr id="141342" name="AutoShape 34"/>
          <p:cNvSpPr>
            <a:spLocks noChangeArrowheads="1"/>
          </p:cNvSpPr>
          <p:nvPr/>
        </p:nvSpPr>
        <p:spPr bwMode="auto">
          <a:xfrm rot="-5400000">
            <a:off x="1457325" y="1358901"/>
            <a:ext cx="504825" cy="3238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zh-TW" altLang="en-US"/>
          </a:p>
        </p:txBody>
      </p:sp>
      <p:sp>
        <p:nvSpPr>
          <p:cNvPr id="141343" name="Text Box 35"/>
          <p:cNvSpPr txBox="1">
            <a:spLocks noChangeArrowheads="1"/>
          </p:cNvSpPr>
          <p:nvPr/>
        </p:nvSpPr>
        <p:spPr bwMode="auto">
          <a:xfrm>
            <a:off x="3816350" y="4941888"/>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a:latin typeface="Arial" charset="0"/>
              </a:rPr>
              <a:t>A</a:t>
            </a:r>
            <a:r>
              <a:rPr kumimoji="0" lang="zh-TW" altLang="en-US" sz="1800">
                <a:latin typeface="Arial" charset="0"/>
              </a:rPr>
              <a:t>的觀點</a:t>
            </a:r>
          </a:p>
        </p:txBody>
      </p:sp>
      <p:sp>
        <p:nvSpPr>
          <p:cNvPr id="141344" name="Text Box 36"/>
          <p:cNvSpPr txBox="1">
            <a:spLocks noChangeArrowheads="1"/>
          </p:cNvSpPr>
          <p:nvPr/>
        </p:nvSpPr>
        <p:spPr bwMode="auto">
          <a:xfrm>
            <a:off x="7559675" y="4905375"/>
            <a:ext cx="126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a:latin typeface="Arial" charset="0"/>
              </a:rPr>
              <a:t>B</a:t>
            </a:r>
            <a:r>
              <a:rPr kumimoji="0" lang="zh-TW" altLang="en-US" sz="1800">
                <a:latin typeface="Arial" charset="0"/>
              </a:rPr>
              <a:t>的觀點</a:t>
            </a:r>
          </a:p>
        </p:txBody>
      </p:sp>
      <p:sp>
        <p:nvSpPr>
          <p:cNvPr id="2" name="文字方塊 1"/>
          <p:cNvSpPr txBox="1"/>
          <p:nvPr/>
        </p:nvSpPr>
        <p:spPr>
          <a:xfrm>
            <a:off x="467544" y="2852936"/>
            <a:ext cx="7992887" cy="369332"/>
          </a:xfrm>
          <a:prstGeom prst="rect">
            <a:avLst/>
          </a:prstGeom>
          <a:noFill/>
        </p:spPr>
        <p:txBody>
          <a:bodyPr wrap="square" rtlCol="0">
            <a:spAutoFit/>
          </a:bodyPr>
          <a:lstStyle/>
          <a:p>
            <a:r>
              <a:rPr lang="zh-TW" altLang="en-US" dirty="0"/>
              <a:t>靜止時等長的兩船，在</a:t>
            </a:r>
            <a:r>
              <a:rPr lang="en-US" altLang="zh-TW" dirty="0">
                <a:latin typeface="Times New Roman" panose="02020603050405020304" pitchFamily="18" charset="0"/>
                <a:cs typeface="Times New Roman" panose="02020603050405020304" pitchFamily="18" charset="0"/>
              </a:rPr>
              <a:t>A</a:t>
            </a:r>
            <a:r>
              <a:rPr lang="zh-TW" altLang="en-US" dirty="0"/>
              <a:t>的船首與</a:t>
            </a:r>
            <a:r>
              <a:rPr lang="en-US" altLang="zh-TW" dirty="0">
                <a:latin typeface="Times New Roman" panose="02020603050405020304" pitchFamily="18" charset="0"/>
                <a:cs typeface="Times New Roman" panose="02020603050405020304" pitchFamily="18" charset="0"/>
              </a:rPr>
              <a:t>B</a:t>
            </a:r>
            <a:r>
              <a:rPr lang="zh-TW" altLang="en-US" dirty="0"/>
              <a:t>船尾重合的同時，</a:t>
            </a:r>
            <a:r>
              <a:rPr lang="en-US" altLang="zh-TW" dirty="0">
                <a:latin typeface="Times New Roman" panose="02020603050405020304" pitchFamily="18" charset="0"/>
                <a:cs typeface="Times New Roman" panose="02020603050405020304" pitchFamily="18" charset="0"/>
              </a:rPr>
              <a:t> A</a:t>
            </a:r>
            <a:r>
              <a:rPr lang="zh-TW" altLang="en-US" dirty="0">
                <a:latin typeface="Times New Roman" panose="02020603050405020304" pitchFamily="18" charset="0"/>
                <a:cs typeface="Times New Roman" panose="02020603050405020304" pitchFamily="18" charset="0"/>
              </a:rPr>
              <a:t>船長命令</a:t>
            </a:r>
            <a:r>
              <a:rPr lang="en-US" altLang="zh-TW" dirty="0">
                <a:latin typeface="Times New Roman" panose="02020603050405020304" pitchFamily="18" charset="0"/>
                <a:cs typeface="Times New Roman" panose="02020603050405020304" pitchFamily="18" charset="0"/>
              </a:rPr>
              <a:t>A</a:t>
            </a:r>
            <a:r>
              <a:rPr lang="zh-TW" altLang="en-US" dirty="0">
                <a:latin typeface="Times New Roman" panose="02020603050405020304" pitchFamily="18" charset="0"/>
                <a:cs typeface="Times New Roman" panose="02020603050405020304" pitchFamily="18" charset="0"/>
              </a:rPr>
              <a:t>船尾開炮！</a:t>
            </a:r>
            <a:endParaRPr lang="zh-TW" altLang="en-US" dirty="0"/>
          </a:p>
        </p:txBody>
      </p:sp>
      <p:sp>
        <p:nvSpPr>
          <p:cNvPr id="34" name="文字方塊 10"/>
          <p:cNvSpPr txBox="1">
            <a:spLocks noChangeArrowheads="1"/>
          </p:cNvSpPr>
          <p:nvPr/>
        </p:nvSpPr>
        <p:spPr bwMode="auto">
          <a:xfrm>
            <a:off x="458094" y="3346450"/>
            <a:ext cx="48008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移動中的太空船看起來較靜止時縮短！</a:t>
            </a:r>
          </a:p>
        </p:txBody>
      </p:sp>
    </p:spTree>
    <p:extLst>
      <p:ext uri="{BB962C8B-B14F-4D97-AF65-F5344CB8AC3E}">
        <p14:creationId xmlns:p14="http://schemas.microsoft.com/office/powerpoint/2010/main" val="396723566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AutoShape 6"/>
          <p:cNvSpPr>
            <a:spLocks noChangeArrowheads="1"/>
          </p:cNvSpPr>
          <p:nvPr/>
        </p:nvSpPr>
        <p:spPr bwMode="auto">
          <a:xfrm>
            <a:off x="2303463" y="4149725"/>
            <a:ext cx="1116012" cy="466725"/>
          </a:xfrm>
          <a:prstGeom prst="flowChartOnlineStorage">
            <a:avLst/>
          </a:prstGeom>
          <a:solidFill>
            <a:srgbClr val="FFFF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2339" name="AutoShape 7"/>
          <p:cNvSpPr>
            <a:spLocks noChangeArrowheads="1"/>
          </p:cNvSpPr>
          <p:nvPr/>
        </p:nvSpPr>
        <p:spPr bwMode="auto">
          <a:xfrm rot="10800000">
            <a:off x="1619250" y="5697538"/>
            <a:ext cx="1800225" cy="466725"/>
          </a:xfrm>
          <a:prstGeom prst="flowChartOnlineStorage">
            <a:avLst/>
          </a:prstGeom>
          <a:solidFill>
            <a:srgbClr val="FF00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2340" name="Rectangle 8"/>
          <p:cNvSpPr>
            <a:spLocks noChangeArrowheads="1"/>
          </p:cNvSpPr>
          <p:nvPr/>
        </p:nvSpPr>
        <p:spPr bwMode="auto">
          <a:xfrm>
            <a:off x="1692275" y="5481638"/>
            <a:ext cx="144463"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2341" name="Rectangle 9"/>
          <p:cNvSpPr>
            <a:spLocks noChangeArrowheads="1"/>
          </p:cNvSpPr>
          <p:nvPr/>
        </p:nvSpPr>
        <p:spPr bwMode="auto">
          <a:xfrm>
            <a:off x="3095625" y="4618038"/>
            <a:ext cx="144463"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2342" name="AutoShape 10"/>
          <p:cNvSpPr>
            <a:spLocks noChangeArrowheads="1"/>
          </p:cNvSpPr>
          <p:nvPr/>
        </p:nvSpPr>
        <p:spPr bwMode="auto">
          <a:xfrm>
            <a:off x="5651500" y="4149725"/>
            <a:ext cx="1800225" cy="466725"/>
          </a:xfrm>
          <a:prstGeom prst="flowChartOnlineStorage">
            <a:avLst/>
          </a:prstGeom>
          <a:solidFill>
            <a:srgbClr val="FFFF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2343" name="AutoShape 11"/>
          <p:cNvSpPr>
            <a:spLocks noChangeArrowheads="1"/>
          </p:cNvSpPr>
          <p:nvPr/>
        </p:nvSpPr>
        <p:spPr bwMode="auto">
          <a:xfrm rot="10800000">
            <a:off x="6372225" y="5697538"/>
            <a:ext cx="1079500" cy="466725"/>
          </a:xfrm>
          <a:prstGeom prst="flowChartOnlineStorage">
            <a:avLst/>
          </a:prstGeom>
          <a:solidFill>
            <a:srgbClr val="FF00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2344" name="Rectangle 12"/>
          <p:cNvSpPr>
            <a:spLocks noChangeArrowheads="1"/>
          </p:cNvSpPr>
          <p:nvPr/>
        </p:nvSpPr>
        <p:spPr bwMode="auto">
          <a:xfrm>
            <a:off x="6372225" y="5481638"/>
            <a:ext cx="144463"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2345" name="Rectangle 13"/>
          <p:cNvSpPr>
            <a:spLocks noChangeArrowheads="1"/>
          </p:cNvSpPr>
          <p:nvPr/>
        </p:nvSpPr>
        <p:spPr bwMode="auto">
          <a:xfrm>
            <a:off x="7127875" y="4618038"/>
            <a:ext cx="144463"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2346" name="Line 14"/>
          <p:cNvSpPr>
            <a:spLocks noChangeShapeType="1"/>
          </p:cNvSpPr>
          <p:nvPr/>
        </p:nvSpPr>
        <p:spPr bwMode="auto">
          <a:xfrm flipH="1">
            <a:off x="971550" y="4437063"/>
            <a:ext cx="97155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42347" name="Line 15"/>
          <p:cNvSpPr>
            <a:spLocks noChangeShapeType="1"/>
          </p:cNvSpPr>
          <p:nvPr/>
        </p:nvSpPr>
        <p:spPr bwMode="auto">
          <a:xfrm flipH="1">
            <a:off x="7596188" y="5913438"/>
            <a:ext cx="971550" cy="0"/>
          </a:xfrm>
          <a:prstGeom prst="line">
            <a:avLst/>
          </a:prstGeom>
          <a:noFill/>
          <a:ln w="28575">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42348" name="AutoShape 20"/>
          <p:cNvSpPr>
            <a:spLocks noChangeArrowheads="1"/>
          </p:cNvSpPr>
          <p:nvPr/>
        </p:nvSpPr>
        <p:spPr bwMode="auto">
          <a:xfrm rot="-5400000">
            <a:off x="1493837" y="4924426"/>
            <a:ext cx="504825" cy="3238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zh-TW" altLang="en-US"/>
          </a:p>
        </p:txBody>
      </p:sp>
      <p:sp>
        <p:nvSpPr>
          <p:cNvPr id="142349" name="AutoShape 21"/>
          <p:cNvSpPr>
            <a:spLocks noChangeArrowheads="1"/>
          </p:cNvSpPr>
          <p:nvPr/>
        </p:nvSpPr>
        <p:spPr bwMode="auto">
          <a:xfrm rot="-5400000">
            <a:off x="6173787" y="4959351"/>
            <a:ext cx="504825" cy="3238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zh-TW" altLang="en-US"/>
          </a:p>
        </p:txBody>
      </p:sp>
      <p:sp>
        <p:nvSpPr>
          <p:cNvPr id="142350" name="Text Box 22"/>
          <p:cNvSpPr txBox="1">
            <a:spLocks noChangeArrowheads="1"/>
          </p:cNvSpPr>
          <p:nvPr/>
        </p:nvSpPr>
        <p:spPr bwMode="auto">
          <a:xfrm>
            <a:off x="3851275" y="5661025"/>
            <a:ext cx="576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a:latin typeface="Arial" charset="0"/>
              </a:rPr>
              <a:t>A</a:t>
            </a:r>
          </a:p>
        </p:txBody>
      </p:sp>
      <p:sp>
        <p:nvSpPr>
          <p:cNvPr id="142351" name="Text Box 23"/>
          <p:cNvSpPr txBox="1">
            <a:spLocks noChangeArrowheads="1"/>
          </p:cNvSpPr>
          <p:nvPr/>
        </p:nvSpPr>
        <p:spPr bwMode="auto">
          <a:xfrm>
            <a:off x="3851275" y="4221163"/>
            <a:ext cx="396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a:latin typeface="Arial" charset="0"/>
              </a:rPr>
              <a:t>B</a:t>
            </a:r>
          </a:p>
        </p:txBody>
      </p:sp>
      <p:sp>
        <p:nvSpPr>
          <p:cNvPr id="142352" name="Text Box 24"/>
          <p:cNvSpPr txBox="1">
            <a:spLocks noChangeArrowheads="1"/>
          </p:cNvSpPr>
          <p:nvPr/>
        </p:nvSpPr>
        <p:spPr bwMode="auto">
          <a:xfrm>
            <a:off x="2268538" y="6273800"/>
            <a:ext cx="827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a:t>I</a:t>
            </a:r>
          </a:p>
        </p:txBody>
      </p:sp>
      <p:sp>
        <p:nvSpPr>
          <p:cNvPr id="142353" name="Text Box 25"/>
          <p:cNvSpPr txBox="1">
            <a:spLocks noChangeArrowheads="1"/>
          </p:cNvSpPr>
          <p:nvPr/>
        </p:nvSpPr>
        <p:spPr bwMode="auto">
          <a:xfrm>
            <a:off x="6119813" y="6308725"/>
            <a:ext cx="8270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a:t>II</a:t>
            </a:r>
          </a:p>
        </p:txBody>
      </p:sp>
      <p:sp>
        <p:nvSpPr>
          <p:cNvPr id="142354" name="Text Box 27"/>
          <p:cNvSpPr txBox="1">
            <a:spLocks noChangeArrowheads="1"/>
          </p:cNvSpPr>
          <p:nvPr/>
        </p:nvSpPr>
        <p:spPr bwMode="auto">
          <a:xfrm>
            <a:off x="251520" y="2028281"/>
            <a:ext cx="35997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latin typeface="Arial" charset="0"/>
              </a:rPr>
              <a:t>對齊與發砲是在 </a:t>
            </a:r>
            <a:r>
              <a:rPr kumimoji="0" lang="en-US" altLang="zh-TW" sz="1800" dirty="0"/>
              <a:t>A</a:t>
            </a:r>
            <a:r>
              <a:rPr kumimoji="0" lang="zh-TW" altLang="en-US" sz="1800" dirty="0">
                <a:latin typeface="Arial" charset="0"/>
              </a:rPr>
              <a:t>座標系中同時</a:t>
            </a:r>
          </a:p>
        </p:txBody>
      </p:sp>
      <p:sp>
        <p:nvSpPr>
          <p:cNvPr id="142356" name="Line 29"/>
          <p:cNvSpPr>
            <a:spLocks noChangeShapeType="1"/>
          </p:cNvSpPr>
          <p:nvPr/>
        </p:nvSpPr>
        <p:spPr bwMode="auto">
          <a:xfrm>
            <a:off x="468313" y="5121275"/>
            <a:ext cx="0" cy="1116013"/>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42357" name="Line 30"/>
          <p:cNvSpPr>
            <a:spLocks noChangeShapeType="1"/>
          </p:cNvSpPr>
          <p:nvPr/>
        </p:nvSpPr>
        <p:spPr bwMode="auto">
          <a:xfrm>
            <a:off x="468313" y="6237288"/>
            <a:ext cx="13319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42358" name="Text Box 31"/>
          <p:cNvSpPr txBox="1">
            <a:spLocks noChangeArrowheads="1"/>
          </p:cNvSpPr>
          <p:nvPr/>
        </p:nvSpPr>
        <p:spPr bwMode="auto">
          <a:xfrm>
            <a:off x="179388" y="6310313"/>
            <a:ext cx="468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i="1"/>
              <a:t>O</a:t>
            </a:r>
          </a:p>
        </p:txBody>
      </p:sp>
      <p:sp>
        <p:nvSpPr>
          <p:cNvPr id="142359" name="Line 32"/>
          <p:cNvSpPr>
            <a:spLocks noChangeShapeType="1"/>
          </p:cNvSpPr>
          <p:nvPr/>
        </p:nvSpPr>
        <p:spPr bwMode="auto">
          <a:xfrm>
            <a:off x="4824413" y="5049838"/>
            <a:ext cx="0" cy="1116012"/>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42360" name="Line 33"/>
          <p:cNvSpPr>
            <a:spLocks noChangeShapeType="1"/>
          </p:cNvSpPr>
          <p:nvPr/>
        </p:nvSpPr>
        <p:spPr bwMode="auto">
          <a:xfrm>
            <a:off x="4824413" y="6165850"/>
            <a:ext cx="13319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42361" name="Text Box 34"/>
          <p:cNvSpPr txBox="1">
            <a:spLocks noChangeArrowheads="1"/>
          </p:cNvSpPr>
          <p:nvPr/>
        </p:nvSpPr>
        <p:spPr bwMode="auto">
          <a:xfrm>
            <a:off x="4535488" y="6238875"/>
            <a:ext cx="4683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i="1"/>
              <a:t>O’</a:t>
            </a:r>
          </a:p>
        </p:txBody>
      </p:sp>
      <p:sp>
        <p:nvSpPr>
          <p:cNvPr id="142362" name="Line 35"/>
          <p:cNvSpPr>
            <a:spLocks noChangeShapeType="1"/>
          </p:cNvSpPr>
          <p:nvPr/>
        </p:nvSpPr>
        <p:spPr bwMode="auto">
          <a:xfrm flipH="1">
            <a:off x="5327650" y="5589588"/>
            <a:ext cx="3968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42363" name="Text Box 36"/>
          <p:cNvSpPr txBox="1">
            <a:spLocks noChangeArrowheads="1"/>
          </p:cNvSpPr>
          <p:nvPr/>
        </p:nvSpPr>
        <p:spPr bwMode="auto">
          <a:xfrm>
            <a:off x="5256213" y="5121275"/>
            <a:ext cx="6842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i="1"/>
              <a:t>-v</a:t>
            </a:r>
          </a:p>
        </p:txBody>
      </p:sp>
      <p:sp>
        <p:nvSpPr>
          <p:cNvPr id="142365" name="Text Box 38"/>
          <p:cNvSpPr txBox="1">
            <a:spLocks noChangeArrowheads="1"/>
          </p:cNvSpPr>
          <p:nvPr/>
        </p:nvSpPr>
        <p:spPr bwMode="auto">
          <a:xfrm>
            <a:off x="1258888" y="476250"/>
            <a:ext cx="6049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latin typeface="Arial" charset="0"/>
              </a:rPr>
              <a:t>仔細分析</a:t>
            </a:r>
            <a:r>
              <a:rPr kumimoji="0" lang="zh-TW" altLang="en-US" sz="1800">
                <a:solidFill>
                  <a:srgbClr val="FF0000"/>
                </a:solidFill>
                <a:latin typeface="Arial" charset="0"/>
              </a:rPr>
              <a:t>事件</a:t>
            </a:r>
            <a:r>
              <a:rPr kumimoji="0" lang="en-US" altLang="zh-TW" sz="1800">
                <a:solidFill>
                  <a:srgbClr val="FF0000"/>
                </a:solidFill>
                <a:latin typeface="Arial" charset="0"/>
              </a:rPr>
              <a:t>1</a:t>
            </a:r>
            <a:r>
              <a:rPr kumimoji="0" lang="zh-TW" altLang="en-US" sz="1800">
                <a:latin typeface="Arial" charset="0"/>
              </a:rPr>
              <a:t>對齊及</a:t>
            </a:r>
            <a:r>
              <a:rPr kumimoji="0" lang="zh-TW" altLang="en-US" sz="1800">
                <a:solidFill>
                  <a:srgbClr val="FF0000"/>
                </a:solidFill>
                <a:latin typeface="Arial" charset="0"/>
              </a:rPr>
              <a:t>事件</a:t>
            </a:r>
            <a:r>
              <a:rPr kumimoji="0" lang="en-US" altLang="zh-TW" sz="1800">
                <a:solidFill>
                  <a:srgbClr val="FF0000"/>
                </a:solidFill>
                <a:latin typeface="Arial" charset="0"/>
              </a:rPr>
              <a:t>2</a:t>
            </a:r>
            <a:r>
              <a:rPr kumimoji="0" lang="zh-TW" altLang="en-US" sz="1800">
                <a:latin typeface="Arial" charset="0"/>
              </a:rPr>
              <a:t>發砲的時間差</a:t>
            </a:r>
          </a:p>
        </p:txBody>
      </p:sp>
      <p:sp>
        <p:nvSpPr>
          <p:cNvPr id="142367" name="Text Box 41"/>
          <p:cNvSpPr txBox="1">
            <a:spLocks noChangeArrowheads="1"/>
          </p:cNvSpPr>
          <p:nvPr/>
        </p:nvSpPr>
        <p:spPr bwMode="auto">
          <a:xfrm>
            <a:off x="4716463" y="2960688"/>
            <a:ext cx="3024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latin typeface="Arial" charset="0"/>
              </a:rPr>
              <a:t>故還未對齊，已經發砲</a:t>
            </a:r>
          </a:p>
        </p:txBody>
      </p:sp>
      <p:sp>
        <p:nvSpPr>
          <p:cNvPr id="336938" name="Line 42"/>
          <p:cNvSpPr>
            <a:spLocks noChangeShapeType="1"/>
          </p:cNvSpPr>
          <p:nvPr/>
        </p:nvSpPr>
        <p:spPr bwMode="auto">
          <a:xfrm flipV="1">
            <a:off x="5148263" y="3465513"/>
            <a:ext cx="2411412" cy="30241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36939" name="Line 43"/>
          <p:cNvSpPr>
            <a:spLocks noChangeShapeType="1"/>
          </p:cNvSpPr>
          <p:nvPr/>
        </p:nvSpPr>
        <p:spPr bwMode="auto">
          <a:xfrm>
            <a:off x="4967288" y="3465513"/>
            <a:ext cx="2628900" cy="30591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2370" name="Line 44"/>
          <p:cNvSpPr>
            <a:spLocks noChangeShapeType="1"/>
          </p:cNvSpPr>
          <p:nvPr/>
        </p:nvSpPr>
        <p:spPr bwMode="auto">
          <a:xfrm>
            <a:off x="3419475" y="3752850"/>
            <a:ext cx="0" cy="266382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2371" name="Line 45"/>
          <p:cNvSpPr>
            <a:spLocks noChangeShapeType="1"/>
          </p:cNvSpPr>
          <p:nvPr/>
        </p:nvSpPr>
        <p:spPr bwMode="auto">
          <a:xfrm>
            <a:off x="7451725" y="3789363"/>
            <a:ext cx="0" cy="266382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2374" name="Text Box 48"/>
          <p:cNvSpPr txBox="1">
            <a:spLocks noChangeArrowheads="1"/>
          </p:cNvSpPr>
          <p:nvPr/>
        </p:nvSpPr>
        <p:spPr bwMode="auto">
          <a:xfrm>
            <a:off x="3527425" y="6021388"/>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latin typeface="Arial" charset="0"/>
              </a:rPr>
              <a:t>事件</a:t>
            </a:r>
            <a:r>
              <a:rPr kumimoji="0" lang="en-US" altLang="zh-TW" sz="1800">
                <a:latin typeface="Arial" charset="0"/>
              </a:rPr>
              <a:t>1</a:t>
            </a:r>
          </a:p>
        </p:txBody>
      </p:sp>
      <p:sp>
        <p:nvSpPr>
          <p:cNvPr id="142375" name="Text Box 49"/>
          <p:cNvSpPr txBox="1">
            <a:spLocks noChangeArrowheads="1"/>
          </p:cNvSpPr>
          <p:nvPr/>
        </p:nvSpPr>
        <p:spPr bwMode="auto">
          <a:xfrm>
            <a:off x="935038" y="6345238"/>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latin typeface="Arial" charset="0"/>
              </a:rPr>
              <a:t>事件</a:t>
            </a:r>
            <a:r>
              <a:rPr kumimoji="0" lang="en-US" altLang="zh-TW" sz="1800">
                <a:latin typeface="Arial" charset="0"/>
              </a:rPr>
              <a:t>2</a:t>
            </a:r>
          </a:p>
        </p:txBody>
      </p:sp>
      <p:sp>
        <p:nvSpPr>
          <p:cNvPr id="142376" name="Line 50"/>
          <p:cNvSpPr>
            <a:spLocks noChangeShapeType="1"/>
          </p:cNvSpPr>
          <p:nvPr/>
        </p:nvSpPr>
        <p:spPr bwMode="auto">
          <a:xfrm flipH="1" flipV="1">
            <a:off x="3419475" y="5768975"/>
            <a:ext cx="288925"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42377" name="Line 51"/>
          <p:cNvSpPr>
            <a:spLocks noChangeShapeType="1"/>
          </p:cNvSpPr>
          <p:nvPr/>
        </p:nvSpPr>
        <p:spPr bwMode="auto">
          <a:xfrm flipV="1">
            <a:off x="1331913" y="5768975"/>
            <a:ext cx="360362" cy="6842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42" name="矩形 41"/>
              <p:cNvSpPr/>
              <p:nvPr/>
            </p:nvSpPr>
            <p:spPr>
              <a:xfrm>
                <a:off x="4748630" y="1052736"/>
                <a:ext cx="3495778" cy="1153008"/>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sSup>
                        <m:sSupPr>
                          <m:ctrlPr>
                            <a:rPr lang="en-US" altLang="zh-TW" b="0" i="1">
                              <a:latin typeface="Cambria Math" panose="02040503050406030204" pitchFamily="18" charset="0"/>
                              <a:ea typeface="Cambria Math"/>
                            </a:rPr>
                          </m:ctrlPr>
                        </m:sSupPr>
                        <m:e>
                          <m:r>
                            <a:rPr lang="en-US" altLang="zh-TW" b="0" i="1" smtClean="0">
                              <a:latin typeface="Cambria Math"/>
                            </a:rPr>
                            <m:t>𝑡</m:t>
                          </m:r>
                        </m:e>
                        <m:sup>
                          <m:r>
                            <a:rPr lang="en-US" altLang="zh-TW" b="0" i="1">
                              <a:latin typeface="Cambria Math"/>
                            </a:rPr>
                            <m:t>′</m:t>
                          </m:r>
                        </m:sup>
                      </m:sSup>
                      <m:r>
                        <a:rPr lang="en-US" altLang="zh-TW" i="1">
                          <a:latin typeface="Cambria Math"/>
                        </a:rPr>
                        <m:t>=</m:t>
                      </m:r>
                      <m:f>
                        <m:fPr>
                          <m:ctrlPr>
                            <a:rPr lang="en-US" altLang="zh-TW" i="1" smtClean="0">
                              <a:latin typeface="Cambria Math" panose="02040503050406030204" pitchFamily="18" charset="0"/>
                            </a:rPr>
                          </m:ctrlPr>
                        </m:fPr>
                        <m:num>
                          <m:r>
                            <a:rPr lang="en-US" altLang="zh-TW" i="1" smtClean="0">
                              <a:latin typeface="Cambria Math"/>
                              <a:ea typeface="Cambria Math"/>
                            </a:rPr>
                            <m:t>∆</m:t>
                          </m:r>
                          <m:r>
                            <a:rPr lang="en-US" altLang="zh-TW" b="0" i="1" smtClean="0">
                              <a:latin typeface="Cambria Math"/>
                            </a:rPr>
                            <m:t>𝑡</m:t>
                          </m:r>
                          <m:r>
                            <a:rPr lang="en-US" altLang="zh-TW" b="0" i="1" smtClean="0">
                              <a:latin typeface="Cambria Math"/>
                            </a:rPr>
                            <m:t>+</m:t>
                          </m:r>
                          <m:f>
                            <m:fPr>
                              <m:ctrlPr>
                                <a:rPr lang="en-US" altLang="zh-TW" i="1" smtClean="0">
                                  <a:latin typeface="Cambria Math" panose="02040503050406030204" pitchFamily="18" charset="0"/>
                                </a:rPr>
                              </m:ctrlPr>
                            </m:fPr>
                            <m:num>
                              <m:r>
                                <a:rPr lang="en-US" altLang="zh-TW" b="0" i="1" smtClean="0">
                                  <a:latin typeface="Cambria Math"/>
                                </a:rPr>
                                <m:t>𝑣</m:t>
                              </m:r>
                            </m:num>
                            <m:den>
                              <m:sSup>
                                <m:sSupPr>
                                  <m:ctrlPr>
                                    <a:rPr lang="en-US" altLang="zh-TW" i="1" smtClean="0">
                                      <a:latin typeface="Cambria Math" panose="02040503050406030204" pitchFamily="18" charset="0"/>
                                    </a:rPr>
                                  </m:ctrlPr>
                                </m:sSupPr>
                                <m:e>
                                  <m:r>
                                    <a:rPr lang="en-US" altLang="zh-TW" b="0" i="1" smtClean="0">
                                      <a:latin typeface="Cambria Math"/>
                                    </a:rPr>
                                    <m:t>𝑐</m:t>
                                  </m:r>
                                </m:e>
                                <m:sup>
                                  <m:r>
                                    <a:rPr lang="en-US" altLang="zh-TW" b="0" i="1" smtClean="0">
                                      <a:latin typeface="Cambria Math"/>
                                    </a:rPr>
                                    <m:t>2</m:t>
                                  </m:r>
                                </m:sup>
                              </m:sSup>
                            </m:den>
                          </m:f>
                          <m:r>
                            <a:rPr lang="en-US" altLang="zh-TW" b="0" i="1" smtClean="0">
                              <a:latin typeface="Cambria Math"/>
                              <a:ea typeface="Cambria Math"/>
                            </a:rPr>
                            <m:t>∆</m:t>
                          </m:r>
                          <m:r>
                            <a:rPr lang="en-US" altLang="zh-TW" b="0" i="1" smtClean="0">
                              <a:latin typeface="Cambria Math"/>
                            </a:rPr>
                            <m:t>𝑥</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r>
                        <a:rPr lang="en-US" altLang="zh-TW" b="0" i="1" smtClean="0">
                          <a:latin typeface="Cambria Math"/>
                        </a:rPr>
                        <m:t>=</m:t>
                      </m:r>
                      <m:f>
                        <m:fPr>
                          <m:ctrlPr>
                            <a:rPr lang="en-US" altLang="zh-TW" i="1">
                              <a:latin typeface="Cambria Math" panose="02040503050406030204" pitchFamily="18" charset="0"/>
                            </a:rPr>
                          </m:ctrlPr>
                        </m:fPr>
                        <m:num>
                          <m:f>
                            <m:fPr>
                              <m:ctrlPr>
                                <a:rPr lang="en-US" altLang="zh-TW" i="1">
                                  <a:latin typeface="Cambria Math" panose="02040503050406030204" pitchFamily="18" charset="0"/>
                                </a:rPr>
                              </m:ctrlPr>
                            </m:fPr>
                            <m:num>
                              <m:r>
                                <a:rPr lang="en-US" altLang="zh-TW" i="1">
                                  <a:latin typeface="Cambria Math"/>
                                </a:rPr>
                                <m:t>𝑣</m:t>
                              </m:r>
                              <m:r>
                                <a:rPr lang="en-US" altLang="zh-TW" b="0" i="1" smtClean="0">
                                  <a:latin typeface="Cambria Math"/>
                                </a:rPr>
                                <m:t>𝐿</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r>
                        <a:rPr lang="en-US" altLang="zh-TW" b="0" i="1" smtClean="0">
                          <a:latin typeface="Cambria Math"/>
                        </a:rPr>
                        <m:t>&gt;0</m:t>
                      </m:r>
                    </m:oMath>
                  </m:oMathPara>
                </a14:m>
                <a:endParaRPr lang="zh-TW" altLang="zh-TW" dirty="0"/>
              </a:p>
            </p:txBody>
          </p:sp>
        </mc:Choice>
        <mc:Fallback xmlns="">
          <p:sp>
            <p:nvSpPr>
              <p:cNvPr id="42" name="矩形 41"/>
              <p:cNvSpPr>
                <a:spLocks noRot="1" noChangeAspect="1" noMove="1" noResize="1" noEditPoints="1" noAdjustHandles="1" noChangeArrowheads="1" noChangeShapeType="1" noTextEdit="1"/>
              </p:cNvSpPr>
              <p:nvPr/>
            </p:nvSpPr>
            <p:spPr>
              <a:xfrm>
                <a:off x="4748630" y="1052736"/>
                <a:ext cx="3495778" cy="1153008"/>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3" name="矩形 42"/>
              <p:cNvSpPr/>
              <p:nvPr/>
            </p:nvSpPr>
            <p:spPr>
              <a:xfrm>
                <a:off x="4716463" y="2397314"/>
                <a:ext cx="930126"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smtClean="0">
                              <a:latin typeface="Cambria Math" panose="02040503050406030204" pitchFamily="18" charset="0"/>
                            </a:rPr>
                          </m:ctrlPr>
                        </m:sSubSupPr>
                        <m:e>
                          <m:r>
                            <a:rPr lang="en-US" altLang="zh-TW" b="0" i="1" smtClean="0">
                              <a:latin typeface="Cambria Math"/>
                            </a:rPr>
                            <m:t>𝑡</m:t>
                          </m:r>
                        </m:e>
                        <m:sub>
                          <m:r>
                            <a:rPr lang="en-US" altLang="zh-TW" b="0" i="1" smtClean="0">
                              <a:latin typeface="Cambria Math"/>
                            </a:rPr>
                            <m:t>1</m:t>
                          </m:r>
                        </m:sub>
                        <m:sup>
                          <m:r>
                            <a:rPr lang="en-US" altLang="zh-TW" i="1">
                              <a:latin typeface="Cambria Math"/>
                            </a:rPr>
                            <m:t>′</m:t>
                          </m:r>
                        </m:sup>
                      </m:sSubSup>
                      <m:r>
                        <a:rPr lang="en-US" altLang="zh-TW" b="0" i="0" smtClean="0">
                          <a:latin typeface="Cambria Math"/>
                        </a:rPr>
                        <m:t>&gt;</m:t>
                      </m:r>
                      <m:sSubSup>
                        <m:sSubSupPr>
                          <m:ctrlPr>
                            <a:rPr lang="zh-TW" altLang="zh-TW" i="1">
                              <a:latin typeface="Cambria Math" panose="02040503050406030204" pitchFamily="18" charset="0"/>
                            </a:rPr>
                          </m:ctrlPr>
                        </m:sSubSupPr>
                        <m:e>
                          <m:r>
                            <a:rPr lang="en-US" altLang="zh-TW" i="1">
                              <a:latin typeface="Cambria Math"/>
                            </a:rPr>
                            <m:t>𝑡</m:t>
                          </m:r>
                        </m:e>
                        <m:sub>
                          <m:r>
                            <a:rPr lang="en-US" altLang="zh-TW" b="0" i="1" smtClean="0">
                              <a:latin typeface="Cambria Math"/>
                            </a:rPr>
                            <m:t>2</m:t>
                          </m:r>
                        </m:sub>
                        <m:sup>
                          <m:r>
                            <a:rPr lang="en-US" altLang="zh-TW" i="1">
                              <a:latin typeface="Cambria Math"/>
                            </a:rPr>
                            <m:t>′</m:t>
                          </m:r>
                        </m:sup>
                      </m:sSubSup>
                    </m:oMath>
                  </m:oMathPara>
                </a14:m>
                <a:endParaRPr lang="zh-TW" altLang="en-US" dirty="0"/>
              </a:p>
            </p:txBody>
          </p:sp>
        </mc:Choice>
        <mc:Fallback xmlns="">
          <p:sp>
            <p:nvSpPr>
              <p:cNvPr id="43" name="矩形 42"/>
              <p:cNvSpPr>
                <a:spLocks noRot="1" noChangeAspect="1" noMove="1" noResize="1" noEditPoints="1" noAdjustHandles="1" noChangeArrowheads="1" noChangeShapeType="1" noTextEdit="1"/>
              </p:cNvSpPr>
              <p:nvPr/>
            </p:nvSpPr>
            <p:spPr>
              <a:xfrm>
                <a:off x="4716463" y="2397314"/>
                <a:ext cx="930126" cy="369332"/>
              </a:xfrm>
              <a:prstGeom prst="rect">
                <a:avLst/>
              </a:prstGeom>
              <a:blipFill rotWithShape="1">
                <a:blip r:embed="rId6"/>
                <a:stretch>
                  <a:fillRect b="-163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0" name="矩形 39">
                <a:extLst>
                  <a:ext uri="{FF2B5EF4-FFF2-40B4-BE49-F238E27FC236}">
                    <a16:creationId xmlns:a16="http://schemas.microsoft.com/office/drawing/2014/main" id="{C61FA207-EA11-E442-9696-037773DA8EB8}"/>
                  </a:ext>
                </a:extLst>
              </p:cNvPr>
              <p:cNvSpPr/>
              <p:nvPr/>
            </p:nvSpPr>
            <p:spPr>
              <a:xfrm>
                <a:off x="1233427" y="2436303"/>
                <a:ext cx="2070222"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r>
                        <a:rPr lang="en-US" altLang="zh-TW" b="0" i="1" smtClean="0">
                          <a:latin typeface="Cambria Math" panose="02040503050406030204" pitchFamily="18" charset="0"/>
                          <a:ea typeface="Cambria Math"/>
                        </a:rPr>
                        <m:t>𝑡</m:t>
                      </m:r>
                      <m:r>
                        <a:rPr lang="en-US" altLang="zh-TW" b="0" i="1" smtClean="0">
                          <a:latin typeface="Cambria Math" panose="02040503050406030204" pitchFamily="18" charset="0"/>
                          <a:ea typeface="Cambria Math"/>
                        </a:rPr>
                        <m:t>=0,∆</m:t>
                      </m:r>
                      <m:r>
                        <a:rPr lang="en-US" altLang="zh-TW" i="1">
                          <a:latin typeface="Cambria Math"/>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𝐿</m:t>
                      </m:r>
                    </m:oMath>
                  </m:oMathPara>
                </a14:m>
                <a:endParaRPr lang="zh-TW" altLang="zh-TW" dirty="0"/>
              </a:p>
            </p:txBody>
          </p:sp>
        </mc:Choice>
        <mc:Fallback xmlns="">
          <p:sp>
            <p:nvSpPr>
              <p:cNvPr id="40" name="矩形 39">
                <a:extLst>
                  <a:ext uri="{FF2B5EF4-FFF2-40B4-BE49-F238E27FC236}">
                    <a16:creationId xmlns:a16="http://schemas.microsoft.com/office/drawing/2014/main" id="{C61FA207-EA11-E442-9696-037773DA8EB8}"/>
                  </a:ext>
                </a:extLst>
              </p:cNvPr>
              <p:cNvSpPr>
                <a:spLocks noRot="1" noChangeAspect="1" noMove="1" noResize="1" noEditPoints="1" noAdjustHandles="1" noChangeArrowheads="1" noChangeShapeType="1" noTextEdit="1"/>
              </p:cNvSpPr>
              <p:nvPr/>
            </p:nvSpPr>
            <p:spPr>
              <a:xfrm>
                <a:off x="1233427" y="2436303"/>
                <a:ext cx="2070222" cy="369332"/>
              </a:xfrm>
              <a:prstGeom prst="rect">
                <a:avLst/>
              </a:prstGeom>
              <a:blipFill>
                <a:blip r:embed="rId7"/>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0594899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6939"/>
                                        </p:tgtEl>
                                        <p:attrNameLst>
                                          <p:attrName>style.visibility</p:attrName>
                                        </p:attrNameLst>
                                      </p:cBhvr>
                                      <p:to>
                                        <p:strVal val="visible"/>
                                      </p:to>
                                    </p:set>
                                    <p:anim calcmode="lin" valueType="num">
                                      <p:cBhvr additive="base">
                                        <p:cTn id="7" dur="500" fill="hold"/>
                                        <p:tgtEl>
                                          <p:spTgt spid="336939"/>
                                        </p:tgtEl>
                                        <p:attrNameLst>
                                          <p:attrName>ppt_x</p:attrName>
                                        </p:attrNameLst>
                                      </p:cBhvr>
                                      <p:tavLst>
                                        <p:tav tm="0">
                                          <p:val>
                                            <p:strVal val="#ppt_x"/>
                                          </p:val>
                                        </p:tav>
                                        <p:tav tm="100000">
                                          <p:val>
                                            <p:strVal val="#ppt_x"/>
                                          </p:val>
                                        </p:tav>
                                      </p:tavLst>
                                    </p:anim>
                                    <p:anim calcmode="lin" valueType="num">
                                      <p:cBhvr additive="base">
                                        <p:cTn id="8" dur="500" fill="hold"/>
                                        <p:tgtEl>
                                          <p:spTgt spid="3369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6938"/>
                                        </p:tgtEl>
                                        <p:attrNameLst>
                                          <p:attrName>style.visibility</p:attrName>
                                        </p:attrNameLst>
                                      </p:cBhvr>
                                      <p:to>
                                        <p:strVal val="visible"/>
                                      </p:to>
                                    </p:set>
                                    <p:anim calcmode="lin" valueType="num">
                                      <p:cBhvr additive="base">
                                        <p:cTn id="11" dur="500" fill="hold"/>
                                        <p:tgtEl>
                                          <p:spTgt spid="336938"/>
                                        </p:tgtEl>
                                        <p:attrNameLst>
                                          <p:attrName>ppt_x</p:attrName>
                                        </p:attrNameLst>
                                      </p:cBhvr>
                                      <p:tavLst>
                                        <p:tav tm="0">
                                          <p:val>
                                            <p:strVal val="#ppt_x"/>
                                          </p:val>
                                        </p:tav>
                                        <p:tav tm="100000">
                                          <p:val>
                                            <p:strVal val="#ppt_x"/>
                                          </p:val>
                                        </p:tav>
                                      </p:tavLst>
                                    </p:anim>
                                    <p:anim calcmode="lin" valueType="num">
                                      <p:cBhvr additive="base">
                                        <p:cTn id="12" dur="500" fill="hold"/>
                                        <p:tgtEl>
                                          <p:spTgt spid="3369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38" grpId="0" animBg="1"/>
      <p:bldP spid="336939"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AutoShape 6"/>
          <p:cNvSpPr>
            <a:spLocks noChangeArrowheads="1"/>
          </p:cNvSpPr>
          <p:nvPr/>
        </p:nvSpPr>
        <p:spPr bwMode="auto">
          <a:xfrm>
            <a:off x="5651500" y="3968750"/>
            <a:ext cx="1800225" cy="466725"/>
          </a:xfrm>
          <a:prstGeom prst="flowChartOnlineStorage">
            <a:avLst/>
          </a:prstGeom>
          <a:solidFill>
            <a:srgbClr val="FFFF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3363" name="AutoShape 7"/>
          <p:cNvSpPr>
            <a:spLocks noChangeArrowheads="1"/>
          </p:cNvSpPr>
          <p:nvPr/>
        </p:nvSpPr>
        <p:spPr bwMode="auto">
          <a:xfrm rot="10800000">
            <a:off x="6372225" y="5697538"/>
            <a:ext cx="1079500" cy="466725"/>
          </a:xfrm>
          <a:prstGeom prst="flowChartOnlineStorage">
            <a:avLst/>
          </a:prstGeom>
          <a:solidFill>
            <a:srgbClr val="FF00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3364" name="Rectangle 8"/>
          <p:cNvSpPr>
            <a:spLocks noChangeArrowheads="1"/>
          </p:cNvSpPr>
          <p:nvPr/>
        </p:nvSpPr>
        <p:spPr bwMode="auto">
          <a:xfrm>
            <a:off x="6372225" y="5481638"/>
            <a:ext cx="144463"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3365" name="Rectangle 9"/>
          <p:cNvSpPr>
            <a:spLocks noChangeArrowheads="1"/>
          </p:cNvSpPr>
          <p:nvPr/>
        </p:nvSpPr>
        <p:spPr bwMode="auto">
          <a:xfrm>
            <a:off x="7200900" y="4437063"/>
            <a:ext cx="144463"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3366" name="Line 11"/>
          <p:cNvSpPr>
            <a:spLocks noChangeShapeType="1"/>
          </p:cNvSpPr>
          <p:nvPr/>
        </p:nvSpPr>
        <p:spPr bwMode="auto">
          <a:xfrm flipH="1">
            <a:off x="7596188" y="5913438"/>
            <a:ext cx="971550" cy="0"/>
          </a:xfrm>
          <a:prstGeom prst="line">
            <a:avLst/>
          </a:prstGeom>
          <a:noFill/>
          <a:ln w="28575">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43368" name="Text Box 29"/>
          <p:cNvSpPr txBox="1">
            <a:spLocks noChangeArrowheads="1"/>
          </p:cNvSpPr>
          <p:nvPr/>
        </p:nvSpPr>
        <p:spPr bwMode="auto">
          <a:xfrm>
            <a:off x="1258888" y="476250"/>
            <a:ext cx="6049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latin typeface="Arial" charset="0"/>
              </a:rPr>
              <a:t>仔細分析</a:t>
            </a:r>
            <a:r>
              <a:rPr kumimoji="0" lang="zh-TW" altLang="en-US" sz="1800">
                <a:solidFill>
                  <a:srgbClr val="FF0000"/>
                </a:solidFill>
                <a:latin typeface="Arial" charset="0"/>
              </a:rPr>
              <a:t>事件</a:t>
            </a:r>
            <a:r>
              <a:rPr kumimoji="0" lang="en-US" altLang="zh-TW" sz="1800">
                <a:solidFill>
                  <a:srgbClr val="FF0000"/>
                </a:solidFill>
                <a:latin typeface="Arial" charset="0"/>
              </a:rPr>
              <a:t>1</a:t>
            </a:r>
            <a:r>
              <a:rPr kumimoji="0" lang="zh-TW" altLang="en-US" sz="1800">
                <a:latin typeface="Arial" charset="0"/>
              </a:rPr>
              <a:t>對齊及</a:t>
            </a:r>
            <a:r>
              <a:rPr kumimoji="0" lang="zh-TW" altLang="en-US" sz="1800">
                <a:solidFill>
                  <a:srgbClr val="FF0000"/>
                </a:solidFill>
                <a:latin typeface="Arial" charset="0"/>
              </a:rPr>
              <a:t>事件</a:t>
            </a:r>
            <a:r>
              <a:rPr kumimoji="0" lang="en-US" altLang="zh-TW" sz="1800">
                <a:solidFill>
                  <a:srgbClr val="FF0000"/>
                </a:solidFill>
                <a:latin typeface="Arial" charset="0"/>
              </a:rPr>
              <a:t>2</a:t>
            </a:r>
            <a:r>
              <a:rPr kumimoji="0" lang="zh-TW" altLang="en-US" sz="1800">
                <a:latin typeface="Arial" charset="0"/>
              </a:rPr>
              <a:t>發砲的時間差</a:t>
            </a:r>
          </a:p>
        </p:txBody>
      </p:sp>
      <p:sp>
        <p:nvSpPr>
          <p:cNvPr id="143370" name="Text Box 31"/>
          <p:cNvSpPr txBox="1">
            <a:spLocks noChangeArrowheads="1"/>
          </p:cNvSpPr>
          <p:nvPr/>
        </p:nvSpPr>
        <p:spPr bwMode="auto">
          <a:xfrm>
            <a:off x="4716463" y="2960688"/>
            <a:ext cx="3024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latin typeface="Arial" charset="0"/>
              </a:rPr>
              <a:t>故還未對齊，已經發砲</a:t>
            </a:r>
          </a:p>
        </p:txBody>
      </p:sp>
      <p:sp>
        <p:nvSpPr>
          <p:cNvPr id="143371" name="Line 35"/>
          <p:cNvSpPr>
            <a:spLocks noChangeShapeType="1"/>
          </p:cNvSpPr>
          <p:nvPr/>
        </p:nvSpPr>
        <p:spPr bwMode="auto">
          <a:xfrm>
            <a:off x="7451725" y="3644900"/>
            <a:ext cx="0" cy="266382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3374" name="Text Box 38"/>
          <p:cNvSpPr txBox="1">
            <a:spLocks noChangeArrowheads="1"/>
          </p:cNvSpPr>
          <p:nvPr/>
        </p:nvSpPr>
        <p:spPr bwMode="auto">
          <a:xfrm>
            <a:off x="3527425" y="6021388"/>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latin typeface="Arial" charset="0"/>
              </a:rPr>
              <a:t>事件</a:t>
            </a:r>
            <a:r>
              <a:rPr kumimoji="0" lang="en-US" altLang="zh-TW" sz="1800">
                <a:latin typeface="Arial" charset="0"/>
              </a:rPr>
              <a:t>2</a:t>
            </a:r>
          </a:p>
        </p:txBody>
      </p:sp>
      <p:sp>
        <p:nvSpPr>
          <p:cNvPr id="143375" name="AutoShape 42"/>
          <p:cNvSpPr>
            <a:spLocks noChangeArrowheads="1"/>
          </p:cNvSpPr>
          <p:nvPr/>
        </p:nvSpPr>
        <p:spPr bwMode="auto">
          <a:xfrm>
            <a:off x="1547813" y="3933825"/>
            <a:ext cx="1800225" cy="466725"/>
          </a:xfrm>
          <a:prstGeom prst="flowChartOnlineStorage">
            <a:avLst/>
          </a:prstGeom>
          <a:solidFill>
            <a:srgbClr val="FFFF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3376" name="AutoShape 43"/>
          <p:cNvSpPr>
            <a:spLocks noChangeArrowheads="1"/>
          </p:cNvSpPr>
          <p:nvPr/>
        </p:nvSpPr>
        <p:spPr bwMode="auto">
          <a:xfrm rot="10800000">
            <a:off x="863600" y="5516563"/>
            <a:ext cx="1079500" cy="466725"/>
          </a:xfrm>
          <a:prstGeom prst="flowChartOnlineStorage">
            <a:avLst/>
          </a:prstGeom>
          <a:solidFill>
            <a:srgbClr val="FF00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3377" name="Rectangle 44"/>
          <p:cNvSpPr>
            <a:spLocks noChangeArrowheads="1"/>
          </p:cNvSpPr>
          <p:nvPr/>
        </p:nvSpPr>
        <p:spPr bwMode="auto">
          <a:xfrm>
            <a:off x="863600" y="5300663"/>
            <a:ext cx="144463"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3378" name="Rectangle 45"/>
          <p:cNvSpPr>
            <a:spLocks noChangeArrowheads="1"/>
          </p:cNvSpPr>
          <p:nvPr/>
        </p:nvSpPr>
        <p:spPr bwMode="auto">
          <a:xfrm>
            <a:off x="3024188" y="4402138"/>
            <a:ext cx="144462" cy="2159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43379" name="Line 46"/>
          <p:cNvSpPr>
            <a:spLocks noChangeShapeType="1"/>
          </p:cNvSpPr>
          <p:nvPr/>
        </p:nvSpPr>
        <p:spPr bwMode="auto">
          <a:xfrm flipH="1">
            <a:off x="3492500" y="5697538"/>
            <a:ext cx="971550" cy="0"/>
          </a:xfrm>
          <a:prstGeom prst="line">
            <a:avLst/>
          </a:prstGeom>
          <a:noFill/>
          <a:ln w="28575">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43380" name="AutoShape 47"/>
          <p:cNvSpPr>
            <a:spLocks noChangeArrowheads="1"/>
          </p:cNvSpPr>
          <p:nvPr/>
        </p:nvSpPr>
        <p:spPr bwMode="auto">
          <a:xfrm rot="-5400000">
            <a:off x="701675" y="4706938"/>
            <a:ext cx="504825" cy="3238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zh-TW" altLang="en-US"/>
          </a:p>
        </p:txBody>
      </p:sp>
      <p:sp>
        <p:nvSpPr>
          <p:cNvPr id="143381" name="Line 49"/>
          <p:cNvSpPr>
            <a:spLocks noChangeShapeType="1"/>
          </p:cNvSpPr>
          <p:nvPr/>
        </p:nvSpPr>
        <p:spPr bwMode="auto">
          <a:xfrm>
            <a:off x="3348038" y="3573463"/>
            <a:ext cx="0" cy="266382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3382" name="Text Box 50"/>
          <p:cNvSpPr txBox="1">
            <a:spLocks noChangeArrowheads="1"/>
          </p:cNvSpPr>
          <p:nvPr/>
        </p:nvSpPr>
        <p:spPr bwMode="auto">
          <a:xfrm>
            <a:off x="7632700" y="6129338"/>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latin typeface="Arial" charset="0"/>
              </a:rPr>
              <a:t>事件</a:t>
            </a:r>
            <a:r>
              <a:rPr kumimoji="0" lang="en-US" altLang="zh-TW" sz="1800">
                <a:latin typeface="Arial" charset="0"/>
              </a:rPr>
              <a:t>1</a:t>
            </a:r>
          </a:p>
        </p:txBody>
      </p:sp>
      <mc:AlternateContent xmlns:mc="http://schemas.openxmlformats.org/markup-compatibility/2006" xmlns:a14="http://schemas.microsoft.com/office/drawing/2010/main">
        <mc:Choice Requires="a14">
          <p:sp>
            <p:nvSpPr>
              <p:cNvPr id="23" name="矩形 22"/>
              <p:cNvSpPr/>
              <p:nvPr/>
            </p:nvSpPr>
            <p:spPr>
              <a:xfrm>
                <a:off x="4748630" y="1052736"/>
                <a:ext cx="3495778" cy="1153008"/>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sSup>
                        <m:sSupPr>
                          <m:ctrlPr>
                            <a:rPr lang="en-US" altLang="zh-TW" b="0" i="1">
                              <a:latin typeface="Cambria Math" panose="02040503050406030204" pitchFamily="18" charset="0"/>
                              <a:ea typeface="Cambria Math"/>
                            </a:rPr>
                          </m:ctrlPr>
                        </m:sSupPr>
                        <m:e>
                          <m:r>
                            <a:rPr lang="en-US" altLang="zh-TW" b="0" i="1" smtClean="0">
                              <a:latin typeface="Cambria Math"/>
                            </a:rPr>
                            <m:t>𝑡</m:t>
                          </m:r>
                        </m:e>
                        <m:sup>
                          <m:r>
                            <a:rPr lang="en-US" altLang="zh-TW" b="0" i="1">
                              <a:latin typeface="Cambria Math"/>
                            </a:rPr>
                            <m:t>′</m:t>
                          </m:r>
                        </m:sup>
                      </m:sSup>
                      <m:r>
                        <a:rPr lang="en-US" altLang="zh-TW" i="1">
                          <a:latin typeface="Cambria Math"/>
                        </a:rPr>
                        <m:t>=</m:t>
                      </m:r>
                      <m:f>
                        <m:fPr>
                          <m:ctrlPr>
                            <a:rPr lang="en-US" altLang="zh-TW" i="1" smtClean="0">
                              <a:latin typeface="Cambria Math" panose="02040503050406030204" pitchFamily="18" charset="0"/>
                            </a:rPr>
                          </m:ctrlPr>
                        </m:fPr>
                        <m:num>
                          <m:r>
                            <a:rPr lang="en-US" altLang="zh-TW" i="1" smtClean="0">
                              <a:latin typeface="Cambria Math"/>
                              <a:ea typeface="Cambria Math"/>
                            </a:rPr>
                            <m:t>∆</m:t>
                          </m:r>
                          <m:r>
                            <a:rPr lang="en-US" altLang="zh-TW" b="0" i="1" smtClean="0">
                              <a:latin typeface="Cambria Math"/>
                            </a:rPr>
                            <m:t>𝑡</m:t>
                          </m:r>
                          <m:r>
                            <a:rPr lang="en-US" altLang="zh-TW" b="0" i="1" smtClean="0">
                              <a:latin typeface="Cambria Math"/>
                            </a:rPr>
                            <m:t>+</m:t>
                          </m:r>
                          <m:f>
                            <m:fPr>
                              <m:ctrlPr>
                                <a:rPr lang="en-US" altLang="zh-TW" i="1" smtClean="0">
                                  <a:latin typeface="Cambria Math" panose="02040503050406030204" pitchFamily="18" charset="0"/>
                                </a:rPr>
                              </m:ctrlPr>
                            </m:fPr>
                            <m:num>
                              <m:r>
                                <a:rPr lang="en-US" altLang="zh-TW" b="0" i="1" smtClean="0">
                                  <a:latin typeface="Cambria Math"/>
                                </a:rPr>
                                <m:t>𝑣</m:t>
                              </m:r>
                            </m:num>
                            <m:den>
                              <m:sSup>
                                <m:sSupPr>
                                  <m:ctrlPr>
                                    <a:rPr lang="en-US" altLang="zh-TW" i="1" smtClean="0">
                                      <a:latin typeface="Cambria Math" panose="02040503050406030204" pitchFamily="18" charset="0"/>
                                    </a:rPr>
                                  </m:ctrlPr>
                                </m:sSupPr>
                                <m:e>
                                  <m:r>
                                    <a:rPr lang="en-US" altLang="zh-TW" b="0" i="1" smtClean="0">
                                      <a:latin typeface="Cambria Math"/>
                                    </a:rPr>
                                    <m:t>𝑐</m:t>
                                  </m:r>
                                </m:e>
                                <m:sup>
                                  <m:r>
                                    <a:rPr lang="en-US" altLang="zh-TW" b="0" i="1" smtClean="0">
                                      <a:latin typeface="Cambria Math"/>
                                    </a:rPr>
                                    <m:t>2</m:t>
                                  </m:r>
                                </m:sup>
                              </m:sSup>
                            </m:den>
                          </m:f>
                          <m:r>
                            <a:rPr lang="en-US" altLang="zh-TW" b="0" i="1" smtClean="0">
                              <a:latin typeface="Cambria Math"/>
                              <a:ea typeface="Cambria Math"/>
                            </a:rPr>
                            <m:t>∆</m:t>
                          </m:r>
                          <m:r>
                            <a:rPr lang="en-US" altLang="zh-TW" b="0" i="1" smtClean="0">
                              <a:latin typeface="Cambria Math"/>
                            </a:rPr>
                            <m:t>𝑥</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r>
                        <a:rPr lang="en-US" altLang="zh-TW" b="0" i="1" smtClean="0">
                          <a:latin typeface="Cambria Math"/>
                        </a:rPr>
                        <m:t>=</m:t>
                      </m:r>
                      <m:f>
                        <m:fPr>
                          <m:ctrlPr>
                            <a:rPr lang="en-US" altLang="zh-TW" i="1">
                              <a:latin typeface="Cambria Math" panose="02040503050406030204" pitchFamily="18" charset="0"/>
                            </a:rPr>
                          </m:ctrlPr>
                        </m:fPr>
                        <m:num>
                          <m:f>
                            <m:fPr>
                              <m:ctrlPr>
                                <a:rPr lang="en-US" altLang="zh-TW" i="1">
                                  <a:latin typeface="Cambria Math" panose="02040503050406030204" pitchFamily="18" charset="0"/>
                                </a:rPr>
                              </m:ctrlPr>
                            </m:fPr>
                            <m:num>
                              <m:r>
                                <a:rPr lang="en-US" altLang="zh-TW" i="1">
                                  <a:latin typeface="Cambria Math"/>
                                </a:rPr>
                                <m:t>𝑣</m:t>
                              </m:r>
                              <m:r>
                                <a:rPr lang="en-US" altLang="zh-TW" b="0" i="1" smtClean="0">
                                  <a:latin typeface="Cambria Math"/>
                                </a:rPr>
                                <m:t>𝐿</m:t>
                              </m:r>
                            </m:num>
                            <m:den>
                              <m:sSup>
                                <m:sSupPr>
                                  <m:ctrlPr>
                                    <a:rPr lang="en-US"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r>
                        <a:rPr lang="en-US" altLang="zh-TW" b="0" i="1" smtClean="0">
                          <a:latin typeface="Cambria Math"/>
                        </a:rPr>
                        <m:t>&gt;0</m:t>
                      </m:r>
                    </m:oMath>
                  </m:oMathPara>
                </a14:m>
                <a:endParaRPr lang="zh-TW" altLang="zh-TW" dirty="0"/>
              </a:p>
            </p:txBody>
          </p:sp>
        </mc:Choice>
        <mc:Fallback xmlns="">
          <p:sp>
            <p:nvSpPr>
              <p:cNvPr id="23" name="矩形 22"/>
              <p:cNvSpPr>
                <a:spLocks noRot="1" noChangeAspect="1" noMove="1" noResize="1" noEditPoints="1" noAdjustHandles="1" noChangeArrowheads="1" noChangeShapeType="1" noTextEdit="1"/>
              </p:cNvSpPr>
              <p:nvPr/>
            </p:nvSpPr>
            <p:spPr>
              <a:xfrm>
                <a:off x="4748630" y="1052736"/>
                <a:ext cx="3495778" cy="1153008"/>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矩形 23"/>
              <p:cNvSpPr/>
              <p:nvPr/>
            </p:nvSpPr>
            <p:spPr>
              <a:xfrm>
                <a:off x="4716463" y="2397314"/>
                <a:ext cx="930126"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TW" altLang="zh-TW" i="1" smtClean="0">
                              <a:latin typeface="Cambria Math" panose="02040503050406030204" pitchFamily="18" charset="0"/>
                            </a:rPr>
                          </m:ctrlPr>
                        </m:sSubSupPr>
                        <m:e>
                          <m:r>
                            <a:rPr lang="en-US" altLang="zh-TW" b="0" i="1" smtClean="0">
                              <a:latin typeface="Cambria Math"/>
                            </a:rPr>
                            <m:t>𝑡</m:t>
                          </m:r>
                        </m:e>
                        <m:sub>
                          <m:r>
                            <a:rPr lang="en-US" altLang="zh-TW" b="0" i="1" smtClean="0">
                              <a:latin typeface="Cambria Math"/>
                            </a:rPr>
                            <m:t>1</m:t>
                          </m:r>
                        </m:sub>
                        <m:sup>
                          <m:r>
                            <a:rPr lang="en-US" altLang="zh-TW" i="1">
                              <a:latin typeface="Cambria Math"/>
                            </a:rPr>
                            <m:t>′</m:t>
                          </m:r>
                        </m:sup>
                      </m:sSubSup>
                      <m:r>
                        <a:rPr lang="en-US" altLang="zh-TW" b="0" i="0" smtClean="0">
                          <a:latin typeface="Cambria Math"/>
                        </a:rPr>
                        <m:t>&gt;</m:t>
                      </m:r>
                      <m:sSubSup>
                        <m:sSubSupPr>
                          <m:ctrlPr>
                            <a:rPr lang="zh-TW" altLang="zh-TW" i="1">
                              <a:latin typeface="Cambria Math" panose="02040503050406030204" pitchFamily="18" charset="0"/>
                            </a:rPr>
                          </m:ctrlPr>
                        </m:sSubSupPr>
                        <m:e>
                          <m:r>
                            <a:rPr lang="en-US" altLang="zh-TW" i="1">
                              <a:latin typeface="Cambria Math"/>
                            </a:rPr>
                            <m:t>𝑡</m:t>
                          </m:r>
                        </m:e>
                        <m:sub>
                          <m:r>
                            <a:rPr lang="en-US" altLang="zh-TW" b="0" i="1" smtClean="0">
                              <a:latin typeface="Cambria Math"/>
                            </a:rPr>
                            <m:t>2</m:t>
                          </m:r>
                        </m:sub>
                        <m:sup>
                          <m:r>
                            <a:rPr lang="en-US" altLang="zh-TW" i="1">
                              <a:latin typeface="Cambria Math"/>
                            </a:rPr>
                            <m:t>′</m:t>
                          </m:r>
                        </m:sup>
                      </m:sSubSup>
                    </m:oMath>
                  </m:oMathPara>
                </a14:m>
                <a:endParaRPr lang="zh-TW" altLang="en-US" dirty="0"/>
              </a:p>
            </p:txBody>
          </p:sp>
        </mc:Choice>
        <mc:Fallback xmlns="">
          <p:sp>
            <p:nvSpPr>
              <p:cNvPr id="24" name="矩形 23"/>
              <p:cNvSpPr>
                <a:spLocks noRot="1" noChangeAspect="1" noMove="1" noResize="1" noEditPoints="1" noAdjustHandles="1" noChangeArrowheads="1" noChangeShapeType="1" noTextEdit="1"/>
              </p:cNvSpPr>
              <p:nvPr/>
            </p:nvSpPr>
            <p:spPr>
              <a:xfrm>
                <a:off x="4716463" y="2397314"/>
                <a:ext cx="930126" cy="369332"/>
              </a:xfrm>
              <a:prstGeom prst="rect">
                <a:avLst/>
              </a:prstGeom>
              <a:blipFill rotWithShape="1">
                <a:blip r:embed="rId3"/>
                <a:stretch>
                  <a:fillRect b="-1639"/>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12134272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schoolb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7050" y="1895475"/>
            <a:ext cx="47625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502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268760"/>
            <a:ext cx="6834336" cy="455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3563888" y="620688"/>
            <a:ext cx="3528392" cy="369332"/>
          </a:xfrm>
          <a:prstGeom prst="rect">
            <a:avLst/>
          </a:prstGeom>
          <a:noFill/>
        </p:spPr>
        <p:txBody>
          <a:bodyPr wrap="square" rtlCol="0">
            <a:spAutoFit/>
          </a:bodyPr>
          <a:lstStyle/>
          <a:p>
            <a:r>
              <a:rPr lang="zh-TW" altLang="en-US" dirty="0"/>
              <a:t>思考力的重訓！</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238250"/>
            <a:ext cx="7174778" cy="4583886"/>
          </a:xfrm>
          <a:prstGeom prst="rect">
            <a:avLst/>
          </a:prstGeom>
        </p:spPr>
      </p:pic>
    </p:spTree>
    <p:extLst>
      <p:ext uri="{BB962C8B-B14F-4D97-AF65-F5344CB8AC3E}">
        <p14:creationId xmlns:p14="http://schemas.microsoft.com/office/powerpoint/2010/main" val="28374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9" descr="F37_32"/>
          <p:cNvPicPr>
            <a:picLocks noChangeAspect="1" noChangeArrowheads="1"/>
          </p:cNvPicPr>
          <p:nvPr/>
        </p:nvPicPr>
        <p:blipFill>
          <a:blip r:embed="rId2">
            <a:extLst>
              <a:ext uri="{28A0092B-C50C-407E-A947-70E740481C1C}">
                <a14:useLocalDpi xmlns:a14="http://schemas.microsoft.com/office/drawing/2010/main" val="0"/>
              </a:ext>
            </a:extLst>
          </a:blip>
          <a:srcRect l="66910" b="63342"/>
          <a:stretch>
            <a:fillRect/>
          </a:stretch>
        </p:blipFill>
        <p:spPr bwMode="auto">
          <a:xfrm>
            <a:off x="4067175" y="4976813"/>
            <a:ext cx="9366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1" name="Picture 4" descr="F37_32"/>
          <p:cNvPicPr>
            <a:picLocks noChangeAspect="1" noChangeArrowheads="1"/>
          </p:cNvPicPr>
          <p:nvPr/>
        </p:nvPicPr>
        <p:blipFill>
          <a:blip r:embed="rId2">
            <a:extLst>
              <a:ext uri="{28A0092B-C50C-407E-A947-70E740481C1C}">
                <a14:useLocalDpi xmlns:a14="http://schemas.microsoft.com/office/drawing/2010/main" val="0"/>
              </a:ext>
            </a:extLst>
          </a:blip>
          <a:srcRect t="47131" b="19676"/>
          <a:stretch>
            <a:fillRect/>
          </a:stretch>
        </p:blipFill>
        <p:spPr bwMode="auto">
          <a:xfrm>
            <a:off x="2159000" y="3321050"/>
            <a:ext cx="52197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Text Box 5"/>
          <p:cNvSpPr txBox="1">
            <a:spLocks noChangeArrowheads="1"/>
          </p:cNvSpPr>
          <p:nvPr/>
        </p:nvSpPr>
        <p:spPr bwMode="auto">
          <a:xfrm>
            <a:off x="3887788" y="908050"/>
            <a:ext cx="1331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latin typeface="Arial" charset="0"/>
              </a:rPr>
              <a:t>停車問題</a:t>
            </a:r>
          </a:p>
        </p:txBody>
      </p:sp>
      <p:pic>
        <p:nvPicPr>
          <p:cNvPr id="145413" name="Picture 6" descr="F37_32"/>
          <p:cNvPicPr>
            <a:picLocks noChangeAspect="1" noChangeArrowheads="1"/>
          </p:cNvPicPr>
          <p:nvPr/>
        </p:nvPicPr>
        <p:blipFill>
          <a:blip r:embed="rId2">
            <a:extLst>
              <a:ext uri="{28A0092B-C50C-407E-A947-70E740481C1C}">
                <a14:useLocalDpi xmlns:a14="http://schemas.microsoft.com/office/drawing/2010/main" val="0"/>
              </a:ext>
            </a:extLst>
          </a:blip>
          <a:srcRect l="66910" b="63342"/>
          <a:stretch>
            <a:fillRect/>
          </a:stretch>
        </p:blipFill>
        <p:spPr bwMode="auto">
          <a:xfrm>
            <a:off x="4859338" y="1665288"/>
            <a:ext cx="17272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4" name="Picture 7" descr="F37_32"/>
          <p:cNvPicPr>
            <a:picLocks noChangeAspect="1" noChangeArrowheads="1"/>
          </p:cNvPicPr>
          <p:nvPr/>
        </p:nvPicPr>
        <p:blipFill>
          <a:blip r:embed="rId2">
            <a:extLst>
              <a:ext uri="{28A0092B-C50C-407E-A947-70E740481C1C}">
                <a14:useLocalDpi xmlns:a14="http://schemas.microsoft.com/office/drawing/2010/main" val="0"/>
              </a:ext>
            </a:extLst>
          </a:blip>
          <a:srcRect t="7855" r="36198" b="74663"/>
          <a:stretch>
            <a:fillRect/>
          </a:stretch>
        </p:blipFill>
        <p:spPr bwMode="auto">
          <a:xfrm>
            <a:off x="4067175" y="5337175"/>
            <a:ext cx="9001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5" name="Line 8"/>
          <p:cNvSpPr>
            <a:spLocks noChangeShapeType="1"/>
          </p:cNvSpPr>
          <p:nvPr/>
        </p:nvSpPr>
        <p:spPr bwMode="auto">
          <a:xfrm>
            <a:off x="4248150" y="2384425"/>
            <a:ext cx="5048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145416" name="Picture 10" descr="F37_32"/>
          <p:cNvPicPr>
            <a:picLocks noChangeAspect="1" noChangeArrowheads="1"/>
          </p:cNvPicPr>
          <p:nvPr/>
        </p:nvPicPr>
        <p:blipFill>
          <a:blip r:embed="rId2">
            <a:extLst>
              <a:ext uri="{28A0092B-C50C-407E-A947-70E740481C1C}">
                <a14:useLocalDpi xmlns:a14="http://schemas.microsoft.com/office/drawing/2010/main" val="0"/>
              </a:ext>
            </a:extLst>
          </a:blip>
          <a:srcRect t="7855" r="31023" b="74663"/>
          <a:stretch>
            <a:fillRect/>
          </a:stretch>
        </p:blipFill>
        <p:spPr bwMode="auto">
          <a:xfrm>
            <a:off x="3059113" y="2024063"/>
            <a:ext cx="9731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7" name="Line 11"/>
          <p:cNvSpPr>
            <a:spLocks noChangeShapeType="1"/>
          </p:cNvSpPr>
          <p:nvPr/>
        </p:nvSpPr>
        <p:spPr bwMode="auto">
          <a:xfrm flipH="1">
            <a:off x="3635375" y="5229225"/>
            <a:ext cx="5048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Tree>
    <p:extLst>
      <p:ext uri="{BB962C8B-B14F-4D97-AF65-F5344CB8AC3E}">
        <p14:creationId xmlns:p14="http://schemas.microsoft.com/office/powerpoint/2010/main" val="8293992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4"/>
          <p:cNvSpPr txBox="1">
            <a:spLocks noChangeArrowheads="1"/>
          </p:cNvSpPr>
          <p:nvPr/>
        </p:nvSpPr>
        <p:spPr bwMode="auto">
          <a:xfrm>
            <a:off x="719138" y="3644900"/>
            <a:ext cx="360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a:t>I</a:t>
            </a:r>
          </a:p>
        </p:txBody>
      </p:sp>
      <p:sp>
        <p:nvSpPr>
          <p:cNvPr id="146435" name="Text Box 5"/>
          <p:cNvSpPr txBox="1">
            <a:spLocks noChangeArrowheads="1"/>
          </p:cNvSpPr>
          <p:nvPr/>
        </p:nvSpPr>
        <p:spPr bwMode="auto">
          <a:xfrm>
            <a:off x="4067175" y="3573463"/>
            <a:ext cx="360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a:t>II</a:t>
            </a:r>
          </a:p>
        </p:txBody>
      </p:sp>
      <p:graphicFrame>
        <p:nvGraphicFramePr>
          <p:cNvPr id="146437" name="Object 8"/>
          <p:cNvGraphicFramePr>
            <a:graphicFrameLocks noChangeAspect="1"/>
          </p:cNvGraphicFramePr>
          <p:nvPr/>
        </p:nvGraphicFramePr>
        <p:xfrm>
          <a:off x="4464050" y="3860800"/>
          <a:ext cx="3636963" cy="1401763"/>
        </p:xfrm>
        <a:graphic>
          <a:graphicData uri="http://schemas.openxmlformats.org/presentationml/2006/ole">
            <mc:AlternateContent xmlns:mc="http://schemas.openxmlformats.org/markup-compatibility/2006">
              <mc:Choice xmlns:v="urn:schemas-microsoft-com:vml" Requires="v">
                <p:oleObj spid="_x0000_s25750" name="方程式" r:id="rId3" imgW="2438400" imgH="939800" progId="Equation.3">
                  <p:embed/>
                </p:oleObj>
              </mc:Choice>
              <mc:Fallback>
                <p:oleObj name="方程式" r:id="rId3" imgW="2438400" imgH="939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050" y="3860800"/>
                        <a:ext cx="3636963" cy="1401763"/>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46438" name="Text Box 9"/>
          <p:cNvSpPr txBox="1">
            <a:spLocks noChangeArrowheads="1"/>
          </p:cNvSpPr>
          <p:nvPr/>
        </p:nvSpPr>
        <p:spPr bwMode="auto">
          <a:xfrm>
            <a:off x="4356100" y="5697538"/>
            <a:ext cx="1044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a:t>II</a:t>
            </a:r>
            <a:r>
              <a:rPr kumimoji="0" lang="zh-TW" altLang="en-US" sz="1800">
                <a:latin typeface="Arial" charset="0"/>
              </a:rPr>
              <a:t>早於</a:t>
            </a:r>
            <a:r>
              <a:rPr kumimoji="0" lang="en-US" altLang="zh-TW" sz="1800"/>
              <a:t>I</a:t>
            </a:r>
          </a:p>
        </p:txBody>
      </p:sp>
      <p:sp>
        <p:nvSpPr>
          <p:cNvPr id="146439" name="Text Box 10"/>
          <p:cNvSpPr txBox="1">
            <a:spLocks noChangeArrowheads="1"/>
          </p:cNvSpPr>
          <p:nvPr/>
        </p:nvSpPr>
        <p:spPr bwMode="auto">
          <a:xfrm>
            <a:off x="1655763" y="5661025"/>
            <a:ext cx="1044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1800"/>
              <a:t>I</a:t>
            </a:r>
            <a:r>
              <a:rPr kumimoji="0" lang="zh-TW" altLang="en-US" sz="1800">
                <a:latin typeface="Arial" charset="0"/>
              </a:rPr>
              <a:t>早於</a:t>
            </a:r>
            <a:r>
              <a:rPr kumimoji="0" lang="en-US" altLang="zh-TW" sz="1800"/>
              <a:t>II</a:t>
            </a:r>
          </a:p>
        </p:txBody>
      </p:sp>
      <p:sp>
        <p:nvSpPr>
          <p:cNvPr id="337931" name="Text Box 11"/>
          <p:cNvSpPr txBox="1">
            <a:spLocks noChangeArrowheads="1"/>
          </p:cNvSpPr>
          <p:nvPr/>
        </p:nvSpPr>
        <p:spPr bwMode="auto">
          <a:xfrm>
            <a:off x="2879725" y="6092825"/>
            <a:ext cx="2771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solidFill>
                  <a:srgbClr val="FF0000"/>
                </a:solidFill>
                <a:latin typeface="Arial" charset="0"/>
              </a:rPr>
              <a:t>時間先後也是相對的</a:t>
            </a:r>
          </a:p>
        </p:txBody>
      </p:sp>
      <p:pic>
        <p:nvPicPr>
          <p:cNvPr id="146441" name="Picture 12" descr="F37_32"/>
          <p:cNvPicPr>
            <a:picLocks noChangeAspect="1" noChangeArrowheads="1"/>
          </p:cNvPicPr>
          <p:nvPr/>
        </p:nvPicPr>
        <p:blipFill>
          <a:blip r:embed="rId5">
            <a:extLst>
              <a:ext uri="{28A0092B-C50C-407E-A947-70E740481C1C}">
                <a14:useLocalDpi xmlns:a14="http://schemas.microsoft.com/office/drawing/2010/main" val="0"/>
              </a:ext>
            </a:extLst>
          </a:blip>
          <a:srcRect t="47131" b="19676"/>
          <a:stretch>
            <a:fillRect/>
          </a:stretch>
        </p:blipFill>
        <p:spPr bwMode="auto">
          <a:xfrm>
            <a:off x="358775" y="2133600"/>
            <a:ext cx="52197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2" name="Picture 13" descr="F37_32"/>
          <p:cNvPicPr>
            <a:picLocks noChangeAspect="1" noChangeArrowheads="1"/>
          </p:cNvPicPr>
          <p:nvPr/>
        </p:nvPicPr>
        <p:blipFill>
          <a:blip r:embed="rId5">
            <a:extLst>
              <a:ext uri="{28A0092B-C50C-407E-A947-70E740481C1C}">
                <a14:useLocalDpi xmlns:a14="http://schemas.microsoft.com/office/drawing/2010/main" val="0"/>
              </a:ext>
            </a:extLst>
          </a:blip>
          <a:srcRect l="66910" b="63342"/>
          <a:stretch>
            <a:fillRect/>
          </a:stretch>
        </p:blipFill>
        <p:spPr bwMode="auto">
          <a:xfrm>
            <a:off x="3095625" y="188913"/>
            <a:ext cx="17272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43" name="Line 14"/>
          <p:cNvSpPr>
            <a:spLocks noChangeShapeType="1"/>
          </p:cNvSpPr>
          <p:nvPr/>
        </p:nvSpPr>
        <p:spPr bwMode="auto">
          <a:xfrm>
            <a:off x="2411413" y="1089025"/>
            <a:ext cx="5048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146444" name="Picture 15" descr="F37_32"/>
          <p:cNvPicPr>
            <a:picLocks noChangeAspect="1" noChangeArrowheads="1"/>
          </p:cNvPicPr>
          <p:nvPr/>
        </p:nvPicPr>
        <p:blipFill>
          <a:blip r:embed="rId5">
            <a:extLst>
              <a:ext uri="{28A0092B-C50C-407E-A947-70E740481C1C}">
                <a14:useLocalDpi xmlns:a14="http://schemas.microsoft.com/office/drawing/2010/main" val="0"/>
              </a:ext>
            </a:extLst>
          </a:blip>
          <a:srcRect t="7855" r="31023" b="74663"/>
          <a:stretch>
            <a:fillRect/>
          </a:stretch>
        </p:blipFill>
        <p:spPr bwMode="auto">
          <a:xfrm>
            <a:off x="1295400" y="657225"/>
            <a:ext cx="9731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45" name="Line 16"/>
          <p:cNvSpPr>
            <a:spLocks noChangeShapeType="1"/>
          </p:cNvSpPr>
          <p:nvPr/>
        </p:nvSpPr>
        <p:spPr bwMode="auto">
          <a:xfrm flipV="1">
            <a:off x="827088" y="3392488"/>
            <a:ext cx="0" cy="25241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46446" name="Line 17"/>
          <p:cNvSpPr>
            <a:spLocks noChangeShapeType="1"/>
          </p:cNvSpPr>
          <p:nvPr/>
        </p:nvSpPr>
        <p:spPr bwMode="auto">
          <a:xfrm flipV="1">
            <a:off x="4248150" y="3321050"/>
            <a:ext cx="0" cy="25241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146447" name="Picture 18" descr="F37_32"/>
          <p:cNvPicPr>
            <a:picLocks noChangeAspect="1" noChangeArrowheads="1"/>
          </p:cNvPicPr>
          <p:nvPr/>
        </p:nvPicPr>
        <p:blipFill>
          <a:blip r:embed="rId5">
            <a:extLst>
              <a:ext uri="{28A0092B-C50C-407E-A947-70E740481C1C}">
                <a14:useLocalDpi xmlns:a14="http://schemas.microsoft.com/office/drawing/2010/main" val="0"/>
              </a:ext>
            </a:extLst>
          </a:blip>
          <a:srcRect l="66910" b="63342"/>
          <a:stretch>
            <a:fillRect/>
          </a:stretch>
        </p:blipFill>
        <p:spPr bwMode="auto">
          <a:xfrm>
            <a:off x="7127875" y="1989138"/>
            <a:ext cx="9366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8" name="Picture 19" descr="F37_32"/>
          <p:cNvPicPr>
            <a:picLocks noChangeAspect="1" noChangeArrowheads="1"/>
          </p:cNvPicPr>
          <p:nvPr/>
        </p:nvPicPr>
        <p:blipFill>
          <a:blip r:embed="rId5">
            <a:extLst>
              <a:ext uri="{28A0092B-C50C-407E-A947-70E740481C1C}">
                <a14:useLocalDpi xmlns:a14="http://schemas.microsoft.com/office/drawing/2010/main" val="0"/>
              </a:ext>
            </a:extLst>
          </a:blip>
          <a:srcRect t="7855" r="36198" b="74663"/>
          <a:stretch>
            <a:fillRect/>
          </a:stretch>
        </p:blipFill>
        <p:spPr bwMode="auto">
          <a:xfrm>
            <a:off x="7127875" y="2349500"/>
            <a:ext cx="9001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49" name="Line 20"/>
          <p:cNvSpPr>
            <a:spLocks noChangeShapeType="1"/>
          </p:cNvSpPr>
          <p:nvPr/>
        </p:nvSpPr>
        <p:spPr bwMode="auto">
          <a:xfrm flipH="1">
            <a:off x="6696075" y="2241550"/>
            <a:ext cx="5048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E566A605-CB39-E14C-B530-5263DCC53CD6}"/>
                  </a:ext>
                </a:extLst>
              </p:cNvPr>
              <p:cNvSpPr/>
              <p:nvPr/>
            </p:nvSpPr>
            <p:spPr>
              <a:xfrm>
                <a:off x="719138" y="3852863"/>
                <a:ext cx="2942913" cy="647678"/>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r>
                        <a:rPr lang="en-US" altLang="zh-TW" i="1">
                          <a:latin typeface="Cambria Math"/>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𝐿</m:t>
                      </m:r>
                      <m:r>
                        <a:rPr lang="en-US" altLang="zh-TW" b="0" i="1" smtClean="0">
                          <a:latin typeface="Cambria Math" panose="02040503050406030204" pitchFamily="18" charset="0"/>
                        </a:rPr>
                        <m:t>,∆</m:t>
                      </m:r>
                      <m:r>
                        <a:rPr lang="en-US" altLang="zh-TW" i="1">
                          <a:latin typeface="Cambria Math" panose="02040503050406030204" pitchFamily="18" charset="0"/>
                          <a:ea typeface="Cambria Math"/>
                        </a:rPr>
                        <m:t>𝑡</m:t>
                      </m:r>
                      <m:r>
                        <a:rPr lang="en-US" altLang="zh-TW" b="0" i="1" smtClean="0">
                          <a:latin typeface="Cambria Math" panose="02040503050406030204" pitchFamily="18" charset="0"/>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𝐿</m:t>
                          </m:r>
                          <m:r>
                            <a:rPr lang="en-US" altLang="zh-TW" b="0" i="1" smtClean="0">
                              <a:latin typeface="Cambria Math" panose="02040503050406030204" pitchFamily="18" charset="0"/>
                              <a:ea typeface="Cambria Math"/>
                            </a:rPr>
                            <m:t>−</m:t>
                          </m:r>
                          <m:sSup>
                            <m:sSupPr>
                              <m:ctrlPr>
                                <a:rPr lang="en-US" altLang="zh-TW" b="0" i="1" smtClean="0">
                                  <a:latin typeface="Cambria Math" panose="02040503050406030204" pitchFamily="18" charset="0"/>
                                  <a:ea typeface="Cambria Math"/>
                                </a:rPr>
                              </m:ctrlPr>
                            </m:sSupPr>
                            <m:e>
                              <m:r>
                                <a:rPr lang="en-US" altLang="zh-TW" b="0" i="1" smtClean="0">
                                  <a:latin typeface="Cambria Math" panose="02040503050406030204" pitchFamily="18" charset="0"/>
                                  <a:ea typeface="Cambria Math" panose="02040503050406030204" pitchFamily="18" charset="0"/>
                                </a:rPr>
                                <m:t>𝛾</m:t>
                              </m:r>
                            </m:e>
                            <m:sup>
                              <m:r>
                                <a:rPr lang="en-US" altLang="zh-TW" b="0" i="1" smtClean="0">
                                  <a:latin typeface="Cambria Math" panose="02040503050406030204" pitchFamily="18" charset="0"/>
                                  <a:ea typeface="Cambria Math"/>
                                </a:rPr>
                                <m:t>−1</m:t>
                              </m:r>
                            </m:sup>
                          </m:sSup>
                          <m:r>
                            <a:rPr lang="en-US" altLang="zh-TW" b="0" i="1" smtClean="0">
                              <a:latin typeface="Cambria Math" panose="02040503050406030204" pitchFamily="18" charset="0"/>
                              <a:ea typeface="Cambria Math"/>
                            </a:rPr>
                            <m:t>𝐿</m:t>
                          </m:r>
                        </m:num>
                        <m:den>
                          <m:r>
                            <a:rPr lang="en-US" altLang="zh-TW" b="0" i="1" smtClean="0">
                              <a:latin typeface="Cambria Math" panose="02040503050406030204" pitchFamily="18" charset="0"/>
                              <a:ea typeface="Cambria Math"/>
                            </a:rPr>
                            <m:t>𝑣</m:t>
                          </m:r>
                        </m:den>
                      </m:f>
                      <m:r>
                        <a:rPr lang="en-US" altLang="zh-TW" b="0" i="1" smtClean="0">
                          <a:latin typeface="Cambria Math" panose="02040503050406030204" pitchFamily="18" charset="0"/>
                          <a:ea typeface="Cambria Math"/>
                        </a:rPr>
                        <m:t>&gt;0</m:t>
                      </m:r>
                    </m:oMath>
                  </m:oMathPara>
                </a14:m>
                <a:endParaRPr lang="zh-TW" altLang="zh-TW" dirty="0"/>
              </a:p>
            </p:txBody>
          </p:sp>
        </mc:Choice>
        <mc:Fallback xmlns="">
          <p:sp>
            <p:nvSpPr>
              <p:cNvPr id="18" name="矩形 17">
                <a:extLst>
                  <a:ext uri="{FF2B5EF4-FFF2-40B4-BE49-F238E27FC236}">
                    <a16:creationId xmlns:a16="http://schemas.microsoft.com/office/drawing/2014/main" id="{E566A605-CB39-E14C-B530-5263DCC53CD6}"/>
                  </a:ext>
                </a:extLst>
              </p:cNvPr>
              <p:cNvSpPr>
                <a:spLocks noRot="1" noChangeAspect="1" noMove="1" noResize="1" noEditPoints="1" noAdjustHandles="1" noChangeArrowheads="1" noChangeShapeType="1" noTextEdit="1"/>
              </p:cNvSpPr>
              <p:nvPr/>
            </p:nvSpPr>
            <p:spPr>
              <a:xfrm>
                <a:off x="719138" y="3852863"/>
                <a:ext cx="2942913" cy="647678"/>
              </a:xfrm>
              <a:prstGeom prst="rect">
                <a:avLst/>
              </a:prstGeom>
              <a:blipFill>
                <a:blip r:embed="rId6"/>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553516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31"/>
                                        </p:tgtEl>
                                        <p:attrNameLst>
                                          <p:attrName>style.visibility</p:attrName>
                                        </p:attrNameLst>
                                      </p:cBhvr>
                                      <p:to>
                                        <p:strVal val="visible"/>
                                      </p:to>
                                    </p:set>
                                    <p:anim calcmode="lin" valueType="num">
                                      <p:cBhvr additive="base">
                                        <p:cTn id="7" dur="500" fill="hold"/>
                                        <p:tgtEl>
                                          <p:spTgt spid="337931"/>
                                        </p:tgtEl>
                                        <p:attrNameLst>
                                          <p:attrName>ppt_x</p:attrName>
                                        </p:attrNameLst>
                                      </p:cBhvr>
                                      <p:tavLst>
                                        <p:tav tm="0">
                                          <p:val>
                                            <p:strVal val="#ppt_x"/>
                                          </p:val>
                                        </p:tav>
                                        <p:tav tm="100000">
                                          <p:val>
                                            <p:strVal val="#ppt_x"/>
                                          </p:val>
                                        </p:tav>
                                      </p:tavLst>
                                    </p:anim>
                                    <p:anim calcmode="lin" valueType="num">
                                      <p:cBhvr additive="base">
                                        <p:cTn id="8" dur="500" fill="hold"/>
                                        <p:tgtEl>
                                          <p:spTgt spid="3379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31"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矩形 103">
            <a:extLst>
              <a:ext uri="{FF2B5EF4-FFF2-40B4-BE49-F238E27FC236}">
                <a16:creationId xmlns:a16="http://schemas.microsoft.com/office/drawing/2014/main" id="{81B6C739-CE5F-904B-9B08-079C5CF9AF8A}"/>
              </a:ext>
            </a:extLst>
          </p:cNvPr>
          <p:cNvSpPr/>
          <p:nvPr/>
        </p:nvSpPr>
        <p:spPr>
          <a:xfrm>
            <a:off x="8045093" y="4221088"/>
            <a:ext cx="933364" cy="1550508"/>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pic>
        <p:nvPicPr>
          <p:cNvPr id="5" name="Picture 4" descr="fig39">
            <a:extLst>
              <a:ext uri="{FF2B5EF4-FFF2-40B4-BE49-F238E27FC236}">
                <a16:creationId xmlns:a16="http://schemas.microsoft.com/office/drawing/2014/main" id="{C08FDA69-2687-1943-9055-93A205DD4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r="51591" b="39111"/>
          <a:stretch>
            <a:fillRect/>
          </a:stretch>
        </p:blipFill>
        <p:spPr bwMode="auto">
          <a:xfrm>
            <a:off x="743553" y="736229"/>
            <a:ext cx="26638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fig39">
            <a:extLst>
              <a:ext uri="{FF2B5EF4-FFF2-40B4-BE49-F238E27FC236}">
                <a16:creationId xmlns:a16="http://schemas.microsoft.com/office/drawing/2014/main" id="{7D010BC0-FD50-CB4D-A195-33E950CF0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024" t="2" b="39111"/>
          <a:stretch>
            <a:fillRect/>
          </a:stretch>
        </p:blipFill>
        <p:spPr bwMode="auto">
          <a:xfrm>
            <a:off x="4975033" y="736229"/>
            <a:ext cx="26955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1">
            <a:extLst>
              <a:ext uri="{FF2B5EF4-FFF2-40B4-BE49-F238E27FC236}">
                <a16:creationId xmlns:a16="http://schemas.microsoft.com/office/drawing/2014/main" id="{376A4FD0-4C1C-4D40-8B39-F5FFE3530074}"/>
              </a:ext>
            </a:extLst>
          </p:cNvPr>
          <p:cNvSpPr txBox="1">
            <a:spLocks noChangeArrowheads="1"/>
          </p:cNvSpPr>
          <p:nvPr/>
        </p:nvSpPr>
        <p:spPr bwMode="auto">
          <a:xfrm>
            <a:off x="2294781" y="402808"/>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1</a:t>
            </a:r>
            <a:endParaRPr lang="zh-TW" altLang="en-US" sz="1800" dirty="0">
              <a:latin typeface="Cambria Math" panose="02040503050406030204" pitchFamily="18" charset="0"/>
            </a:endParaRPr>
          </a:p>
        </p:txBody>
      </p:sp>
      <p:sp>
        <p:nvSpPr>
          <p:cNvPr id="8" name="文字方塊 11">
            <a:extLst>
              <a:ext uri="{FF2B5EF4-FFF2-40B4-BE49-F238E27FC236}">
                <a16:creationId xmlns:a16="http://schemas.microsoft.com/office/drawing/2014/main" id="{A5A58964-6924-1B42-B642-058FA1E2B876}"/>
              </a:ext>
            </a:extLst>
          </p:cNvPr>
          <p:cNvSpPr txBox="1">
            <a:spLocks noChangeArrowheads="1"/>
          </p:cNvSpPr>
          <p:nvPr/>
        </p:nvSpPr>
        <p:spPr bwMode="auto">
          <a:xfrm>
            <a:off x="5606030" y="416758"/>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2</a:t>
            </a:r>
            <a:endParaRPr lang="zh-TW" altLang="en-US" sz="1800" dirty="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57C6F2F7-1CA4-5342-95B6-E10FE717A494}"/>
                  </a:ext>
                </a:extLst>
              </p:cNvPr>
              <p:cNvSpPr/>
              <p:nvPr/>
            </p:nvSpPr>
            <p:spPr>
              <a:xfrm>
                <a:off x="7133281" y="800686"/>
                <a:ext cx="53732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r>
                        <a:rPr lang="en-US" altLang="zh-TW" i="1">
                          <a:latin typeface="Cambria Math"/>
                        </a:rPr>
                        <m:t>′</m:t>
                      </m:r>
                    </m:oMath>
                  </m:oMathPara>
                </a14:m>
                <a:endParaRPr lang="zh-TW" altLang="en-US" dirty="0"/>
              </a:p>
            </p:txBody>
          </p:sp>
        </mc:Choice>
        <mc:Fallback xmlns="">
          <p:sp>
            <p:nvSpPr>
              <p:cNvPr id="9" name="矩形 8">
                <a:extLst>
                  <a:ext uri="{FF2B5EF4-FFF2-40B4-BE49-F238E27FC236}">
                    <a16:creationId xmlns:a16="http://schemas.microsoft.com/office/drawing/2014/main" id="{57C6F2F7-1CA4-5342-95B6-E10FE717A494}"/>
                  </a:ext>
                </a:extLst>
              </p:cNvPr>
              <p:cNvSpPr>
                <a:spLocks noRot="1" noChangeAspect="1" noMove="1" noResize="1" noEditPoints="1" noAdjustHandles="1" noChangeArrowheads="1" noChangeShapeType="1" noTextEdit="1"/>
              </p:cNvSpPr>
              <p:nvPr/>
            </p:nvSpPr>
            <p:spPr>
              <a:xfrm>
                <a:off x="7133281" y="800686"/>
                <a:ext cx="537327" cy="369332"/>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2D1217F2-10D4-C547-A461-8E4168EFEA87}"/>
                  </a:ext>
                </a:extLst>
              </p:cNvPr>
              <p:cNvSpPr/>
              <p:nvPr/>
            </p:nvSpPr>
            <p:spPr>
              <a:xfrm>
                <a:off x="7149305" y="1922647"/>
                <a:ext cx="4836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oMath>
                  </m:oMathPara>
                </a14:m>
                <a:endParaRPr lang="zh-TW" altLang="en-US" dirty="0"/>
              </a:p>
            </p:txBody>
          </p:sp>
        </mc:Choice>
        <mc:Fallback xmlns="">
          <p:sp>
            <p:nvSpPr>
              <p:cNvPr id="10" name="矩形 9">
                <a:extLst>
                  <a:ext uri="{FF2B5EF4-FFF2-40B4-BE49-F238E27FC236}">
                    <a16:creationId xmlns:a16="http://schemas.microsoft.com/office/drawing/2014/main" id="{2D1217F2-10D4-C547-A461-8E4168EFEA87}"/>
                  </a:ext>
                </a:extLst>
              </p:cNvPr>
              <p:cNvSpPr>
                <a:spLocks noRot="1" noChangeAspect="1" noMove="1" noResize="1" noEditPoints="1" noAdjustHandles="1" noChangeArrowheads="1" noChangeShapeType="1" noTextEdit="1"/>
              </p:cNvSpPr>
              <p:nvPr/>
            </p:nvSpPr>
            <p:spPr>
              <a:xfrm>
                <a:off x="7149305" y="1922647"/>
                <a:ext cx="483659" cy="369332"/>
              </a:xfrm>
              <a:prstGeom prst="rect">
                <a:avLst/>
              </a:prstGeom>
              <a:blipFill>
                <a:blip r:embed="rId4"/>
                <a:stretch>
                  <a:fillRect/>
                </a:stretch>
              </a:blipFill>
            </p:spPr>
            <p:txBody>
              <a:bodyPr/>
              <a:lstStyle/>
              <a:p>
                <a:r>
                  <a:rPr lang="zh-TW" altLang="en-US">
                    <a:noFill/>
                  </a:rPr>
                  <a:t> </a:t>
                </a:r>
              </a:p>
            </p:txBody>
          </p:sp>
        </mc:Fallback>
      </mc:AlternateContent>
      <p:sp>
        <p:nvSpPr>
          <p:cNvPr id="56" name="AutoShape 6">
            <a:extLst>
              <a:ext uri="{FF2B5EF4-FFF2-40B4-BE49-F238E27FC236}">
                <a16:creationId xmlns:a16="http://schemas.microsoft.com/office/drawing/2014/main" id="{D652FD87-7034-7542-9504-88852C664567}"/>
              </a:ext>
            </a:extLst>
          </p:cNvPr>
          <p:cNvSpPr>
            <a:spLocks noChangeArrowheads="1"/>
          </p:cNvSpPr>
          <p:nvPr/>
        </p:nvSpPr>
        <p:spPr bwMode="auto">
          <a:xfrm rot="10800000">
            <a:off x="386855" y="896270"/>
            <a:ext cx="3059430" cy="658225"/>
          </a:xfrm>
          <a:prstGeom prst="flowChartOnlineStorage">
            <a:avLst/>
          </a:prstGeom>
          <a:noFill/>
          <a:ln w="9525">
            <a:solidFill>
              <a:srgbClr val="FF000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57" name="AutoShape 6">
            <a:extLst>
              <a:ext uri="{FF2B5EF4-FFF2-40B4-BE49-F238E27FC236}">
                <a16:creationId xmlns:a16="http://schemas.microsoft.com/office/drawing/2014/main" id="{AE5D8FEB-C94A-7745-8D4F-073D7F596F62}"/>
              </a:ext>
            </a:extLst>
          </p:cNvPr>
          <p:cNvSpPr>
            <a:spLocks noChangeArrowheads="1"/>
          </p:cNvSpPr>
          <p:nvPr/>
        </p:nvSpPr>
        <p:spPr bwMode="auto">
          <a:xfrm rot="10800000">
            <a:off x="5921212" y="862027"/>
            <a:ext cx="2961463" cy="665904"/>
          </a:xfrm>
          <a:prstGeom prst="flowChartOnlineStorage">
            <a:avLst/>
          </a:prstGeom>
          <a:noFill/>
          <a:ln w="9525">
            <a:solidFill>
              <a:srgbClr val="FF000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mc:AlternateContent xmlns:mc="http://schemas.openxmlformats.org/markup-compatibility/2006" xmlns:a14="http://schemas.microsoft.com/office/drawing/2010/main">
        <mc:Choice Requires="a14">
          <p:sp>
            <p:nvSpPr>
              <p:cNvPr id="67" name="矩形 66">
                <a:extLst>
                  <a:ext uri="{FF2B5EF4-FFF2-40B4-BE49-F238E27FC236}">
                    <a16:creationId xmlns:a16="http://schemas.microsoft.com/office/drawing/2014/main" id="{31E44890-62B1-974C-AEC0-2704A69B2FA3}"/>
                  </a:ext>
                </a:extLst>
              </p:cNvPr>
              <p:cNvSpPr/>
              <p:nvPr/>
            </p:nvSpPr>
            <p:spPr>
              <a:xfrm>
                <a:off x="3605835" y="1922647"/>
                <a:ext cx="1096069"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sSup>
                        <m:sSupPr>
                          <m:ctrlPr>
                            <a:rPr lang="en-US" altLang="zh-TW" i="1">
                              <a:latin typeface="Cambria Math" panose="02040503050406030204" pitchFamily="18" charset="0"/>
                            </a:rPr>
                          </m:ctrlPr>
                        </m:sSupPr>
                        <m:e>
                          <m:r>
                            <a:rPr lang="en-US" altLang="zh-TW" i="1">
                              <a:latin typeface="Cambria Math"/>
                            </a:rPr>
                            <m:t>𝑡</m:t>
                          </m:r>
                        </m:e>
                        <m:sup>
                          <m:r>
                            <a:rPr lang="en-US" altLang="zh-TW" i="1">
                              <a:latin typeface="Cambria Math"/>
                            </a:rPr>
                            <m:t>′</m:t>
                          </m:r>
                        </m:sup>
                      </m:sSup>
                      <m:r>
                        <a:rPr lang="en-US" altLang="zh-TW" b="0" i="1" smtClean="0">
                          <a:latin typeface="Cambria Math" panose="02040503050406030204" pitchFamily="18" charset="0"/>
                        </a:rPr>
                        <m:t>&lt;</m:t>
                      </m:r>
                      <m:r>
                        <a:rPr lang="zh-TW" altLang="en-US" i="1">
                          <a:latin typeface="Cambria Math"/>
                        </a:rPr>
                        <m:t>∆</m:t>
                      </m:r>
                      <m:r>
                        <a:rPr lang="en-US" altLang="zh-TW" i="1">
                          <a:latin typeface="Cambria Math"/>
                        </a:rPr>
                        <m:t>𝑡</m:t>
                      </m:r>
                    </m:oMath>
                  </m:oMathPara>
                </a14:m>
                <a:endParaRPr lang="zh-TW" altLang="en-US" dirty="0"/>
              </a:p>
            </p:txBody>
          </p:sp>
        </mc:Choice>
        <mc:Fallback xmlns="">
          <p:sp>
            <p:nvSpPr>
              <p:cNvPr id="67" name="矩形 66">
                <a:extLst>
                  <a:ext uri="{FF2B5EF4-FFF2-40B4-BE49-F238E27FC236}">
                    <a16:creationId xmlns:a16="http://schemas.microsoft.com/office/drawing/2014/main" id="{31E44890-62B1-974C-AEC0-2704A69B2FA3}"/>
                  </a:ext>
                </a:extLst>
              </p:cNvPr>
              <p:cNvSpPr>
                <a:spLocks noRot="1" noChangeAspect="1" noMove="1" noResize="1" noEditPoints="1" noAdjustHandles="1" noChangeArrowheads="1" noChangeShapeType="1" noTextEdit="1"/>
              </p:cNvSpPr>
              <p:nvPr/>
            </p:nvSpPr>
            <p:spPr>
              <a:xfrm>
                <a:off x="3605835" y="1922647"/>
                <a:ext cx="1096069" cy="369332"/>
              </a:xfrm>
              <a:prstGeom prst="rect">
                <a:avLst/>
              </a:prstGeom>
              <a:blipFill>
                <a:blip r:embed="rId5"/>
                <a:stretch>
                  <a:fillRect/>
                </a:stretch>
              </a:blipFill>
            </p:spPr>
            <p:txBody>
              <a:bodyPr/>
              <a:lstStyle/>
              <a:p>
                <a:r>
                  <a:rPr lang="zh-TW" altLang="en-US">
                    <a:noFill/>
                  </a:rPr>
                  <a:t> </a:t>
                </a:r>
              </a:p>
            </p:txBody>
          </p:sp>
        </mc:Fallback>
      </mc:AlternateContent>
      <p:sp>
        <p:nvSpPr>
          <p:cNvPr id="75" name="文字方塊 7">
            <a:extLst>
              <a:ext uri="{FF2B5EF4-FFF2-40B4-BE49-F238E27FC236}">
                <a16:creationId xmlns:a16="http://schemas.microsoft.com/office/drawing/2014/main" id="{27BEB005-011A-5D42-881C-9D9B0A9EE5E3}"/>
              </a:ext>
            </a:extLst>
          </p:cNvPr>
          <p:cNvSpPr txBox="1">
            <a:spLocks noChangeArrowheads="1"/>
          </p:cNvSpPr>
          <p:nvPr/>
        </p:nvSpPr>
        <p:spPr bwMode="auto">
          <a:xfrm>
            <a:off x="1094455" y="2502028"/>
            <a:ext cx="74089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移動中的鐘走得慢！</a:t>
            </a:r>
            <a:r>
              <a:rPr kumimoji="0" lang="zh-CN" altLang="en-US" sz="1800" dirty="0">
                <a:latin typeface="Arial" charset="0"/>
              </a:rPr>
              <a:t>可是跟著時鐘移動的觀察者會以為自己是靜止的！</a:t>
            </a:r>
            <a:endParaRPr kumimoji="0" lang="zh-TW" altLang="en-US" sz="1800" dirty="0">
              <a:latin typeface="Arial" charset="0"/>
            </a:endParaRPr>
          </a:p>
        </p:txBody>
      </p:sp>
      <p:sp>
        <p:nvSpPr>
          <p:cNvPr id="76" name="文字方塊 7">
            <a:extLst>
              <a:ext uri="{FF2B5EF4-FFF2-40B4-BE49-F238E27FC236}">
                <a16:creationId xmlns:a16="http://schemas.microsoft.com/office/drawing/2014/main" id="{CC78BBEF-2714-4140-9AFD-B5357E8E187B}"/>
              </a:ext>
            </a:extLst>
          </p:cNvPr>
          <p:cNvSpPr txBox="1">
            <a:spLocks noChangeArrowheads="1"/>
          </p:cNvSpPr>
          <p:nvPr/>
        </p:nvSpPr>
        <p:spPr bwMode="auto">
          <a:xfrm>
            <a:off x="1094455" y="2966241"/>
            <a:ext cx="76970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地面的鐘對他來說反而在移動，因此應該是地面的時鐘走得慢！如下圖：</a:t>
            </a:r>
          </a:p>
        </p:txBody>
      </p:sp>
      <p:sp>
        <p:nvSpPr>
          <p:cNvPr id="77" name="矩形 76">
            <a:extLst>
              <a:ext uri="{FF2B5EF4-FFF2-40B4-BE49-F238E27FC236}">
                <a16:creationId xmlns:a16="http://schemas.microsoft.com/office/drawing/2014/main" id="{80FA1032-D185-C142-BEE9-51F2BC26D0D9}"/>
              </a:ext>
            </a:extLst>
          </p:cNvPr>
          <p:cNvSpPr/>
          <p:nvPr/>
        </p:nvSpPr>
        <p:spPr>
          <a:xfrm>
            <a:off x="6660232" y="4221088"/>
            <a:ext cx="1455588" cy="1560992"/>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78" name="矩形 77">
            <a:extLst>
              <a:ext uri="{FF2B5EF4-FFF2-40B4-BE49-F238E27FC236}">
                <a16:creationId xmlns:a16="http://schemas.microsoft.com/office/drawing/2014/main" id="{9C578C87-7A01-144A-963F-72A32D79FA99}"/>
              </a:ext>
            </a:extLst>
          </p:cNvPr>
          <p:cNvSpPr/>
          <p:nvPr/>
        </p:nvSpPr>
        <p:spPr>
          <a:xfrm>
            <a:off x="3302843" y="4264621"/>
            <a:ext cx="1363969" cy="1529353"/>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pic>
        <p:nvPicPr>
          <p:cNvPr id="79" name="Picture 4" descr="fig39">
            <a:extLst>
              <a:ext uri="{FF2B5EF4-FFF2-40B4-BE49-F238E27FC236}">
                <a16:creationId xmlns:a16="http://schemas.microsoft.com/office/drawing/2014/main" id="{62F5D149-90CE-8E40-AFD8-8E388680E0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r="51591" b="39111"/>
          <a:stretch>
            <a:fillRect/>
          </a:stretch>
        </p:blipFill>
        <p:spPr bwMode="auto">
          <a:xfrm>
            <a:off x="655372" y="4256624"/>
            <a:ext cx="26638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4" descr="fig39">
            <a:extLst>
              <a:ext uri="{FF2B5EF4-FFF2-40B4-BE49-F238E27FC236}">
                <a16:creationId xmlns:a16="http://schemas.microsoft.com/office/drawing/2014/main" id="{9F4CABC7-240C-4440-B5B1-4A4F568D8D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846" t="2" b="39111"/>
          <a:stretch/>
        </p:blipFill>
        <p:spPr bwMode="auto">
          <a:xfrm>
            <a:off x="4849651" y="4226330"/>
            <a:ext cx="182474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1" name="矩形 80">
                <a:extLst>
                  <a:ext uri="{FF2B5EF4-FFF2-40B4-BE49-F238E27FC236}">
                    <a16:creationId xmlns:a16="http://schemas.microsoft.com/office/drawing/2014/main" id="{0B801015-D8BE-0D46-8436-0C34B4286751}"/>
                  </a:ext>
                </a:extLst>
              </p:cNvPr>
              <p:cNvSpPr/>
              <p:nvPr/>
            </p:nvSpPr>
            <p:spPr>
              <a:xfrm>
                <a:off x="6126343" y="5168388"/>
                <a:ext cx="4836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oMath>
                  </m:oMathPara>
                </a14:m>
                <a:endParaRPr lang="zh-TW" altLang="en-US" dirty="0"/>
              </a:p>
            </p:txBody>
          </p:sp>
        </mc:Choice>
        <mc:Fallback xmlns="">
          <p:sp>
            <p:nvSpPr>
              <p:cNvPr id="81" name="矩形 80">
                <a:extLst>
                  <a:ext uri="{FF2B5EF4-FFF2-40B4-BE49-F238E27FC236}">
                    <a16:creationId xmlns:a16="http://schemas.microsoft.com/office/drawing/2014/main" id="{0B801015-D8BE-0D46-8436-0C34B4286751}"/>
                  </a:ext>
                </a:extLst>
              </p:cNvPr>
              <p:cNvSpPr>
                <a:spLocks noRot="1" noChangeAspect="1" noMove="1" noResize="1" noEditPoints="1" noAdjustHandles="1" noChangeArrowheads="1" noChangeShapeType="1" noTextEdit="1"/>
              </p:cNvSpPr>
              <p:nvPr/>
            </p:nvSpPr>
            <p:spPr>
              <a:xfrm>
                <a:off x="6126343" y="5168388"/>
                <a:ext cx="483659" cy="369332"/>
              </a:xfrm>
              <a:prstGeom prst="rect">
                <a:avLst/>
              </a:prstGeom>
              <a:blipFill>
                <a:blip r:embed="rId6"/>
                <a:stretch>
                  <a:fillRect/>
                </a:stretch>
              </a:blipFill>
            </p:spPr>
            <p:txBody>
              <a:bodyPr/>
              <a:lstStyle/>
              <a:p>
                <a:r>
                  <a:rPr lang="zh-TW" altLang="en-US">
                    <a:noFill/>
                  </a:rPr>
                  <a:t> </a:t>
                </a:r>
              </a:p>
            </p:txBody>
          </p:sp>
        </mc:Fallback>
      </mc:AlternateContent>
      <p:pic>
        <p:nvPicPr>
          <p:cNvPr id="82" name="Picture 4" descr="fig39">
            <a:extLst>
              <a:ext uri="{FF2B5EF4-FFF2-40B4-BE49-F238E27FC236}">
                <a16:creationId xmlns:a16="http://schemas.microsoft.com/office/drawing/2014/main" id="{D119E228-9E71-884C-8025-97BF65FA5A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 t="2" r="79122" b="68999"/>
          <a:stretch/>
        </p:blipFill>
        <p:spPr bwMode="auto">
          <a:xfrm>
            <a:off x="2154076" y="4295443"/>
            <a:ext cx="1148767"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矩形 82">
            <a:extLst>
              <a:ext uri="{FF2B5EF4-FFF2-40B4-BE49-F238E27FC236}">
                <a16:creationId xmlns:a16="http://schemas.microsoft.com/office/drawing/2014/main" id="{D9DA7D4A-4027-BE4D-A03A-4EAAAE8788D6}"/>
              </a:ext>
            </a:extLst>
          </p:cNvPr>
          <p:cNvSpPr/>
          <p:nvPr/>
        </p:nvSpPr>
        <p:spPr>
          <a:xfrm>
            <a:off x="852158" y="5094818"/>
            <a:ext cx="720080" cy="688842"/>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84" name="AutoShape 6">
            <a:extLst>
              <a:ext uri="{FF2B5EF4-FFF2-40B4-BE49-F238E27FC236}">
                <a16:creationId xmlns:a16="http://schemas.microsoft.com/office/drawing/2014/main" id="{E83BB4E7-83EA-9E41-9282-67FAC46D7615}"/>
              </a:ext>
            </a:extLst>
          </p:cNvPr>
          <p:cNvSpPr>
            <a:spLocks noChangeArrowheads="1"/>
          </p:cNvSpPr>
          <p:nvPr/>
        </p:nvSpPr>
        <p:spPr bwMode="auto">
          <a:xfrm>
            <a:off x="1971237" y="5093732"/>
            <a:ext cx="2695575" cy="643361"/>
          </a:xfrm>
          <a:prstGeom prst="flowChartOnlineStorage">
            <a:avLst/>
          </a:prstGeom>
          <a:noFill/>
          <a:ln w="9525">
            <a:solidFill>
              <a:srgbClr val="00206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85" name="矩形 84">
            <a:extLst>
              <a:ext uri="{FF2B5EF4-FFF2-40B4-BE49-F238E27FC236}">
                <a16:creationId xmlns:a16="http://schemas.microsoft.com/office/drawing/2014/main" id="{DBD55C89-7694-AA4C-8733-99DDCA4AFDAF}"/>
              </a:ext>
            </a:extLst>
          </p:cNvPr>
          <p:cNvSpPr/>
          <p:nvPr/>
        </p:nvSpPr>
        <p:spPr>
          <a:xfrm>
            <a:off x="2939110" y="4336723"/>
            <a:ext cx="425189" cy="681728"/>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86" name="矩形 85">
            <a:extLst>
              <a:ext uri="{FF2B5EF4-FFF2-40B4-BE49-F238E27FC236}">
                <a16:creationId xmlns:a16="http://schemas.microsoft.com/office/drawing/2014/main" id="{2FF9A75D-1835-9C4A-9A99-22BCF5327B45}"/>
              </a:ext>
            </a:extLst>
          </p:cNvPr>
          <p:cNvSpPr/>
          <p:nvPr/>
        </p:nvSpPr>
        <p:spPr>
          <a:xfrm>
            <a:off x="1436024" y="4384376"/>
            <a:ext cx="425189" cy="681728"/>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87" name="矩形 86">
            <a:extLst>
              <a:ext uri="{FF2B5EF4-FFF2-40B4-BE49-F238E27FC236}">
                <a16:creationId xmlns:a16="http://schemas.microsoft.com/office/drawing/2014/main" id="{14249F59-DBAB-DA41-85B3-9328B225BC51}"/>
              </a:ext>
            </a:extLst>
          </p:cNvPr>
          <p:cNvSpPr/>
          <p:nvPr/>
        </p:nvSpPr>
        <p:spPr>
          <a:xfrm>
            <a:off x="6182327" y="4253469"/>
            <a:ext cx="425189" cy="681728"/>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cxnSp>
        <p:nvCxnSpPr>
          <p:cNvPr id="88" name="直線箭頭接點 87">
            <a:extLst>
              <a:ext uri="{FF2B5EF4-FFF2-40B4-BE49-F238E27FC236}">
                <a16:creationId xmlns:a16="http://schemas.microsoft.com/office/drawing/2014/main" id="{17DA1D67-A232-2E44-984A-AF87EC130269}"/>
              </a:ext>
            </a:extLst>
          </p:cNvPr>
          <p:cNvCxnSpPr/>
          <p:nvPr/>
        </p:nvCxnSpPr>
        <p:spPr>
          <a:xfrm flipH="1">
            <a:off x="1546048" y="5430123"/>
            <a:ext cx="425189" cy="0"/>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89" name="AutoShape 6">
            <a:extLst>
              <a:ext uri="{FF2B5EF4-FFF2-40B4-BE49-F238E27FC236}">
                <a16:creationId xmlns:a16="http://schemas.microsoft.com/office/drawing/2014/main" id="{2FD94071-6F79-B246-AD87-3F5D68A76EF9}"/>
              </a:ext>
            </a:extLst>
          </p:cNvPr>
          <p:cNvSpPr>
            <a:spLocks noChangeArrowheads="1"/>
          </p:cNvSpPr>
          <p:nvPr/>
        </p:nvSpPr>
        <p:spPr bwMode="auto">
          <a:xfrm>
            <a:off x="5391011" y="5006557"/>
            <a:ext cx="2695575" cy="643361"/>
          </a:xfrm>
          <a:prstGeom prst="flowChartOnlineStorage">
            <a:avLst/>
          </a:prstGeom>
          <a:noFill/>
          <a:ln w="9525">
            <a:solidFill>
              <a:srgbClr val="00206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cxnSp>
        <p:nvCxnSpPr>
          <p:cNvPr id="90" name="直線箭頭接點 89">
            <a:extLst>
              <a:ext uri="{FF2B5EF4-FFF2-40B4-BE49-F238E27FC236}">
                <a16:creationId xmlns:a16="http://schemas.microsoft.com/office/drawing/2014/main" id="{22A6E9D0-D156-1144-B6DC-5CFE684FB9D6}"/>
              </a:ext>
            </a:extLst>
          </p:cNvPr>
          <p:cNvCxnSpPr/>
          <p:nvPr/>
        </p:nvCxnSpPr>
        <p:spPr>
          <a:xfrm flipH="1">
            <a:off x="4965822" y="5328237"/>
            <a:ext cx="425189" cy="0"/>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p:pic>
        <p:nvPicPr>
          <p:cNvPr id="91" name="Picture 4" descr="fig39">
            <a:extLst>
              <a:ext uri="{FF2B5EF4-FFF2-40B4-BE49-F238E27FC236}">
                <a16:creationId xmlns:a16="http://schemas.microsoft.com/office/drawing/2014/main" id="{98C007DC-E7E1-0943-9DB4-A4F746A8D5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950" t="11392" r="8746" b="70089"/>
          <a:stretch/>
        </p:blipFill>
        <p:spPr bwMode="auto">
          <a:xfrm>
            <a:off x="7100736" y="4467331"/>
            <a:ext cx="544908" cy="50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4" descr="fig39">
            <a:extLst>
              <a:ext uri="{FF2B5EF4-FFF2-40B4-BE49-F238E27FC236}">
                <a16:creationId xmlns:a16="http://schemas.microsoft.com/office/drawing/2014/main" id="{8E633FC4-E7D6-3248-9791-FDD56D7D57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515" t="17633" r="10623" b="80295"/>
          <a:stretch/>
        </p:blipFill>
        <p:spPr bwMode="auto">
          <a:xfrm>
            <a:off x="5793764" y="4701338"/>
            <a:ext cx="325778" cy="1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4" descr="fig39">
            <a:extLst>
              <a:ext uri="{FF2B5EF4-FFF2-40B4-BE49-F238E27FC236}">
                <a16:creationId xmlns:a16="http://schemas.microsoft.com/office/drawing/2014/main" id="{8C658664-17AD-5644-96CF-1DEFB6393E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515" t="17633" r="10623" b="80295"/>
          <a:stretch/>
        </p:blipFill>
        <p:spPr bwMode="auto">
          <a:xfrm>
            <a:off x="7236950" y="4628231"/>
            <a:ext cx="325778" cy="1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4" name="直線箭頭接點 93">
            <a:extLst>
              <a:ext uri="{FF2B5EF4-FFF2-40B4-BE49-F238E27FC236}">
                <a16:creationId xmlns:a16="http://schemas.microsoft.com/office/drawing/2014/main" id="{E7BA66E1-FA0E-DE40-BD8D-9DED48CF0D18}"/>
              </a:ext>
            </a:extLst>
          </p:cNvPr>
          <p:cNvCxnSpPr>
            <a:cxnSpLocks/>
          </p:cNvCxnSpPr>
          <p:nvPr/>
        </p:nvCxnSpPr>
        <p:spPr>
          <a:xfrm>
            <a:off x="5951715" y="4768519"/>
            <a:ext cx="133319" cy="158063"/>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95" name="直線箭頭接點 94">
            <a:extLst>
              <a:ext uri="{FF2B5EF4-FFF2-40B4-BE49-F238E27FC236}">
                <a16:creationId xmlns:a16="http://schemas.microsoft.com/office/drawing/2014/main" id="{884A1A86-2024-2A42-8D51-CA78C9352A0F}"/>
              </a:ext>
            </a:extLst>
          </p:cNvPr>
          <p:cNvCxnSpPr>
            <a:cxnSpLocks/>
          </p:cNvCxnSpPr>
          <p:nvPr/>
        </p:nvCxnSpPr>
        <p:spPr>
          <a:xfrm>
            <a:off x="7384949" y="4751751"/>
            <a:ext cx="133319" cy="158063"/>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p:pic>
        <p:nvPicPr>
          <p:cNvPr id="96" name="Picture 4" descr="fig39">
            <a:extLst>
              <a:ext uri="{FF2B5EF4-FFF2-40B4-BE49-F238E27FC236}">
                <a16:creationId xmlns:a16="http://schemas.microsoft.com/office/drawing/2014/main" id="{E0008CF7-D351-7044-ACBE-A3E332C5AB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353" t="37323" r="10722" b="58311"/>
          <a:stretch/>
        </p:blipFill>
        <p:spPr bwMode="auto">
          <a:xfrm>
            <a:off x="5875164" y="5161864"/>
            <a:ext cx="200949" cy="332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7" name="直線箭頭接點 96">
            <a:extLst>
              <a:ext uri="{FF2B5EF4-FFF2-40B4-BE49-F238E27FC236}">
                <a16:creationId xmlns:a16="http://schemas.microsoft.com/office/drawing/2014/main" id="{D724BB8A-EB18-E744-91B2-1C6E26131891}"/>
              </a:ext>
            </a:extLst>
          </p:cNvPr>
          <p:cNvCxnSpPr>
            <a:cxnSpLocks/>
          </p:cNvCxnSpPr>
          <p:nvPr/>
        </p:nvCxnSpPr>
        <p:spPr>
          <a:xfrm flipV="1">
            <a:off x="5906731" y="5322558"/>
            <a:ext cx="212811" cy="1"/>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矩形 97">
                <a:extLst>
                  <a:ext uri="{FF2B5EF4-FFF2-40B4-BE49-F238E27FC236}">
                    <a16:creationId xmlns:a16="http://schemas.microsoft.com/office/drawing/2014/main" id="{9A26FBA5-205D-2949-8C1C-BE1A6F93809C}"/>
                  </a:ext>
                </a:extLst>
              </p:cNvPr>
              <p:cNvSpPr/>
              <p:nvPr/>
            </p:nvSpPr>
            <p:spPr>
              <a:xfrm>
                <a:off x="6135091" y="4540988"/>
                <a:ext cx="53732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r>
                        <a:rPr lang="en-US" altLang="zh-TW" i="1">
                          <a:latin typeface="Cambria Math"/>
                        </a:rPr>
                        <m:t>′</m:t>
                      </m:r>
                    </m:oMath>
                  </m:oMathPara>
                </a14:m>
                <a:endParaRPr lang="zh-TW" altLang="en-US" dirty="0"/>
              </a:p>
            </p:txBody>
          </p:sp>
        </mc:Choice>
        <mc:Fallback xmlns="">
          <p:sp>
            <p:nvSpPr>
              <p:cNvPr id="98" name="矩形 97">
                <a:extLst>
                  <a:ext uri="{FF2B5EF4-FFF2-40B4-BE49-F238E27FC236}">
                    <a16:creationId xmlns:a16="http://schemas.microsoft.com/office/drawing/2014/main" id="{9A26FBA5-205D-2949-8C1C-BE1A6F93809C}"/>
                  </a:ext>
                </a:extLst>
              </p:cNvPr>
              <p:cNvSpPr>
                <a:spLocks noRot="1" noChangeAspect="1" noMove="1" noResize="1" noEditPoints="1" noAdjustHandles="1" noChangeArrowheads="1" noChangeShapeType="1" noTextEdit="1"/>
              </p:cNvSpPr>
              <p:nvPr/>
            </p:nvSpPr>
            <p:spPr>
              <a:xfrm>
                <a:off x="6135091" y="4540988"/>
                <a:ext cx="537327" cy="369332"/>
              </a:xfrm>
              <a:prstGeom prst="rect">
                <a:avLst/>
              </a:prstGeom>
              <a:blipFill>
                <a:blip r:embed="rId7"/>
                <a:stretch>
                  <a:fillRect/>
                </a:stretch>
              </a:blipFill>
            </p:spPr>
            <p:txBody>
              <a:bodyPr/>
              <a:lstStyle/>
              <a:p>
                <a:r>
                  <a:rPr lang="zh-TW" altLang="en-US">
                    <a:noFill/>
                  </a:rPr>
                  <a:t> </a:t>
                </a:r>
              </a:p>
            </p:txBody>
          </p:sp>
        </mc:Fallback>
      </mc:AlternateContent>
      <p:sp>
        <p:nvSpPr>
          <p:cNvPr id="99" name="矩形 98">
            <a:extLst>
              <a:ext uri="{FF2B5EF4-FFF2-40B4-BE49-F238E27FC236}">
                <a16:creationId xmlns:a16="http://schemas.microsoft.com/office/drawing/2014/main" id="{4B110307-325E-5B41-99A1-205671DBCFF4}"/>
              </a:ext>
            </a:extLst>
          </p:cNvPr>
          <p:cNvSpPr/>
          <p:nvPr/>
        </p:nvSpPr>
        <p:spPr>
          <a:xfrm>
            <a:off x="679883" y="4249498"/>
            <a:ext cx="311424" cy="344421"/>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100" name="矩形 99">
            <a:extLst>
              <a:ext uri="{FF2B5EF4-FFF2-40B4-BE49-F238E27FC236}">
                <a16:creationId xmlns:a16="http://schemas.microsoft.com/office/drawing/2014/main" id="{4DBD9C86-77CC-4948-BB67-80EBD05E94D6}"/>
              </a:ext>
            </a:extLst>
          </p:cNvPr>
          <p:cNvSpPr/>
          <p:nvPr/>
        </p:nvSpPr>
        <p:spPr>
          <a:xfrm>
            <a:off x="2203777" y="4280494"/>
            <a:ext cx="311424" cy="344421"/>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101" name="文字方塊 1">
            <a:extLst>
              <a:ext uri="{FF2B5EF4-FFF2-40B4-BE49-F238E27FC236}">
                <a16:creationId xmlns:a16="http://schemas.microsoft.com/office/drawing/2014/main" id="{97075B69-1986-B44C-A979-EE24E843FC5B}"/>
              </a:ext>
            </a:extLst>
          </p:cNvPr>
          <p:cNvSpPr txBox="1">
            <a:spLocks noChangeArrowheads="1"/>
          </p:cNvSpPr>
          <p:nvPr/>
        </p:nvSpPr>
        <p:spPr bwMode="auto">
          <a:xfrm>
            <a:off x="2389389" y="3827560"/>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rPr>
              <a:t>3</a:t>
            </a:r>
            <a:endParaRPr lang="zh-TW" altLang="en-US" sz="1800" dirty="0">
              <a:latin typeface="Cambria Math" panose="02040503050406030204" pitchFamily="18" charset="0"/>
            </a:endParaRPr>
          </a:p>
        </p:txBody>
      </p:sp>
      <p:sp>
        <p:nvSpPr>
          <p:cNvPr id="102" name="文字方塊 11">
            <a:extLst>
              <a:ext uri="{FF2B5EF4-FFF2-40B4-BE49-F238E27FC236}">
                <a16:creationId xmlns:a16="http://schemas.microsoft.com/office/drawing/2014/main" id="{E9EE20A0-37C0-C44E-9EEE-BBB6E5D33E99}"/>
              </a:ext>
            </a:extLst>
          </p:cNvPr>
          <p:cNvSpPr txBox="1">
            <a:spLocks noChangeArrowheads="1"/>
          </p:cNvSpPr>
          <p:nvPr/>
        </p:nvSpPr>
        <p:spPr bwMode="auto">
          <a:xfrm>
            <a:off x="5634766" y="3827560"/>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4</a:t>
            </a:r>
            <a:endParaRPr lang="zh-TW" altLang="en-US" sz="1800" dirty="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103" name="矩形 102">
                <a:extLst>
                  <a:ext uri="{FF2B5EF4-FFF2-40B4-BE49-F238E27FC236}">
                    <a16:creationId xmlns:a16="http://schemas.microsoft.com/office/drawing/2014/main" id="{8D7DD5AD-6B27-6D47-B7E2-1A7468231851}"/>
                  </a:ext>
                </a:extLst>
              </p:cNvPr>
              <p:cNvSpPr/>
              <p:nvPr/>
            </p:nvSpPr>
            <p:spPr>
              <a:xfrm>
                <a:off x="4068920" y="3768051"/>
                <a:ext cx="1096069"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sSup>
                        <m:sSupPr>
                          <m:ctrlPr>
                            <a:rPr lang="en-US" altLang="zh-TW" i="1">
                              <a:latin typeface="Cambria Math" panose="02040503050406030204" pitchFamily="18" charset="0"/>
                            </a:rPr>
                          </m:ctrlPr>
                        </m:sSupPr>
                        <m:e>
                          <m:r>
                            <a:rPr lang="en-US" altLang="zh-TW" i="1">
                              <a:latin typeface="Cambria Math"/>
                            </a:rPr>
                            <m:t>𝑡</m:t>
                          </m:r>
                        </m:e>
                        <m:sup>
                          <m:r>
                            <a:rPr lang="en-US" altLang="zh-TW" i="1">
                              <a:latin typeface="Cambria Math"/>
                            </a:rPr>
                            <m:t>′</m:t>
                          </m:r>
                        </m:sup>
                      </m:sSup>
                      <m:r>
                        <a:rPr lang="en-US" altLang="zh-TW" b="0" i="1" smtClean="0">
                          <a:latin typeface="Cambria Math" panose="02040503050406030204" pitchFamily="18" charset="0"/>
                        </a:rPr>
                        <m:t>&gt;</m:t>
                      </m:r>
                      <m:r>
                        <a:rPr lang="zh-TW" altLang="en-US" i="1">
                          <a:latin typeface="Cambria Math"/>
                        </a:rPr>
                        <m:t>∆</m:t>
                      </m:r>
                      <m:r>
                        <a:rPr lang="en-US" altLang="zh-TW" i="1">
                          <a:latin typeface="Cambria Math"/>
                        </a:rPr>
                        <m:t>𝑡</m:t>
                      </m:r>
                    </m:oMath>
                  </m:oMathPara>
                </a14:m>
                <a:endParaRPr lang="zh-TW" altLang="en-US" dirty="0"/>
              </a:p>
            </p:txBody>
          </p:sp>
        </mc:Choice>
        <mc:Fallback xmlns="">
          <p:sp>
            <p:nvSpPr>
              <p:cNvPr id="103" name="矩形 102">
                <a:extLst>
                  <a:ext uri="{FF2B5EF4-FFF2-40B4-BE49-F238E27FC236}">
                    <a16:creationId xmlns:a16="http://schemas.microsoft.com/office/drawing/2014/main" id="{8D7DD5AD-6B27-6D47-B7E2-1A7468231851}"/>
                  </a:ext>
                </a:extLst>
              </p:cNvPr>
              <p:cNvSpPr>
                <a:spLocks noRot="1" noChangeAspect="1" noMove="1" noResize="1" noEditPoints="1" noAdjustHandles="1" noChangeArrowheads="1" noChangeShapeType="1" noTextEdit="1"/>
              </p:cNvSpPr>
              <p:nvPr/>
            </p:nvSpPr>
            <p:spPr>
              <a:xfrm>
                <a:off x="4068920" y="3768051"/>
                <a:ext cx="1096069" cy="369332"/>
              </a:xfrm>
              <a:prstGeom prst="rect">
                <a:avLst/>
              </a:prstGeom>
              <a:blipFill>
                <a:blip r:embed="rId8"/>
                <a:stretch>
                  <a:fillRect/>
                </a:stretch>
              </a:blipFill>
            </p:spPr>
            <p:txBody>
              <a:bodyPr/>
              <a:lstStyle/>
              <a:p>
                <a:r>
                  <a:rPr lang="zh-TW" altLang="en-US">
                    <a:noFill/>
                  </a:rPr>
                  <a:t> </a:t>
                </a:r>
              </a:p>
            </p:txBody>
          </p:sp>
        </mc:Fallback>
      </mc:AlternateContent>
      <p:sp>
        <p:nvSpPr>
          <p:cNvPr id="41" name="文字方塊 40">
            <a:extLst>
              <a:ext uri="{FF2B5EF4-FFF2-40B4-BE49-F238E27FC236}">
                <a16:creationId xmlns:a16="http://schemas.microsoft.com/office/drawing/2014/main" id="{076C4108-E668-A143-AEB0-B6C14CE92CD2}"/>
              </a:ext>
            </a:extLst>
          </p:cNvPr>
          <p:cNvSpPr txBox="1"/>
          <p:nvPr/>
        </p:nvSpPr>
        <p:spPr>
          <a:xfrm>
            <a:off x="1067484" y="6341796"/>
            <a:ext cx="4757602" cy="369332"/>
          </a:xfrm>
          <a:prstGeom prst="rect">
            <a:avLst/>
          </a:prstGeom>
          <a:noFill/>
        </p:spPr>
        <p:txBody>
          <a:bodyPr wrap="square" rtlCol="0">
            <a:spAutoFit/>
          </a:bodyPr>
          <a:lstStyle/>
          <a:p>
            <a:r>
              <a:rPr lang="zh-TW" altLang="en-US" dirty="0"/>
              <a:t>但仔細看一下，</a:t>
            </a:r>
            <a:r>
              <a:rPr kumimoji="1" lang="zh-TW" altLang="en-US" dirty="0"/>
              <a:t>其實是兩種不同的情節！</a:t>
            </a:r>
          </a:p>
        </p:txBody>
      </p:sp>
      <p:sp>
        <p:nvSpPr>
          <p:cNvPr id="2" name="文字方塊 1">
            <a:extLst>
              <a:ext uri="{FF2B5EF4-FFF2-40B4-BE49-F238E27FC236}">
                <a16:creationId xmlns:a16="http://schemas.microsoft.com/office/drawing/2014/main" id="{B1138497-D805-EA42-9F79-1F80CB6B21EA}"/>
              </a:ext>
            </a:extLst>
          </p:cNvPr>
          <p:cNvSpPr txBox="1"/>
          <p:nvPr/>
        </p:nvSpPr>
        <p:spPr>
          <a:xfrm>
            <a:off x="1073731" y="5917908"/>
            <a:ext cx="6027005" cy="369332"/>
          </a:xfrm>
          <a:prstGeom prst="rect">
            <a:avLst/>
          </a:prstGeom>
          <a:noFill/>
        </p:spPr>
        <p:txBody>
          <a:bodyPr wrap="square" rtlCol="0">
            <a:spAutoFit/>
          </a:bodyPr>
          <a:lstStyle/>
          <a:p>
            <a:r>
              <a:rPr kumimoji="1" lang="zh-TW" altLang="en-US" dirty="0"/>
              <a:t>這兩個圖自然都是正確的！</a:t>
            </a:r>
            <a:r>
              <a:rPr lang="zh-TW" altLang="en-US" dirty="0"/>
              <a:t>結論卻完全相反。</a:t>
            </a:r>
            <a:endParaRPr kumimoji="1" lang="zh-TW" altLang="en-US" dirty="0"/>
          </a:p>
        </p:txBody>
      </p:sp>
      <mc:AlternateContent xmlns:mc="http://schemas.openxmlformats.org/markup-compatibility/2006" xmlns:a14="http://schemas.microsoft.com/office/drawing/2010/main">
        <mc:Choice Requires="a14">
          <p:sp>
            <p:nvSpPr>
              <p:cNvPr id="43" name="矩形 42">
                <a:extLst>
                  <a:ext uri="{FF2B5EF4-FFF2-40B4-BE49-F238E27FC236}">
                    <a16:creationId xmlns:a16="http://schemas.microsoft.com/office/drawing/2014/main" id="{6DF8B7D5-1A09-C246-9A6D-3B3AC647DED3}"/>
                  </a:ext>
                </a:extLst>
              </p:cNvPr>
              <p:cNvSpPr/>
              <p:nvPr/>
            </p:nvSpPr>
            <p:spPr>
              <a:xfrm>
                <a:off x="7258515" y="4303114"/>
                <a:ext cx="268418" cy="184666"/>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sz="1200" i="1" dirty="0">
                          <a:latin typeface="Cambria Math" panose="02040503050406030204" pitchFamily="18" charset="0"/>
                        </a:rPr>
                        <m:t>𝐵</m:t>
                      </m:r>
                      <m:r>
                        <a:rPr lang="en-US" altLang="zh-TW" sz="1200" i="1" dirty="0">
                          <a:latin typeface="Cambria Math" panose="02040503050406030204" pitchFamily="18" charset="0"/>
                        </a:rPr>
                        <m:t>′</m:t>
                      </m:r>
                    </m:oMath>
                  </m:oMathPara>
                </a14:m>
                <a:endParaRPr lang="zh-TW" altLang="en-US" sz="1200" dirty="0"/>
              </a:p>
            </p:txBody>
          </p:sp>
        </mc:Choice>
        <mc:Fallback xmlns="">
          <p:sp>
            <p:nvSpPr>
              <p:cNvPr id="43" name="矩形 42">
                <a:extLst>
                  <a:ext uri="{FF2B5EF4-FFF2-40B4-BE49-F238E27FC236}">
                    <a16:creationId xmlns:a16="http://schemas.microsoft.com/office/drawing/2014/main" id="{6DF8B7D5-1A09-C246-9A6D-3B3AC647DED3}"/>
                  </a:ext>
                </a:extLst>
              </p:cNvPr>
              <p:cNvSpPr>
                <a:spLocks noRot="1" noChangeAspect="1" noMove="1" noResize="1" noEditPoints="1" noAdjustHandles="1" noChangeArrowheads="1" noChangeShapeType="1" noTextEdit="1"/>
              </p:cNvSpPr>
              <p:nvPr/>
            </p:nvSpPr>
            <p:spPr>
              <a:xfrm>
                <a:off x="7258515" y="4303114"/>
                <a:ext cx="268418" cy="184666"/>
              </a:xfrm>
              <a:prstGeom prst="rect">
                <a:avLst/>
              </a:prstGeom>
              <a:blipFill>
                <a:blip r:embed="rId9"/>
                <a:stretch>
                  <a:fillRect b="-1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4" name="矩形 43">
                <a:extLst>
                  <a:ext uri="{FF2B5EF4-FFF2-40B4-BE49-F238E27FC236}">
                    <a16:creationId xmlns:a16="http://schemas.microsoft.com/office/drawing/2014/main" id="{A0E43C06-5A04-F84F-B885-EB51FDF167F4}"/>
                  </a:ext>
                </a:extLst>
              </p:cNvPr>
              <p:cNvSpPr/>
              <p:nvPr/>
            </p:nvSpPr>
            <p:spPr>
              <a:xfrm>
                <a:off x="2609562" y="4441778"/>
                <a:ext cx="268418" cy="184666"/>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sz="1200" i="1" dirty="0">
                          <a:latin typeface="Cambria Math" panose="02040503050406030204" pitchFamily="18" charset="0"/>
                        </a:rPr>
                        <m:t>𝐵</m:t>
                      </m:r>
                      <m:r>
                        <a:rPr lang="en-US" altLang="zh-TW" sz="1200" i="1" dirty="0">
                          <a:latin typeface="Cambria Math" panose="02040503050406030204" pitchFamily="18" charset="0"/>
                        </a:rPr>
                        <m:t>′</m:t>
                      </m:r>
                    </m:oMath>
                  </m:oMathPara>
                </a14:m>
                <a:endParaRPr lang="zh-TW" altLang="en-US" sz="1200" dirty="0"/>
              </a:p>
            </p:txBody>
          </p:sp>
        </mc:Choice>
        <mc:Fallback xmlns="">
          <p:sp>
            <p:nvSpPr>
              <p:cNvPr id="44" name="矩形 43">
                <a:extLst>
                  <a:ext uri="{FF2B5EF4-FFF2-40B4-BE49-F238E27FC236}">
                    <a16:creationId xmlns:a16="http://schemas.microsoft.com/office/drawing/2014/main" id="{A0E43C06-5A04-F84F-B885-EB51FDF167F4}"/>
                  </a:ext>
                </a:extLst>
              </p:cNvPr>
              <p:cNvSpPr>
                <a:spLocks noRot="1" noChangeAspect="1" noMove="1" noResize="1" noEditPoints="1" noAdjustHandles="1" noChangeArrowheads="1" noChangeShapeType="1" noTextEdit="1"/>
              </p:cNvSpPr>
              <p:nvPr/>
            </p:nvSpPr>
            <p:spPr>
              <a:xfrm>
                <a:off x="2609562" y="4441778"/>
                <a:ext cx="268418" cy="184666"/>
              </a:xfrm>
              <a:prstGeom prst="rect">
                <a:avLst/>
              </a:prstGeom>
              <a:blipFill>
                <a:blip r:embed="rId10"/>
                <a:stretch>
                  <a:fillRect b="-13333"/>
                </a:stretch>
              </a:blipFill>
            </p:spPr>
            <p:txBody>
              <a:bodyPr/>
              <a:lstStyle/>
              <a:p>
                <a:r>
                  <a:rPr lang="zh-TW" altLang="en-US">
                    <a:noFill/>
                  </a:rPr>
                  <a:t> </a:t>
                </a:r>
              </a:p>
            </p:txBody>
          </p:sp>
        </mc:Fallback>
      </mc:AlternateContent>
      <p:sp>
        <p:nvSpPr>
          <p:cNvPr id="3" name="TextBox 2">
            <a:extLst>
              <a:ext uri="{FF2B5EF4-FFF2-40B4-BE49-F238E27FC236}">
                <a16:creationId xmlns:a16="http://schemas.microsoft.com/office/drawing/2014/main" id="{0B0FA943-0CFC-214A-ABA9-3C1144FD7B6B}"/>
              </a:ext>
            </a:extLst>
          </p:cNvPr>
          <p:cNvSpPr txBox="1"/>
          <p:nvPr/>
        </p:nvSpPr>
        <p:spPr>
          <a:xfrm>
            <a:off x="386855" y="3645024"/>
            <a:ext cx="1584382" cy="369332"/>
          </a:xfrm>
          <a:prstGeom prst="rect">
            <a:avLst/>
          </a:prstGeom>
          <a:noFill/>
        </p:spPr>
        <p:txBody>
          <a:bodyPr wrap="square" rtlCol="0">
            <a:spAutoFit/>
          </a:bodyPr>
          <a:lstStyle/>
          <a:p>
            <a:r>
              <a:rPr lang="en-TW" dirty="0"/>
              <a:t>太空船觀點</a:t>
            </a:r>
          </a:p>
        </p:txBody>
      </p:sp>
      <p:sp>
        <p:nvSpPr>
          <p:cNvPr id="46" name="TextBox 45">
            <a:extLst>
              <a:ext uri="{FF2B5EF4-FFF2-40B4-BE49-F238E27FC236}">
                <a16:creationId xmlns:a16="http://schemas.microsoft.com/office/drawing/2014/main" id="{3E5986D9-948E-5247-A538-2F579AFE2E9B}"/>
              </a:ext>
            </a:extLst>
          </p:cNvPr>
          <p:cNvSpPr txBox="1"/>
          <p:nvPr/>
        </p:nvSpPr>
        <p:spPr>
          <a:xfrm>
            <a:off x="446074" y="206807"/>
            <a:ext cx="1584382" cy="369332"/>
          </a:xfrm>
          <a:prstGeom prst="rect">
            <a:avLst/>
          </a:prstGeom>
          <a:noFill/>
        </p:spPr>
        <p:txBody>
          <a:bodyPr wrap="square" rtlCol="0">
            <a:spAutoFit/>
          </a:bodyPr>
          <a:lstStyle/>
          <a:p>
            <a:r>
              <a:rPr lang="en-TW" dirty="0"/>
              <a:t>地面觀點</a:t>
            </a:r>
          </a:p>
        </p:txBody>
      </p:sp>
    </p:spTree>
    <p:extLst>
      <p:ext uri="{BB962C8B-B14F-4D97-AF65-F5344CB8AC3E}">
        <p14:creationId xmlns:p14="http://schemas.microsoft.com/office/powerpoint/2010/main" val="45659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ppt_x"/>
                                          </p:val>
                                        </p:tav>
                                        <p:tav tm="100000">
                                          <p:val>
                                            <p:strVal val="#ppt_x"/>
                                          </p:val>
                                        </p:tav>
                                      </p:tavLst>
                                    </p:anim>
                                    <p:anim calcmode="lin" valueType="num">
                                      <p:cBhvr additive="base">
                                        <p:cTn id="8" dur="500" fill="hold"/>
                                        <p:tgtEl>
                                          <p:spTgt spid="7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additive="base">
                                        <p:cTn id="11" dur="500" fill="hold"/>
                                        <p:tgtEl>
                                          <p:spTgt spid="78"/>
                                        </p:tgtEl>
                                        <p:attrNameLst>
                                          <p:attrName>ppt_x</p:attrName>
                                        </p:attrNameLst>
                                      </p:cBhvr>
                                      <p:tavLst>
                                        <p:tav tm="0">
                                          <p:val>
                                            <p:strVal val="#ppt_x"/>
                                          </p:val>
                                        </p:tav>
                                        <p:tav tm="100000">
                                          <p:val>
                                            <p:strVal val="#ppt_x"/>
                                          </p:val>
                                        </p:tav>
                                      </p:tavLst>
                                    </p:anim>
                                    <p:anim calcmode="lin" valueType="num">
                                      <p:cBhvr additive="base">
                                        <p:cTn id="12" dur="500" fill="hold"/>
                                        <p:tgtEl>
                                          <p:spTgt spid="7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9"/>
                                        </p:tgtEl>
                                        <p:attrNameLst>
                                          <p:attrName>style.visibility</p:attrName>
                                        </p:attrNameLst>
                                      </p:cBhvr>
                                      <p:to>
                                        <p:strVal val="visible"/>
                                      </p:to>
                                    </p:set>
                                    <p:anim calcmode="lin" valueType="num">
                                      <p:cBhvr additive="base">
                                        <p:cTn id="15" dur="500" fill="hold"/>
                                        <p:tgtEl>
                                          <p:spTgt spid="79"/>
                                        </p:tgtEl>
                                        <p:attrNameLst>
                                          <p:attrName>ppt_x</p:attrName>
                                        </p:attrNameLst>
                                      </p:cBhvr>
                                      <p:tavLst>
                                        <p:tav tm="0">
                                          <p:val>
                                            <p:strVal val="#ppt_x"/>
                                          </p:val>
                                        </p:tav>
                                        <p:tav tm="100000">
                                          <p:val>
                                            <p:strVal val="#ppt_x"/>
                                          </p:val>
                                        </p:tav>
                                      </p:tavLst>
                                    </p:anim>
                                    <p:anim calcmode="lin" valueType="num">
                                      <p:cBhvr additive="base">
                                        <p:cTn id="16" dur="500" fill="hold"/>
                                        <p:tgtEl>
                                          <p:spTgt spid="7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0"/>
                                        </p:tgtEl>
                                        <p:attrNameLst>
                                          <p:attrName>style.visibility</p:attrName>
                                        </p:attrNameLst>
                                      </p:cBhvr>
                                      <p:to>
                                        <p:strVal val="visible"/>
                                      </p:to>
                                    </p:set>
                                    <p:anim calcmode="lin" valueType="num">
                                      <p:cBhvr additive="base">
                                        <p:cTn id="19" dur="500" fill="hold"/>
                                        <p:tgtEl>
                                          <p:spTgt spid="80"/>
                                        </p:tgtEl>
                                        <p:attrNameLst>
                                          <p:attrName>ppt_x</p:attrName>
                                        </p:attrNameLst>
                                      </p:cBhvr>
                                      <p:tavLst>
                                        <p:tav tm="0">
                                          <p:val>
                                            <p:strVal val="#ppt_x"/>
                                          </p:val>
                                        </p:tav>
                                        <p:tav tm="100000">
                                          <p:val>
                                            <p:strVal val="#ppt_x"/>
                                          </p:val>
                                        </p:tav>
                                      </p:tavLst>
                                    </p:anim>
                                    <p:anim calcmode="lin" valueType="num">
                                      <p:cBhvr additive="base">
                                        <p:cTn id="20" dur="500" fill="hold"/>
                                        <p:tgtEl>
                                          <p:spTgt spid="8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1"/>
                                        </p:tgtEl>
                                        <p:attrNameLst>
                                          <p:attrName>style.visibility</p:attrName>
                                        </p:attrNameLst>
                                      </p:cBhvr>
                                      <p:to>
                                        <p:strVal val="visible"/>
                                      </p:to>
                                    </p:set>
                                    <p:anim calcmode="lin" valueType="num">
                                      <p:cBhvr additive="base">
                                        <p:cTn id="23" dur="500" fill="hold"/>
                                        <p:tgtEl>
                                          <p:spTgt spid="81"/>
                                        </p:tgtEl>
                                        <p:attrNameLst>
                                          <p:attrName>ppt_x</p:attrName>
                                        </p:attrNameLst>
                                      </p:cBhvr>
                                      <p:tavLst>
                                        <p:tav tm="0">
                                          <p:val>
                                            <p:strVal val="#ppt_x"/>
                                          </p:val>
                                        </p:tav>
                                        <p:tav tm="100000">
                                          <p:val>
                                            <p:strVal val="#ppt_x"/>
                                          </p:val>
                                        </p:tav>
                                      </p:tavLst>
                                    </p:anim>
                                    <p:anim calcmode="lin" valueType="num">
                                      <p:cBhvr additive="base">
                                        <p:cTn id="24" dur="500" fill="hold"/>
                                        <p:tgtEl>
                                          <p:spTgt spid="8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2"/>
                                        </p:tgtEl>
                                        <p:attrNameLst>
                                          <p:attrName>style.visibility</p:attrName>
                                        </p:attrNameLst>
                                      </p:cBhvr>
                                      <p:to>
                                        <p:strVal val="visible"/>
                                      </p:to>
                                    </p:set>
                                    <p:anim calcmode="lin" valueType="num">
                                      <p:cBhvr additive="base">
                                        <p:cTn id="27" dur="500" fill="hold"/>
                                        <p:tgtEl>
                                          <p:spTgt spid="82"/>
                                        </p:tgtEl>
                                        <p:attrNameLst>
                                          <p:attrName>ppt_x</p:attrName>
                                        </p:attrNameLst>
                                      </p:cBhvr>
                                      <p:tavLst>
                                        <p:tav tm="0">
                                          <p:val>
                                            <p:strVal val="#ppt_x"/>
                                          </p:val>
                                        </p:tav>
                                        <p:tav tm="100000">
                                          <p:val>
                                            <p:strVal val="#ppt_x"/>
                                          </p:val>
                                        </p:tav>
                                      </p:tavLst>
                                    </p:anim>
                                    <p:anim calcmode="lin" valueType="num">
                                      <p:cBhvr additive="base">
                                        <p:cTn id="28" dur="500" fill="hold"/>
                                        <p:tgtEl>
                                          <p:spTgt spid="8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additive="base">
                                        <p:cTn id="31" dur="500" fill="hold"/>
                                        <p:tgtEl>
                                          <p:spTgt spid="83"/>
                                        </p:tgtEl>
                                        <p:attrNameLst>
                                          <p:attrName>ppt_x</p:attrName>
                                        </p:attrNameLst>
                                      </p:cBhvr>
                                      <p:tavLst>
                                        <p:tav tm="0">
                                          <p:val>
                                            <p:strVal val="#ppt_x"/>
                                          </p:val>
                                        </p:tav>
                                        <p:tav tm="100000">
                                          <p:val>
                                            <p:strVal val="#ppt_x"/>
                                          </p:val>
                                        </p:tav>
                                      </p:tavLst>
                                    </p:anim>
                                    <p:anim calcmode="lin" valueType="num">
                                      <p:cBhvr additive="base">
                                        <p:cTn id="32" dur="500" fill="hold"/>
                                        <p:tgtEl>
                                          <p:spTgt spid="8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4"/>
                                        </p:tgtEl>
                                        <p:attrNameLst>
                                          <p:attrName>style.visibility</p:attrName>
                                        </p:attrNameLst>
                                      </p:cBhvr>
                                      <p:to>
                                        <p:strVal val="visible"/>
                                      </p:to>
                                    </p:set>
                                    <p:anim calcmode="lin" valueType="num">
                                      <p:cBhvr additive="base">
                                        <p:cTn id="35" dur="500" fill="hold"/>
                                        <p:tgtEl>
                                          <p:spTgt spid="84"/>
                                        </p:tgtEl>
                                        <p:attrNameLst>
                                          <p:attrName>ppt_x</p:attrName>
                                        </p:attrNameLst>
                                      </p:cBhvr>
                                      <p:tavLst>
                                        <p:tav tm="0">
                                          <p:val>
                                            <p:strVal val="#ppt_x"/>
                                          </p:val>
                                        </p:tav>
                                        <p:tav tm="100000">
                                          <p:val>
                                            <p:strVal val="#ppt_x"/>
                                          </p:val>
                                        </p:tav>
                                      </p:tavLst>
                                    </p:anim>
                                    <p:anim calcmode="lin" valueType="num">
                                      <p:cBhvr additive="base">
                                        <p:cTn id="36" dur="500" fill="hold"/>
                                        <p:tgtEl>
                                          <p:spTgt spid="8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5"/>
                                        </p:tgtEl>
                                        <p:attrNameLst>
                                          <p:attrName>style.visibility</p:attrName>
                                        </p:attrNameLst>
                                      </p:cBhvr>
                                      <p:to>
                                        <p:strVal val="visible"/>
                                      </p:to>
                                    </p:set>
                                    <p:anim calcmode="lin" valueType="num">
                                      <p:cBhvr additive="base">
                                        <p:cTn id="39" dur="500" fill="hold"/>
                                        <p:tgtEl>
                                          <p:spTgt spid="85"/>
                                        </p:tgtEl>
                                        <p:attrNameLst>
                                          <p:attrName>ppt_x</p:attrName>
                                        </p:attrNameLst>
                                      </p:cBhvr>
                                      <p:tavLst>
                                        <p:tav tm="0">
                                          <p:val>
                                            <p:strVal val="#ppt_x"/>
                                          </p:val>
                                        </p:tav>
                                        <p:tav tm="100000">
                                          <p:val>
                                            <p:strVal val="#ppt_x"/>
                                          </p:val>
                                        </p:tav>
                                      </p:tavLst>
                                    </p:anim>
                                    <p:anim calcmode="lin" valueType="num">
                                      <p:cBhvr additive="base">
                                        <p:cTn id="40" dur="500" fill="hold"/>
                                        <p:tgtEl>
                                          <p:spTgt spid="8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6"/>
                                        </p:tgtEl>
                                        <p:attrNameLst>
                                          <p:attrName>style.visibility</p:attrName>
                                        </p:attrNameLst>
                                      </p:cBhvr>
                                      <p:to>
                                        <p:strVal val="visible"/>
                                      </p:to>
                                    </p:set>
                                    <p:anim calcmode="lin" valueType="num">
                                      <p:cBhvr additive="base">
                                        <p:cTn id="43" dur="500" fill="hold"/>
                                        <p:tgtEl>
                                          <p:spTgt spid="86"/>
                                        </p:tgtEl>
                                        <p:attrNameLst>
                                          <p:attrName>ppt_x</p:attrName>
                                        </p:attrNameLst>
                                      </p:cBhvr>
                                      <p:tavLst>
                                        <p:tav tm="0">
                                          <p:val>
                                            <p:strVal val="#ppt_x"/>
                                          </p:val>
                                        </p:tav>
                                        <p:tav tm="100000">
                                          <p:val>
                                            <p:strVal val="#ppt_x"/>
                                          </p:val>
                                        </p:tav>
                                      </p:tavLst>
                                    </p:anim>
                                    <p:anim calcmode="lin" valueType="num">
                                      <p:cBhvr additive="base">
                                        <p:cTn id="44" dur="500" fill="hold"/>
                                        <p:tgtEl>
                                          <p:spTgt spid="8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7"/>
                                        </p:tgtEl>
                                        <p:attrNameLst>
                                          <p:attrName>style.visibility</p:attrName>
                                        </p:attrNameLst>
                                      </p:cBhvr>
                                      <p:to>
                                        <p:strVal val="visible"/>
                                      </p:to>
                                    </p:set>
                                    <p:anim calcmode="lin" valueType="num">
                                      <p:cBhvr additive="base">
                                        <p:cTn id="47" dur="500" fill="hold"/>
                                        <p:tgtEl>
                                          <p:spTgt spid="87"/>
                                        </p:tgtEl>
                                        <p:attrNameLst>
                                          <p:attrName>ppt_x</p:attrName>
                                        </p:attrNameLst>
                                      </p:cBhvr>
                                      <p:tavLst>
                                        <p:tav tm="0">
                                          <p:val>
                                            <p:strVal val="#ppt_x"/>
                                          </p:val>
                                        </p:tav>
                                        <p:tav tm="100000">
                                          <p:val>
                                            <p:strVal val="#ppt_x"/>
                                          </p:val>
                                        </p:tav>
                                      </p:tavLst>
                                    </p:anim>
                                    <p:anim calcmode="lin" valueType="num">
                                      <p:cBhvr additive="base">
                                        <p:cTn id="48" dur="500" fill="hold"/>
                                        <p:tgtEl>
                                          <p:spTgt spid="8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8"/>
                                        </p:tgtEl>
                                        <p:attrNameLst>
                                          <p:attrName>style.visibility</p:attrName>
                                        </p:attrNameLst>
                                      </p:cBhvr>
                                      <p:to>
                                        <p:strVal val="visible"/>
                                      </p:to>
                                    </p:set>
                                    <p:anim calcmode="lin" valueType="num">
                                      <p:cBhvr additive="base">
                                        <p:cTn id="51" dur="500" fill="hold"/>
                                        <p:tgtEl>
                                          <p:spTgt spid="88"/>
                                        </p:tgtEl>
                                        <p:attrNameLst>
                                          <p:attrName>ppt_x</p:attrName>
                                        </p:attrNameLst>
                                      </p:cBhvr>
                                      <p:tavLst>
                                        <p:tav tm="0">
                                          <p:val>
                                            <p:strVal val="#ppt_x"/>
                                          </p:val>
                                        </p:tav>
                                        <p:tav tm="100000">
                                          <p:val>
                                            <p:strVal val="#ppt_x"/>
                                          </p:val>
                                        </p:tav>
                                      </p:tavLst>
                                    </p:anim>
                                    <p:anim calcmode="lin" valueType="num">
                                      <p:cBhvr additive="base">
                                        <p:cTn id="52" dur="500" fill="hold"/>
                                        <p:tgtEl>
                                          <p:spTgt spid="8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9"/>
                                        </p:tgtEl>
                                        <p:attrNameLst>
                                          <p:attrName>style.visibility</p:attrName>
                                        </p:attrNameLst>
                                      </p:cBhvr>
                                      <p:to>
                                        <p:strVal val="visible"/>
                                      </p:to>
                                    </p:set>
                                    <p:anim calcmode="lin" valueType="num">
                                      <p:cBhvr additive="base">
                                        <p:cTn id="55" dur="500" fill="hold"/>
                                        <p:tgtEl>
                                          <p:spTgt spid="89"/>
                                        </p:tgtEl>
                                        <p:attrNameLst>
                                          <p:attrName>ppt_x</p:attrName>
                                        </p:attrNameLst>
                                      </p:cBhvr>
                                      <p:tavLst>
                                        <p:tav tm="0">
                                          <p:val>
                                            <p:strVal val="#ppt_x"/>
                                          </p:val>
                                        </p:tav>
                                        <p:tav tm="100000">
                                          <p:val>
                                            <p:strVal val="#ppt_x"/>
                                          </p:val>
                                        </p:tav>
                                      </p:tavLst>
                                    </p:anim>
                                    <p:anim calcmode="lin" valueType="num">
                                      <p:cBhvr additive="base">
                                        <p:cTn id="56" dur="500" fill="hold"/>
                                        <p:tgtEl>
                                          <p:spTgt spid="8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90"/>
                                        </p:tgtEl>
                                        <p:attrNameLst>
                                          <p:attrName>style.visibility</p:attrName>
                                        </p:attrNameLst>
                                      </p:cBhvr>
                                      <p:to>
                                        <p:strVal val="visible"/>
                                      </p:to>
                                    </p:set>
                                    <p:anim calcmode="lin" valueType="num">
                                      <p:cBhvr additive="base">
                                        <p:cTn id="59" dur="500" fill="hold"/>
                                        <p:tgtEl>
                                          <p:spTgt spid="90"/>
                                        </p:tgtEl>
                                        <p:attrNameLst>
                                          <p:attrName>ppt_x</p:attrName>
                                        </p:attrNameLst>
                                      </p:cBhvr>
                                      <p:tavLst>
                                        <p:tav tm="0">
                                          <p:val>
                                            <p:strVal val="#ppt_x"/>
                                          </p:val>
                                        </p:tav>
                                        <p:tav tm="100000">
                                          <p:val>
                                            <p:strVal val="#ppt_x"/>
                                          </p:val>
                                        </p:tav>
                                      </p:tavLst>
                                    </p:anim>
                                    <p:anim calcmode="lin" valueType="num">
                                      <p:cBhvr additive="base">
                                        <p:cTn id="60" dur="500" fill="hold"/>
                                        <p:tgtEl>
                                          <p:spTgt spid="9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91"/>
                                        </p:tgtEl>
                                        <p:attrNameLst>
                                          <p:attrName>style.visibility</p:attrName>
                                        </p:attrNameLst>
                                      </p:cBhvr>
                                      <p:to>
                                        <p:strVal val="visible"/>
                                      </p:to>
                                    </p:set>
                                    <p:anim calcmode="lin" valueType="num">
                                      <p:cBhvr additive="base">
                                        <p:cTn id="63" dur="500" fill="hold"/>
                                        <p:tgtEl>
                                          <p:spTgt spid="91"/>
                                        </p:tgtEl>
                                        <p:attrNameLst>
                                          <p:attrName>ppt_x</p:attrName>
                                        </p:attrNameLst>
                                      </p:cBhvr>
                                      <p:tavLst>
                                        <p:tav tm="0">
                                          <p:val>
                                            <p:strVal val="#ppt_x"/>
                                          </p:val>
                                        </p:tav>
                                        <p:tav tm="100000">
                                          <p:val>
                                            <p:strVal val="#ppt_x"/>
                                          </p:val>
                                        </p:tav>
                                      </p:tavLst>
                                    </p:anim>
                                    <p:anim calcmode="lin" valueType="num">
                                      <p:cBhvr additive="base">
                                        <p:cTn id="64" dur="500" fill="hold"/>
                                        <p:tgtEl>
                                          <p:spTgt spid="9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92"/>
                                        </p:tgtEl>
                                        <p:attrNameLst>
                                          <p:attrName>style.visibility</p:attrName>
                                        </p:attrNameLst>
                                      </p:cBhvr>
                                      <p:to>
                                        <p:strVal val="visible"/>
                                      </p:to>
                                    </p:set>
                                    <p:anim calcmode="lin" valueType="num">
                                      <p:cBhvr additive="base">
                                        <p:cTn id="67" dur="500" fill="hold"/>
                                        <p:tgtEl>
                                          <p:spTgt spid="92"/>
                                        </p:tgtEl>
                                        <p:attrNameLst>
                                          <p:attrName>ppt_x</p:attrName>
                                        </p:attrNameLst>
                                      </p:cBhvr>
                                      <p:tavLst>
                                        <p:tav tm="0">
                                          <p:val>
                                            <p:strVal val="#ppt_x"/>
                                          </p:val>
                                        </p:tav>
                                        <p:tav tm="100000">
                                          <p:val>
                                            <p:strVal val="#ppt_x"/>
                                          </p:val>
                                        </p:tav>
                                      </p:tavLst>
                                    </p:anim>
                                    <p:anim calcmode="lin" valueType="num">
                                      <p:cBhvr additive="base">
                                        <p:cTn id="68" dur="500" fill="hold"/>
                                        <p:tgtEl>
                                          <p:spTgt spid="92"/>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93"/>
                                        </p:tgtEl>
                                        <p:attrNameLst>
                                          <p:attrName>style.visibility</p:attrName>
                                        </p:attrNameLst>
                                      </p:cBhvr>
                                      <p:to>
                                        <p:strVal val="visible"/>
                                      </p:to>
                                    </p:set>
                                    <p:anim calcmode="lin" valueType="num">
                                      <p:cBhvr additive="base">
                                        <p:cTn id="71" dur="500" fill="hold"/>
                                        <p:tgtEl>
                                          <p:spTgt spid="93"/>
                                        </p:tgtEl>
                                        <p:attrNameLst>
                                          <p:attrName>ppt_x</p:attrName>
                                        </p:attrNameLst>
                                      </p:cBhvr>
                                      <p:tavLst>
                                        <p:tav tm="0">
                                          <p:val>
                                            <p:strVal val="#ppt_x"/>
                                          </p:val>
                                        </p:tav>
                                        <p:tav tm="100000">
                                          <p:val>
                                            <p:strVal val="#ppt_x"/>
                                          </p:val>
                                        </p:tav>
                                      </p:tavLst>
                                    </p:anim>
                                    <p:anim calcmode="lin" valueType="num">
                                      <p:cBhvr additive="base">
                                        <p:cTn id="72" dur="500" fill="hold"/>
                                        <p:tgtEl>
                                          <p:spTgt spid="93"/>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94"/>
                                        </p:tgtEl>
                                        <p:attrNameLst>
                                          <p:attrName>style.visibility</p:attrName>
                                        </p:attrNameLst>
                                      </p:cBhvr>
                                      <p:to>
                                        <p:strVal val="visible"/>
                                      </p:to>
                                    </p:set>
                                    <p:anim calcmode="lin" valueType="num">
                                      <p:cBhvr additive="base">
                                        <p:cTn id="75" dur="500" fill="hold"/>
                                        <p:tgtEl>
                                          <p:spTgt spid="94"/>
                                        </p:tgtEl>
                                        <p:attrNameLst>
                                          <p:attrName>ppt_x</p:attrName>
                                        </p:attrNameLst>
                                      </p:cBhvr>
                                      <p:tavLst>
                                        <p:tav tm="0">
                                          <p:val>
                                            <p:strVal val="#ppt_x"/>
                                          </p:val>
                                        </p:tav>
                                        <p:tav tm="100000">
                                          <p:val>
                                            <p:strVal val="#ppt_x"/>
                                          </p:val>
                                        </p:tav>
                                      </p:tavLst>
                                    </p:anim>
                                    <p:anim calcmode="lin" valueType="num">
                                      <p:cBhvr additive="base">
                                        <p:cTn id="76" dur="500" fill="hold"/>
                                        <p:tgtEl>
                                          <p:spTgt spid="9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95"/>
                                        </p:tgtEl>
                                        <p:attrNameLst>
                                          <p:attrName>style.visibility</p:attrName>
                                        </p:attrNameLst>
                                      </p:cBhvr>
                                      <p:to>
                                        <p:strVal val="visible"/>
                                      </p:to>
                                    </p:set>
                                    <p:anim calcmode="lin" valueType="num">
                                      <p:cBhvr additive="base">
                                        <p:cTn id="79" dur="500" fill="hold"/>
                                        <p:tgtEl>
                                          <p:spTgt spid="95"/>
                                        </p:tgtEl>
                                        <p:attrNameLst>
                                          <p:attrName>ppt_x</p:attrName>
                                        </p:attrNameLst>
                                      </p:cBhvr>
                                      <p:tavLst>
                                        <p:tav tm="0">
                                          <p:val>
                                            <p:strVal val="#ppt_x"/>
                                          </p:val>
                                        </p:tav>
                                        <p:tav tm="100000">
                                          <p:val>
                                            <p:strVal val="#ppt_x"/>
                                          </p:val>
                                        </p:tav>
                                      </p:tavLst>
                                    </p:anim>
                                    <p:anim calcmode="lin" valueType="num">
                                      <p:cBhvr additive="base">
                                        <p:cTn id="80" dur="500" fill="hold"/>
                                        <p:tgtEl>
                                          <p:spTgt spid="95"/>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96"/>
                                        </p:tgtEl>
                                        <p:attrNameLst>
                                          <p:attrName>style.visibility</p:attrName>
                                        </p:attrNameLst>
                                      </p:cBhvr>
                                      <p:to>
                                        <p:strVal val="visible"/>
                                      </p:to>
                                    </p:set>
                                    <p:anim calcmode="lin" valueType="num">
                                      <p:cBhvr additive="base">
                                        <p:cTn id="83" dur="500" fill="hold"/>
                                        <p:tgtEl>
                                          <p:spTgt spid="96"/>
                                        </p:tgtEl>
                                        <p:attrNameLst>
                                          <p:attrName>ppt_x</p:attrName>
                                        </p:attrNameLst>
                                      </p:cBhvr>
                                      <p:tavLst>
                                        <p:tav tm="0">
                                          <p:val>
                                            <p:strVal val="#ppt_x"/>
                                          </p:val>
                                        </p:tav>
                                        <p:tav tm="100000">
                                          <p:val>
                                            <p:strVal val="#ppt_x"/>
                                          </p:val>
                                        </p:tav>
                                      </p:tavLst>
                                    </p:anim>
                                    <p:anim calcmode="lin" valueType="num">
                                      <p:cBhvr additive="base">
                                        <p:cTn id="84" dur="500" fill="hold"/>
                                        <p:tgtEl>
                                          <p:spTgt spid="96"/>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97"/>
                                        </p:tgtEl>
                                        <p:attrNameLst>
                                          <p:attrName>style.visibility</p:attrName>
                                        </p:attrNameLst>
                                      </p:cBhvr>
                                      <p:to>
                                        <p:strVal val="visible"/>
                                      </p:to>
                                    </p:set>
                                    <p:anim calcmode="lin" valueType="num">
                                      <p:cBhvr additive="base">
                                        <p:cTn id="87" dur="500" fill="hold"/>
                                        <p:tgtEl>
                                          <p:spTgt spid="97"/>
                                        </p:tgtEl>
                                        <p:attrNameLst>
                                          <p:attrName>ppt_x</p:attrName>
                                        </p:attrNameLst>
                                      </p:cBhvr>
                                      <p:tavLst>
                                        <p:tav tm="0">
                                          <p:val>
                                            <p:strVal val="#ppt_x"/>
                                          </p:val>
                                        </p:tav>
                                        <p:tav tm="100000">
                                          <p:val>
                                            <p:strVal val="#ppt_x"/>
                                          </p:val>
                                        </p:tav>
                                      </p:tavLst>
                                    </p:anim>
                                    <p:anim calcmode="lin" valueType="num">
                                      <p:cBhvr additive="base">
                                        <p:cTn id="88" dur="500" fill="hold"/>
                                        <p:tgtEl>
                                          <p:spTgt spid="97"/>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98"/>
                                        </p:tgtEl>
                                        <p:attrNameLst>
                                          <p:attrName>style.visibility</p:attrName>
                                        </p:attrNameLst>
                                      </p:cBhvr>
                                      <p:to>
                                        <p:strVal val="visible"/>
                                      </p:to>
                                    </p:set>
                                    <p:anim calcmode="lin" valueType="num">
                                      <p:cBhvr additive="base">
                                        <p:cTn id="91" dur="500" fill="hold"/>
                                        <p:tgtEl>
                                          <p:spTgt spid="98"/>
                                        </p:tgtEl>
                                        <p:attrNameLst>
                                          <p:attrName>ppt_x</p:attrName>
                                        </p:attrNameLst>
                                      </p:cBhvr>
                                      <p:tavLst>
                                        <p:tav tm="0">
                                          <p:val>
                                            <p:strVal val="#ppt_x"/>
                                          </p:val>
                                        </p:tav>
                                        <p:tav tm="100000">
                                          <p:val>
                                            <p:strVal val="#ppt_x"/>
                                          </p:val>
                                        </p:tav>
                                      </p:tavLst>
                                    </p:anim>
                                    <p:anim calcmode="lin" valueType="num">
                                      <p:cBhvr additive="base">
                                        <p:cTn id="92" dur="500" fill="hold"/>
                                        <p:tgtEl>
                                          <p:spTgt spid="98"/>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99"/>
                                        </p:tgtEl>
                                        <p:attrNameLst>
                                          <p:attrName>style.visibility</p:attrName>
                                        </p:attrNameLst>
                                      </p:cBhvr>
                                      <p:to>
                                        <p:strVal val="visible"/>
                                      </p:to>
                                    </p:set>
                                    <p:anim calcmode="lin" valueType="num">
                                      <p:cBhvr additive="base">
                                        <p:cTn id="95" dur="500" fill="hold"/>
                                        <p:tgtEl>
                                          <p:spTgt spid="99"/>
                                        </p:tgtEl>
                                        <p:attrNameLst>
                                          <p:attrName>ppt_x</p:attrName>
                                        </p:attrNameLst>
                                      </p:cBhvr>
                                      <p:tavLst>
                                        <p:tav tm="0">
                                          <p:val>
                                            <p:strVal val="#ppt_x"/>
                                          </p:val>
                                        </p:tav>
                                        <p:tav tm="100000">
                                          <p:val>
                                            <p:strVal val="#ppt_x"/>
                                          </p:val>
                                        </p:tav>
                                      </p:tavLst>
                                    </p:anim>
                                    <p:anim calcmode="lin" valueType="num">
                                      <p:cBhvr additive="base">
                                        <p:cTn id="96" dur="500" fill="hold"/>
                                        <p:tgtEl>
                                          <p:spTgt spid="99"/>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100"/>
                                        </p:tgtEl>
                                        <p:attrNameLst>
                                          <p:attrName>style.visibility</p:attrName>
                                        </p:attrNameLst>
                                      </p:cBhvr>
                                      <p:to>
                                        <p:strVal val="visible"/>
                                      </p:to>
                                    </p:set>
                                    <p:anim calcmode="lin" valueType="num">
                                      <p:cBhvr additive="base">
                                        <p:cTn id="99" dur="500" fill="hold"/>
                                        <p:tgtEl>
                                          <p:spTgt spid="100"/>
                                        </p:tgtEl>
                                        <p:attrNameLst>
                                          <p:attrName>ppt_x</p:attrName>
                                        </p:attrNameLst>
                                      </p:cBhvr>
                                      <p:tavLst>
                                        <p:tav tm="0">
                                          <p:val>
                                            <p:strVal val="#ppt_x"/>
                                          </p:val>
                                        </p:tav>
                                        <p:tav tm="100000">
                                          <p:val>
                                            <p:strVal val="#ppt_x"/>
                                          </p:val>
                                        </p:tav>
                                      </p:tavLst>
                                    </p:anim>
                                    <p:anim calcmode="lin" valueType="num">
                                      <p:cBhvr additive="base">
                                        <p:cTn id="100" dur="500" fill="hold"/>
                                        <p:tgtEl>
                                          <p:spTgt spid="100"/>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01"/>
                                        </p:tgtEl>
                                        <p:attrNameLst>
                                          <p:attrName>style.visibility</p:attrName>
                                        </p:attrNameLst>
                                      </p:cBhvr>
                                      <p:to>
                                        <p:strVal val="visible"/>
                                      </p:to>
                                    </p:set>
                                    <p:anim calcmode="lin" valueType="num">
                                      <p:cBhvr additive="base">
                                        <p:cTn id="103" dur="500" fill="hold"/>
                                        <p:tgtEl>
                                          <p:spTgt spid="101"/>
                                        </p:tgtEl>
                                        <p:attrNameLst>
                                          <p:attrName>ppt_x</p:attrName>
                                        </p:attrNameLst>
                                      </p:cBhvr>
                                      <p:tavLst>
                                        <p:tav tm="0">
                                          <p:val>
                                            <p:strVal val="#ppt_x"/>
                                          </p:val>
                                        </p:tav>
                                        <p:tav tm="100000">
                                          <p:val>
                                            <p:strVal val="#ppt_x"/>
                                          </p:val>
                                        </p:tav>
                                      </p:tavLst>
                                    </p:anim>
                                    <p:anim calcmode="lin" valueType="num">
                                      <p:cBhvr additive="base">
                                        <p:cTn id="104" dur="500" fill="hold"/>
                                        <p:tgtEl>
                                          <p:spTgt spid="101"/>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102"/>
                                        </p:tgtEl>
                                        <p:attrNameLst>
                                          <p:attrName>style.visibility</p:attrName>
                                        </p:attrNameLst>
                                      </p:cBhvr>
                                      <p:to>
                                        <p:strVal val="visible"/>
                                      </p:to>
                                    </p:set>
                                    <p:anim calcmode="lin" valueType="num">
                                      <p:cBhvr additive="base">
                                        <p:cTn id="107" dur="500" fill="hold"/>
                                        <p:tgtEl>
                                          <p:spTgt spid="102"/>
                                        </p:tgtEl>
                                        <p:attrNameLst>
                                          <p:attrName>ppt_x</p:attrName>
                                        </p:attrNameLst>
                                      </p:cBhvr>
                                      <p:tavLst>
                                        <p:tav tm="0">
                                          <p:val>
                                            <p:strVal val="#ppt_x"/>
                                          </p:val>
                                        </p:tav>
                                        <p:tav tm="100000">
                                          <p:val>
                                            <p:strVal val="#ppt_x"/>
                                          </p:val>
                                        </p:tav>
                                      </p:tavLst>
                                    </p:anim>
                                    <p:anim calcmode="lin" valueType="num">
                                      <p:cBhvr additive="base">
                                        <p:cTn id="108" dur="500" fill="hold"/>
                                        <p:tgtEl>
                                          <p:spTgt spid="102"/>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03"/>
                                        </p:tgtEl>
                                        <p:attrNameLst>
                                          <p:attrName>style.visibility</p:attrName>
                                        </p:attrNameLst>
                                      </p:cBhvr>
                                      <p:to>
                                        <p:strVal val="visible"/>
                                      </p:to>
                                    </p:set>
                                    <p:anim calcmode="lin" valueType="num">
                                      <p:cBhvr additive="base">
                                        <p:cTn id="111" dur="500" fill="hold"/>
                                        <p:tgtEl>
                                          <p:spTgt spid="103"/>
                                        </p:tgtEl>
                                        <p:attrNameLst>
                                          <p:attrName>ppt_x</p:attrName>
                                        </p:attrNameLst>
                                      </p:cBhvr>
                                      <p:tavLst>
                                        <p:tav tm="0">
                                          <p:val>
                                            <p:strVal val="#ppt_x"/>
                                          </p:val>
                                        </p:tav>
                                        <p:tav tm="100000">
                                          <p:val>
                                            <p:strVal val="#ppt_x"/>
                                          </p:val>
                                        </p:tav>
                                      </p:tavLst>
                                    </p:anim>
                                    <p:anim calcmode="lin" valueType="num">
                                      <p:cBhvr additive="base">
                                        <p:cTn id="112" dur="500" fill="hold"/>
                                        <p:tgtEl>
                                          <p:spTgt spid="103"/>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104"/>
                                        </p:tgtEl>
                                        <p:attrNameLst>
                                          <p:attrName>style.visibility</p:attrName>
                                        </p:attrNameLst>
                                      </p:cBhvr>
                                      <p:to>
                                        <p:strVal val="visible"/>
                                      </p:to>
                                    </p:set>
                                    <p:anim calcmode="lin" valueType="num">
                                      <p:cBhvr additive="base">
                                        <p:cTn id="115" dur="500" fill="hold"/>
                                        <p:tgtEl>
                                          <p:spTgt spid="104"/>
                                        </p:tgtEl>
                                        <p:attrNameLst>
                                          <p:attrName>ppt_x</p:attrName>
                                        </p:attrNameLst>
                                      </p:cBhvr>
                                      <p:tavLst>
                                        <p:tav tm="0">
                                          <p:val>
                                            <p:strVal val="#ppt_x"/>
                                          </p:val>
                                        </p:tav>
                                        <p:tav tm="100000">
                                          <p:val>
                                            <p:strVal val="#ppt_x"/>
                                          </p:val>
                                        </p:tav>
                                      </p:tavLst>
                                    </p:anim>
                                    <p:anim calcmode="lin" valueType="num">
                                      <p:cBhvr additive="base">
                                        <p:cTn id="116" dur="500" fill="hold"/>
                                        <p:tgtEl>
                                          <p:spTgt spid="104"/>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44"/>
                                        </p:tgtEl>
                                        <p:attrNameLst>
                                          <p:attrName>style.visibility</p:attrName>
                                        </p:attrNameLst>
                                      </p:cBhvr>
                                      <p:to>
                                        <p:strVal val="visible"/>
                                      </p:to>
                                    </p:set>
                                    <p:anim calcmode="lin" valueType="num">
                                      <p:cBhvr additive="base">
                                        <p:cTn id="119" dur="500" fill="hold"/>
                                        <p:tgtEl>
                                          <p:spTgt spid="44"/>
                                        </p:tgtEl>
                                        <p:attrNameLst>
                                          <p:attrName>ppt_x</p:attrName>
                                        </p:attrNameLst>
                                      </p:cBhvr>
                                      <p:tavLst>
                                        <p:tav tm="0">
                                          <p:val>
                                            <p:strVal val="#ppt_x"/>
                                          </p:val>
                                        </p:tav>
                                        <p:tav tm="100000">
                                          <p:val>
                                            <p:strVal val="#ppt_x"/>
                                          </p:val>
                                        </p:tav>
                                      </p:tavLst>
                                    </p:anim>
                                    <p:anim calcmode="lin" valueType="num">
                                      <p:cBhvr additive="base">
                                        <p:cTn id="120" dur="500" fill="hold"/>
                                        <p:tgtEl>
                                          <p:spTgt spid="44"/>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43"/>
                                        </p:tgtEl>
                                        <p:attrNameLst>
                                          <p:attrName>style.visibility</p:attrName>
                                        </p:attrNameLst>
                                      </p:cBhvr>
                                      <p:to>
                                        <p:strVal val="visible"/>
                                      </p:to>
                                    </p:set>
                                    <p:anim calcmode="lin" valueType="num">
                                      <p:cBhvr additive="base">
                                        <p:cTn id="123" dur="500" fill="hold"/>
                                        <p:tgtEl>
                                          <p:spTgt spid="43"/>
                                        </p:tgtEl>
                                        <p:attrNameLst>
                                          <p:attrName>ppt_x</p:attrName>
                                        </p:attrNameLst>
                                      </p:cBhvr>
                                      <p:tavLst>
                                        <p:tav tm="0">
                                          <p:val>
                                            <p:strVal val="#ppt_x"/>
                                          </p:val>
                                        </p:tav>
                                        <p:tav tm="100000">
                                          <p:val>
                                            <p:strVal val="#ppt_x"/>
                                          </p:val>
                                        </p:tav>
                                      </p:tavLst>
                                    </p:anim>
                                    <p:anim calcmode="lin" valueType="num">
                                      <p:cBhvr additive="base">
                                        <p:cTn id="124" dur="500" fill="hold"/>
                                        <p:tgtEl>
                                          <p:spTgt spid="43"/>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3"/>
                                        </p:tgtEl>
                                        <p:attrNameLst>
                                          <p:attrName>style.visibility</p:attrName>
                                        </p:attrNameLst>
                                      </p:cBhvr>
                                      <p:to>
                                        <p:strVal val="visible"/>
                                      </p:to>
                                    </p:set>
                                    <p:anim calcmode="lin" valueType="num">
                                      <p:cBhvr additive="base">
                                        <p:cTn id="127" dur="500" fill="hold"/>
                                        <p:tgtEl>
                                          <p:spTgt spid="3"/>
                                        </p:tgtEl>
                                        <p:attrNameLst>
                                          <p:attrName>ppt_x</p:attrName>
                                        </p:attrNameLst>
                                      </p:cBhvr>
                                      <p:tavLst>
                                        <p:tav tm="0">
                                          <p:val>
                                            <p:strVal val="#ppt_x"/>
                                          </p:val>
                                        </p:tav>
                                        <p:tav tm="100000">
                                          <p:val>
                                            <p:strVal val="#ppt_x"/>
                                          </p:val>
                                        </p:tav>
                                      </p:tavLst>
                                    </p:anim>
                                    <p:anim calcmode="lin" valueType="num">
                                      <p:cBhvr additive="base">
                                        <p:cTn id="1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41"/>
                                        </p:tgtEl>
                                        <p:attrNameLst>
                                          <p:attrName>style.visibility</p:attrName>
                                        </p:attrNameLst>
                                      </p:cBhvr>
                                      <p:to>
                                        <p:strVal val="visible"/>
                                      </p:to>
                                    </p:set>
                                    <p:anim calcmode="lin" valueType="num">
                                      <p:cBhvr additive="base">
                                        <p:cTn id="133" dur="500" fill="hold"/>
                                        <p:tgtEl>
                                          <p:spTgt spid="41"/>
                                        </p:tgtEl>
                                        <p:attrNameLst>
                                          <p:attrName>ppt_x</p:attrName>
                                        </p:attrNameLst>
                                      </p:cBhvr>
                                      <p:tavLst>
                                        <p:tav tm="0">
                                          <p:val>
                                            <p:strVal val="#ppt_x"/>
                                          </p:val>
                                        </p:tav>
                                        <p:tav tm="100000">
                                          <p:val>
                                            <p:strVal val="#ppt_x"/>
                                          </p:val>
                                        </p:tav>
                                      </p:tavLst>
                                    </p:anim>
                                    <p:anim calcmode="lin" valueType="num">
                                      <p:cBhvr additive="base">
                                        <p:cTn id="134" dur="500" fill="hold"/>
                                        <p:tgtEl>
                                          <p:spTgt spid="41"/>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2"/>
                                        </p:tgtEl>
                                        <p:attrNameLst>
                                          <p:attrName>style.visibility</p:attrName>
                                        </p:attrNameLst>
                                      </p:cBhvr>
                                      <p:to>
                                        <p:strVal val="visible"/>
                                      </p:to>
                                    </p:set>
                                    <p:anim calcmode="lin" valueType="num">
                                      <p:cBhvr additive="base">
                                        <p:cTn id="137" dur="500" fill="hold"/>
                                        <p:tgtEl>
                                          <p:spTgt spid="2"/>
                                        </p:tgtEl>
                                        <p:attrNameLst>
                                          <p:attrName>ppt_x</p:attrName>
                                        </p:attrNameLst>
                                      </p:cBhvr>
                                      <p:tavLst>
                                        <p:tav tm="0">
                                          <p:val>
                                            <p:strVal val="#ppt_x"/>
                                          </p:val>
                                        </p:tav>
                                        <p:tav tm="100000">
                                          <p:val>
                                            <p:strVal val="#ppt_x"/>
                                          </p:val>
                                        </p:tav>
                                      </p:tavLst>
                                    </p:anim>
                                    <p:anim calcmode="lin" valueType="num">
                                      <p:cBhvr additive="base">
                                        <p:cTn id="1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77" grpId="0" animBg="1"/>
      <p:bldP spid="78" grpId="0" animBg="1"/>
      <p:bldP spid="81" grpId="0"/>
      <p:bldP spid="83" grpId="0" animBg="1"/>
      <p:bldP spid="84" grpId="0" animBg="1"/>
      <p:bldP spid="85" grpId="0" animBg="1"/>
      <p:bldP spid="86" grpId="0" animBg="1"/>
      <p:bldP spid="87" grpId="0" animBg="1"/>
      <p:bldP spid="89" grpId="0" animBg="1"/>
      <p:bldP spid="98" grpId="0"/>
      <p:bldP spid="99" grpId="0" animBg="1"/>
      <p:bldP spid="100" grpId="0" animBg="1"/>
      <p:bldP spid="101" grpId="0"/>
      <p:bldP spid="102" grpId="0"/>
      <p:bldP spid="103" grpId="0" animBg="1"/>
      <p:bldP spid="41" grpId="0"/>
      <p:bldP spid="2" grpId="0"/>
      <p:bldP spid="43" grpId="0" animBg="1"/>
      <p:bldP spid="44" grpId="0" animBg="1"/>
      <p:bldP spid="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75">
            <a:extLst>
              <a:ext uri="{FF2B5EF4-FFF2-40B4-BE49-F238E27FC236}">
                <a16:creationId xmlns:a16="http://schemas.microsoft.com/office/drawing/2014/main" id="{C4203744-F1DC-2E49-8738-68738E79E251}"/>
              </a:ext>
            </a:extLst>
          </p:cNvPr>
          <p:cNvSpPr/>
          <p:nvPr/>
        </p:nvSpPr>
        <p:spPr>
          <a:xfrm>
            <a:off x="8172174" y="4862294"/>
            <a:ext cx="933364" cy="1550508"/>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43" name="矩形 42">
            <a:extLst>
              <a:ext uri="{FF2B5EF4-FFF2-40B4-BE49-F238E27FC236}">
                <a16:creationId xmlns:a16="http://schemas.microsoft.com/office/drawing/2014/main" id="{BD3B433F-6CAD-9F4F-B43F-218BD5BC0FDC}"/>
              </a:ext>
            </a:extLst>
          </p:cNvPr>
          <p:cNvSpPr/>
          <p:nvPr/>
        </p:nvSpPr>
        <p:spPr>
          <a:xfrm>
            <a:off x="7007995" y="4862294"/>
            <a:ext cx="1455588" cy="1560992"/>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37" name="矩形 36">
            <a:extLst>
              <a:ext uri="{FF2B5EF4-FFF2-40B4-BE49-F238E27FC236}">
                <a16:creationId xmlns:a16="http://schemas.microsoft.com/office/drawing/2014/main" id="{82833417-E2AF-634A-9584-7C1B8908699F}"/>
              </a:ext>
            </a:extLst>
          </p:cNvPr>
          <p:cNvSpPr/>
          <p:nvPr/>
        </p:nvSpPr>
        <p:spPr>
          <a:xfrm>
            <a:off x="3489151" y="4907081"/>
            <a:ext cx="1363969" cy="1529353"/>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36" name="矩形 35">
            <a:extLst>
              <a:ext uri="{FF2B5EF4-FFF2-40B4-BE49-F238E27FC236}">
                <a16:creationId xmlns:a16="http://schemas.microsoft.com/office/drawing/2014/main" id="{D41B43DF-6BCD-5542-AE4D-D91229B4756E}"/>
              </a:ext>
            </a:extLst>
          </p:cNvPr>
          <p:cNvSpPr/>
          <p:nvPr/>
        </p:nvSpPr>
        <p:spPr>
          <a:xfrm>
            <a:off x="3573" y="2828931"/>
            <a:ext cx="1423536" cy="1550508"/>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2" name="矩形 1">
            <a:extLst>
              <a:ext uri="{FF2B5EF4-FFF2-40B4-BE49-F238E27FC236}">
                <a16:creationId xmlns:a16="http://schemas.microsoft.com/office/drawing/2014/main" id="{2F506859-7308-B342-9C28-E3BAE74B1479}"/>
              </a:ext>
            </a:extLst>
          </p:cNvPr>
          <p:cNvSpPr/>
          <p:nvPr/>
        </p:nvSpPr>
        <p:spPr>
          <a:xfrm>
            <a:off x="7048148" y="2834397"/>
            <a:ext cx="1423536" cy="1550508"/>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pic>
        <p:nvPicPr>
          <p:cNvPr id="5" name="Picture 4" descr="fig39">
            <a:extLst>
              <a:ext uri="{FF2B5EF4-FFF2-40B4-BE49-F238E27FC236}">
                <a16:creationId xmlns:a16="http://schemas.microsoft.com/office/drawing/2014/main" id="{C08FDA69-2687-1943-9055-93A205DD4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r="51591" b="39111"/>
          <a:stretch>
            <a:fillRect/>
          </a:stretch>
        </p:blipFill>
        <p:spPr bwMode="auto">
          <a:xfrm>
            <a:off x="860829" y="300815"/>
            <a:ext cx="26638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fig39">
            <a:extLst>
              <a:ext uri="{FF2B5EF4-FFF2-40B4-BE49-F238E27FC236}">
                <a16:creationId xmlns:a16="http://schemas.microsoft.com/office/drawing/2014/main" id="{7D010BC0-FD50-CB4D-A195-33E950CF0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024" t="2" b="39111"/>
          <a:stretch>
            <a:fillRect/>
          </a:stretch>
        </p:blipFill>
        <p:spPr bwMode="auto">
          <a:xfrm>
            <a:off x="5092309" y="300815"/>
            <a:ext cx="26955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1">
            <a:extLst>
              <a:ext uri="{FF2B5EF4-FFF2-40B4-BE49-F238E27FC236}">
                <a16:creationId xmlns:a16="http://schemas.microsoft.com/office/drawing/2014/main" id="{376A4FD0-4C1C-4D40-8B39-F5FFE3530074}"/>
              </a:ext>
            </a:extLst>
          </p:cNvPr>
          <p:cNvSpPr txBox="1">
            <a:spLocks noChangeArrowheads="1"/>
          </p:cNvSpPr>
          <p:nvPr/>
        </p:nvSpPr>
        <p:spPr bwMode="auto">
          <a:xfrm>
            <a:off x="2412057" y="-32606"/>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1</a:t>
            </a:r>
            <a:endParaRPr lang="zh-TW" altLang="en-US" sz="1800" dirty="0">
              <a:latin typeface="Cambria Math" panose="02040503050406030204" pitchFamily="18" charset="0"/>
            </a:endParaRPr>
          </a:p>
        </p:txBody>
      </p:sp>
      <p:sp>
        <p:nvSpPr>
          <p:cNvPr id="8" name="文字方塊 11">
            <a:extLst>
              <a:ext uri="{FF2B5EF4-FFF2-40B4-BE49-F238E27FC236}">
                <a16:creationId xmlns:a16="http://schemas.microsoft.com/office/drawing/2014/main" id="{A5A58964-6924-1B42-B642-058FA1E2B876}"/>
              </a:ext>
            </a:extLst>
          </p:cNvPr>
          <p:cNvSpPr txBox="1">
            <a:spLocks noChangeArrowheads="1"/>
          </p:cNvSpPr>
          <p:nvPr/>
        </p:nvSpPr>
        <p:spPr bwMode="auto">
          <a:xfrm>
            <a:off x="5723306" y="-18656"/>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2</a:t>
            </a:r>
            <a:endParaRPr lang="zh-TW" altLang="en-US" sz="1800" dirty="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57C6F2F7-1CA4-5342-95B6-E10FE717A494}"/>
                  </a:ext>
                </a:extLst>
              </p:cNvPr>
              <p:cNvSpPr/>
              <p:nvPr/>
            </p:nvSpPr>
            <p:spPr>
              <a:xfrm>
                <a:off x="7250557" y="365272"/>
                <a:ext cx="53732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r>
                        <a:rPr lang="en-US" altLang="zh-TW" i="1">
                          <a:latin typeface="Cambria Math"/>
                        </a:rPr>
                        <m:t>′</m:t>
                      </m:r>
                    </m:oMath>
                  </m:oMathPara>
                </a14:m>
                <a:endParaRPr lang="zh-TW" altLang="en-US" dirty="0"/>
              </a:p>
            </p:txBody>
          </p:sp>
        </mc:Choice>
        <mc:Fallback xmlns="">
          <p:sp>
            <p:nvSpPr>
              <p:cNvPr id="9" name="矩形 8">
                <a:extLst>
                  <a:ext uri="{FF2B5EF4-FFF2-40B4-BE49-F238E27FC236}">
                    <a16:creationId xmlns:a16="http://schemas.microsoft.com/office/drawing/2014/main" id="{57C6F2F7-1CA4-5342-95B6-E10FE717A494}"/>
                  </a:ext>
                </a:extLst>
              </p:cNvPr>
              <p:cNvSpPr>
                <a:spLocks noRot="1" noChangeAspect="1" noMove="1" noResize="1" noEditPoints="1" noAdjustHandles="1" noChangeArrowheads="1" noChangeShapeType="1" noTextEdit="1"/>
              </p:cNvSpPr>
              <p:nvPr/>
            </p:nvSpPr>
            <p:spPr>
              <a:xfrm>
                <a:off x="7250557" y="365272"/>
                <a:ext cx="537327" cy="369332"/>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2D1217F2-10D4-C547-A461-8E4168EFEA87}"/>
                  </a:ext>
                </a:extLst>
              </p:cNvPr>
              <p:cNvSpPr/>
              <p:nvPr/>
            </p:nvSpPr>
            <p:spPr>
              <a:xfrm>
                <a:off x="7266581" y="1487233"/>
                <a:ext cx="4836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oMath>
                  </m:oMathPara>
                </a14:m>
                <a:endParaRPr lang="zh-TW" altLang="en-US" dirty="0"/>
              </a:p>
            </p:txBody>
          </p:sp>
        </mc:Choice>
        <mc:Fallback xmlns="">
          <p:sp>
            <p:nvSpPr>
              <p:cNvPr id="10" name="矩形 9">
                <a:extLst>
                  <a:ext uri="{FF2B5EF4-FFF2-40B4-BE49-F238E27FC236}">
                    <a16:creationId xmlns:a16="http://schemas.microsoft.com/office/drawing/2014/main" id="{2D1217F2-10D4-C547-A461-8E4168EFEA87}"/>
                  </a:ext>
                </a:extLst>
              </p:cNvPr>
              <p:cNvSpPr>
                <a:spLocks noRot="1" noChangeAspect="1" noMove="1" noResize="1" noEditPoints="1" noAdjustHandles="1" noChangeArrowheads="1" noChangeShapeType="1" noTextEdit="1"/>
              </p:cNvSpPr>
              <p:nvPr/>
            </p:nvSpPr>
            <p:spPr>
              <a:xfrm>
                <a:off x="7266581" y="1487233"/>
                <a:ext cx="483659" cy="369332"/>
              </a:xfrm>
              <a:prstGeom prst="rect">
                <a:avLst/>
              </a:prstGeom>
              <a:blipFill>
                <a:blip r:embed="rId4"/>
                <a:stretch>
                  <a:fillRect/>
                </a:stretch>
              </a:blipFill>
            </p:spPr>
            <p:txBody>
              <a:bodyPr/>
              <a:lstStyle/>
              <a:p>
                <a:r>
                  <a:rPr lang="zh-TW" altLang="en-US">
                    <a:noFill/>
                  </a:rPr>
                  <a:t> </a:t>
                </a:r>
              </a:p>
            </p:txBody>
          </p:sp>
        </mc:Fallback>
      </mc:AlternateContent>
      <p:pic>
        <p:nvPicPr>
          <p:cNvPr id="11" name="Picture 4" descr="fig39">
            <a:extLst>
              <a:ext uri="{FF2B5EF4-FFF2-40B4-BE49-F238E27FC236}">
                <a16:creationId xmlns:a16="http://schemas.microsoft.com/office/drawing/2014/main" id="{D205FFB5-ACDD-874C-94C4-C63981833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r="51591" b="39111"/>
          <a:stretch>
            <a:fillRect/>
          </a:stretch>
        </p:blipFill>
        <p:spPr bwMode="auto">
          <a:xfrm>
            <a:off x="835586" y="2831687"/>
            <a:ext cx="26638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fig39">
            <a:extLst>
              <a:ext uri="{FF2B5EF4-FFF2-40B4-BE49-F238E27FC236}">
                <a16:creationId xmlns:a16="http://schemas.microsoft.com/office/drawing/2014/main" id="{9DABD538-1313-4F45-97D4-A0FD3CB1D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024" t="2" b="39111"/>
          <a:stretch>
            <a:fillRect/>
          </a:stretch>
        </p:blipFill>
        <p:spPr bwMode="auto">
          <a:xfrm>
            <a:off x="4352573" y="2834397"/>
            <a:ext cx="26955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CDC3ABF6-1CC2-5445-AA71-60EA5E831D76}"/>
                  </a:ext>
                </a:extLst>
              </p:cNvPr>
              <p:cNvSpPr/>
              <p:nvPr/>
            </p:nvSpPr>
            <p:spPr>
              <a:xfrm>
                <a:off x="6443233" y="2854324"/>
                <a:ext cx="53732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r>
                        <a:rPr lang="en-US" altLang="zh-TW" i="1">
                          <a:latin typeface="Cambria Math"/>
                        </a:rPr>
                        <m:t>′</m:t>
                      </m:r>
                    </m:oMath>
                  </m:oMathPara>
                </a14:m>
                <a:endParaRPr lang="zh-TW" altLang="en-US" dirty="0"/>
              </a:p>
            </p:txBody>
          </p:sp>
        </mc:Choice>
        <mc:Fallback xmlns="">
          <p:sp>
            <p:nvSpPr>
              <p:cNvPr id="15" name="矩形 14">
                <a:extLst>
                  <a:ext uri="{FF2B5EF4-FFF2-40B4-BE49-F238E27FC236}">
                    <a16:creationId xmlns:a16="http://schemas.microsoft.com/office/drawing/2014/main" id="{CDC3ABF6-1CC2-5445-AA71-60EA5E831D76}"/>
                  </a:ext>
                </a:extLst>
              </p:cNvPr>
              <p:cNvSpPr>
                <a:spLocks noRot="1" noChangeAspect="1" noMove="1" noResize="1" noEditPoints="1" noAdjustHandles="1" noChangeArrowheads="1" noChangeShapeType="1" noTextEdit="1"/>
              </p:cNvSpPr>
              <p:nvPr/>
            </p:nvSpPr>
            <p:spPr>
              <a:xfrm>
                <a:off x="6443233" y="2854324"/>
                <a:ext cx="537327" cy="369332"/>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D2607F85-9678-9243-B341-81462CF0E4D0}"/>
                  </a:ext>
                </a:extLst>
              </p:cNvPr>
              <p:cNvSpPr/>
              <p:nvPr/>
            </p:nvSpPr>
            <p:spPr>
              <a:xfrm>
                <a:off x="6526845" y="3787889"/>
                <a:ext cx="4836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oMath>
                  </m:oMathPara>
                </a14:m>
                <a:endParaRPr lang="zh-TW" altLang="en-US" dirty="0"/>
              </a:p>
            </p:txBody>
          </p:sp>
        </mc:Choice>
        <mc:Fallback xmlns="">
          <p:sp>
            <p:nvSpPr>
              <p:cNvPr id="16" name="矩形 15">
                <a:extLst>
                  <a:ext uri="{FF2B5EF4-FFF2-40B4-BE49-F238E27FC236}">
                    <a16:creationId xmlns:a16="http://schemas.microsoft.com/office/drawing/2014/main" id="{D2607F85-9678-9243-B341-81462CF0E4D0}"/>
                  </a:ext>
                </a:extLst>
              </p:cNvPr>
              <p:cNvSpPr>
                <a:spLocks noRot="1" noChangeAspect="1" noMove="1" noResize="1" noEditPoints="1" noAdjustHandles="1" noChangeArrowheads="1" noChangeShapeType="1" noTextEdit="1"/>
              </p:cNvSpPr>
              <p:nvPr/>
            </p:nvSpPr>
            <p:spPr>
              <a:xfrm>
                <a:off x="6526845" y="3787889"/>
                <a:ext cx="483659" cy="369332"/>
              </a:xfrm>
              <a:prstGeom prst="rect">
                <a:avLst/>
              </a:prstGeom>
              <a:blipFill>
                <a:blip r:embed="rId6"/>
                <a:stretch>
                  <a:fillRect/>
                </a:stretch>
              </a:blipFill>
            </p:spPr>
            <p:txBody>
              <a:bodyPr/>
              <a:lstStyle/>
              <a:p>
                <a:r>
                  <a:rPr lang="zh-TW" altLang="en-US">
                    <a:noFill/>
                  </a:rPr>
                  <a:t> </a:t>
                </a:r>
              </a:p>
            </p:txBody>
          </p:sp>
        </mc:Fallback>
      </mc:AlternateContent>
      <p:pic>
        <p:nvPicPr>
          <p:cNvPr id="17" name="Picture 4" descr="fig39">
            <a:extLst>
              <a:ext uri="{FF2B5EF4-FFF2-40B4-BE49-F238E27FC236}">
                <a16:creationId xmlns:a16="http://schemas.microsoft.com/office/drawing/2014/main" id="{817DC472-F728-564A-834A-BB0FBA094D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 t="2" r="79122" b="68999"/>
          <a:stretch/>
        </p:blipFill>
        <p:spPr bwMode="auto">
          <a:xfrm>
            <a:off x="2328516" y="2819253"/>
            <a:ext cx="1148767"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a:extLst>
              <a:ext uri="{FF2B5EF4-FFF2-40B4-BE49-F238E27FC236}">
                <a16:creationId xmlns:a16="http://schemas.microsoft.com/office/drawing/2014/main" id="{A944D14F-60BE-C84F-8142-8EDF2AE9A901}"/>
              </a:ext>
            </a:extLst>
          </p:cNvPr>
          <p:cNvSpPr/>
          <p:nvPr/>
        </p:nvSpPr>
        <p:spPr>
          <a:xfrm>
            <a:off x="1032372" y="3669881"/>
            <a:ext cx="720080" cy="688842"/>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19" name="矩形 18">
            <a:extLst>
              <a:ext uri="{FF2B5EF4-FFF2-40B4-BE49-F238E27FC236}">
                <a16:creationId xmlns:a16="http://schemas.microsoft.com/office/drawing/2014/main" id="{2AE5FEC3-66E6-5F4F-8515-15A8823B812D}"/>
              </a:ext>
            </a:extLst>
          </p:cNvPr>
          <p:cNvSpPr/>
          <p:nvPr/>
        </p:nvSpPr>
        <p:spPr>
          <a:xfrm>
            <a:off x="4503323" y="3635744"/>
            <a:ext cx="720080" cy="688842"/>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21" name="AutoShape 6">
            <a:extLst>
              <a:ext uri="{FF2B5EF4-FFF2-40B4-BE49-F238E27FC236}">
                <a16:creationId xmlns:a16="http://schemas.microsoft.com/office/drawing/2014/main" id="{6465C96E-5CCC-D94A-ADEF-BE5E00371FC6}"/>
              </a:ext>
            </a:extLst>
          </p:cNvPr>
          <p:cNvSpPr>
            <a:spLocks noChangeArrowheads="1"/>
          </p:cNvSpPr>
          <p:nvPr/>
        </p:nvSpPr>
        <p:spPr bwMode="auto">
          <a:xfrm rot="10800000">
            <a:off x="5428582" y="2912325"/>
            <a:ext cx="2961463" cy="665904"/>
          </a:xfrm>
          <a:prstGeom prst="flowChartOnlineStorage">
            <a:avLst/>
          </a:prstGeom>
          <a:noFill/>
          <a:ln w="9525">
            <a:solidFill>
              <a:srgbClr val="FF000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pic>
        <p:nvPicPr>
          <p:cNvPr id="22" name="Picture 4" descr="fig39">
            <a:extLst>
              <a:ext uri="{FF2B5EF4-FFF2-40B4-BE49-F238E27FC236}">
                <a16:creationId xmlns:a16="http://schemas.microsoft.com/office/drawing/2014/main" id="{89716550-3782-8C44-B839-722FD3CE0F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r="51591" b="39111"/>
          <a:stretch>
            <a:fillRect/>
          </a:stretch>
        </p:blipFill>
        <p:spPr bwMode="auto">
          <a:xfrm>
            <a:off x="841680" y="4899084"/>
            <a:ext cx="26638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fig39">
            <a:extLst>
              <a:ext uri="{FF2B5EF4-FFF2-40B4-BE49-F238E27FC236}">
                <a16:creationId xmlns:a16="http://schemas.microsoft.com/office/drawing/2014/main" id="{CC9BFE7E-B5D9-6C4B-8F2A-A50036F002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846" t="2" b="39111"/>
          <a:stretch/>
        </p:blipFill>
        <p:spPr bwMode="auto">
          <a:xfrm>
            <a:off x="5197414" y="4867536"/>
            <a:ext cx="182474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字方塊 1">
            <a:extLst>
              <a:ext uri="{FF2B5EF4-FFF2-40B4-BE49-F238E27FC236}">
                <a16:creationId xmlns:a16="http://schemas.microsoft.com/office/drawing/2014/main" id="{754DBBCB-0EB8-0F49-A2B5-3CA3E8FF64FC}"/>
              </a:ext>
            </a:extLst>
          </p:cNvPr>
          <p:cNvSpPr txBox="1">
            <a:spLocks noChangeArrowheads="1"/>
          </p:cNvSpPr>
          <p:nvPr/>
        </p:nvSpPr>
        <p:spPr bwMode="auto">
          <a:xfrm>
            <a:off x="1251060" y="3936637"/>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rPr>
              <a:t>3</a:t>
            </a:r>
            <a:endParaRPr lang="zh-TW" altLang="en-US" sz="1800" dirty="0">
              <a:latin typeface="Cambria Math" panose="02040503050406030204" pitchFamily="18" charset="0"/>
            </a:endParaRPr>
          </a:p>
        </p:txBody>
      </p:sp>
      <p:sp>
        <p:nvSpPr>
          <p:cNvPr id="25" name="文字方塊 11">
            <a:extLst>
              <a:ext uri="{FF2B5EF4-FFF2-40B4-BE49-F238E27FC236}">
                <a16:creationId xmlns:a16="http://schemas.microsoft.com/office/drawing/2014/main" id="{883251A1-D93C-4148-83F2-2004C46D0F37}"/>
              </a:ext>
            </a:extLst>
          </p:cNvPr>
          <p:cNvSpPr txBox="1">
            <a:spLocks noChangeArrowheads="1"/>
          </p:cNvSpPr>
          <p:nvPr/>
        </p:nvSpPr>
        <p:spPr bwMode="auto">
          <a:xfrm>
            <a:off x="4730488" y="3975119"/>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4</a:t>
            </a:r>
            <a:endParaRPr lang="zh-TW" altLang="en-US" sz="1800" dirty="0">
              <a:latin typeface="Cambria Math" panose="02040503050406030204" pitchFamily="18" charset="0"/>
            </a:endParaRPr>
          </a:p>
        </p:txBody>
      </p:sp>
      <mc:AlternateContent xmlns:mc="http://schemas.openxmlformats.org/markup-compatibility/2006" xmlns:a14="http://schemas.microsoft.com/office/drawing/2010/main">
        <mc:Choice Requires="a14">
          <p:sp>
            <p:nvSpPr>
              <p:cNvPr id="27" name="矩形 26">
                <a:extLst>
                  <a:ext uri="{FF2B5EF4-FFF2-40B4-BE49-F238E27FC236}">
                    <a16:creationId xmlns:a16="http://schemas.microsoft.com/office/drawing/2014/main" id="{EF683093-D2BF-5745-9C06-791E507A4D56}"/>
                  </a:ext>
                </a:extLst>
              </p:cNvPr>
              <p:cNvSpPr/>
              <p:nvPr/>
            </p:nvSpPr>
            <p:spPr>
              <a:xfrm>
                <a:off x="6474106" y="5809594"/>
                <a:ext cx="4836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oMath>
                  </m:oMathPara>
                </a14:m>
                <a:endParaRPr lang="zh-TW" altLang="en-US" dirty="0"/>
              </a:p>
            </p:txBody>
          </p:sp>
        </mc:Choice>
        <mc:Fallback xmlns="">
          <p:sp>
            <p:nvSpPr>
              <p:cNvPr id="27" name="矩形 26">
                <a:extLst>
                  <a:ext uri="{FF2B5EF4-FFF2-40B4-BE49-F238E27FC236}">
                    <a16:creationId xmlns:a16="http://schemas.microsoft.com/office/drawing/2014/main" id="{EF683093-D2BF-5745-9C06-791E507A4D56}"/>
                  </a:ext>
                </a:extLst>
              </p:cNvPr>
              <p:cNvSpPr>
                <a:spLocks noRot="1" noChangeAspect="1" noMove="1" noResize="1" noEditPoints="1" noAdjustHandles="1" noChangeArrowheads="1" noChangeShapeType="1" noTextEdit="1"/>
              </p:cNvSpPr>
              <p:nvPr/>
            </p:nvSpPr>
            <p:spPr>
              <a:xfrm>
                <a:off x="6474106" y="5809594"/>
                <a:ext cx="483659" cy="369332"/>
              </a:xfrm>
              <a:prstGeom prst="rect">
                <a:avLst/>
              </a:prstGeom>
              <a:blipFill>
                <a:blip r:embed="rId7"/>
                <a:stretch>
                  <a:fillRect/>
                </a:stretch>
              </a:blipFill>
            </p:spPr>
            <p:txBody>
              <a:bodyPr/>
              <a:lstStyle/>
              <a:p>
                <a:r>
                  <a:rPr lang="zh-TW" altLang="en-US">
                    <a:noFill/>
                  </a:rPr>
                  <a:t> </a:t>
                </a:r>
              </a:p>
            </p:txBody>
          </p:sp>
        </mc:Fallback>
      </mc:AlternateContent>
      <p:pic>
        <p:nvPicPr>
          <p:cNvPr id="28" name="Picture 4" descr="fig39">
            <a:extLst>
              <a:ext uri="{FF2B5EF4-FFF2-40B4-BE49-F238E27FC236}">
                <a16:creationId xmlns:a16="http://schemas.microsoft.com/office/drawing/2014/main" id="{6258768A-914E-7D4B-83B8-C547A583DB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 t="2" r="79122" b="68999"/>
          <a:stretch/>
        </p:blipFill>
        <p:spPr bwMode="auto">
          <a:xfrm>
            <a:off x="2340384" y="4937903"/>
            <a:ext cx="1148767"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矩形 28">
            <a:extLst>
              <a:ext uri="{FF2B5EF4-FFF2-40B4-BE49-F238E27FC236}">
                <a16:creationId xmlns:a16="http://schemas.microsoft.com/office/drawing/2014/main" id="{684287F5-64ED-6D4F-97C9-7EEA0FB71239}"/>
              </a:ext>
            </a:extLst>
          </p:cNvPr>
          <p:cNvSpPr/>
          <p:nvPr/>
        </p:nvSpPr>
        <p:spPr>
          <a:xfrm>
            <a:off x="1038466" y="5737278"/>
            <a:ext cx="720080" cy="688842"/>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31" name="AutoShape 6">
            <a:extLst>
              <a:ext uri="{FF2B5EF4-FFF2-40B4-BE49-F238E27FC236}">
                <a16:creationId xmlns:a16="http://schemas.microsoft.com/office/drawing/2014/main" id="{BB190105-578B-7A4C-B6AC-C9EC5F006C8F}"/>
              </a:ext>
            </a:extLst>
          </p:cNvPr>
          <p:cNvSpPr>
            <a:spLocks noChangeArrowheads="1"/>
          </p:cNvSpPr>
          <p:nvPr/>
        </p:nvSpPr>
        <p:spPr bwMode="auto">
          <a:xfrm>
            <a:off x="2157545" y="5736192"/>
            <a:ext cx="2695575" cy="643361"/>
          </a:xfrm>
          <a:prstGeom prst="flowChartOnlineStorage">
            <a:avLst/>
          </a:prstGeom>
          <a:noFill/>
          <a:ln w="9525">
            <a:solidFill>
              <a:srgbClr val="00206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33" name="文字方塊 1">
            <a:extLst>
              <a:ext uri="{FF2B5EF4-FFF2-40B4-BE49-F238E27FC236}">
                <a16:creationId xmlns:a16="http://schemas.microsoft.com/office/drawing/2014/main" id="{D215874D-0877-7A43-8B9A-55C79AF2E23E}"/>
              </a:ext>
            </a:extLst>
          </p:cNvPr>
          <p:cNvSpPr txBox="1">
            <a:spLocks noChangeArrowheads="1"/>
          </p:cNvSpPr>
          <p:nvPr/>
        </p:nvSpPr>
        <p:spPr bwMode="auto">
          <a:xfrm>
            <a:off x="848467" y="6085371"/>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rPr>
              <a:t>3</a:t>
            </a:r>
            <a:endParaRPr lang="zh-TW" altLang="en-US" sz="1800" dirty="0">
              <a:latin typeface="Cambria Math" panose="02040503050406030204" pitchFamily="18" charset="0"/>
            </a:endParaRPr>
          </a:p>
        </p:txBody>
      </p:sp>
      <p:sp>
        <p:nvSpPr>
          <p:cNvPr id="34" name="文字方塊 11">
            <a:extLst>
              <a:ext uri="{FF2B5EF4-FFF2-40B4-BE49-F238E27FC236}">
                <a16:creationId xmlns:a16="http://schemas.microsoft.com/office/drawing/2014/main" id="{B95094AA-2F16-6D49-A6F8-12B6B3FC50B6}"/>
              </a:ext>
            </a:extLst>
          </p:cNvPr>
          <p:cNvSpPr txBox="1">
            <a:spLocks noChangeArrowheads="1"/>
          </p:cNvSpPr>
          <p:nvPr/>
        </p:nvSpPr>
        <p:spPr bwMode="auto">
          <a:xfrm>
            <a:off x="5105139" y="6068328"/>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4</a:t>
            </a:r>
            <a:endParaRPr lang="zh-TW" altLang="en-US" sz="1800" dirty="0">
              <a:latin typeface="Cambria Math" panose="02040503050406030204" pitchFamily="18" charset="0"/>
            </a:endParaRPr>
          </a:p>
        </p:txBody>
      </p:sp>
      <p:pic>
        <p:nvPicPr>
          <p:cNvPr id="35" name="Picture 4" descr="fig39">
            <a:extLst>
              <a:ext uri="{FF2B5EF4-FFF2-40B4-BE49-F238E27FC236}">
                <a16:creationId xmlns:a16="http://schemas.microsoft.com/office/drawing/2014/main" id="{29EC3987-D659-D94B-B2D0-A643BDB38A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950" t="11392" r="8746" b="70089"/>
          <a:stretch/>
        </p:blipFill>
        <p:spPr bwMode="auto">
          <a:xfrm>
            <a:off x="7296899" y="3074684"/>
            <a:ext cx="544908" cy="50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5C71C86A-EC99-8B42-B226-3D68FD8A46E0}"/>
              </a:ext>
            </a:extLst>
          </p:cNvPr>
          <p:cNvSpPr/>
          <p:nvPr/>
        </p:nvSpPr>
        <p:spPr>
          <a:xfrm>
            <a:off x="3125418" y="4979183"/>
            <a:ext cx="425189" cy="681728"/>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39" name="矩形 38">
            <a:extLst>
              <a:ext uri="{FF2B5EF4-FFF2-40B4-BE49-F238E27FC236}">
                <a16:creationId xmlns:a16="http://schemas.microsoft.com/office/drawing/2014/main" id="{12FDCE9C-C266-C04D-8BE5-81E0193C01B6}"/>
              </a:ext>
            </a:extLst>
          </p:cNvPr>
          <p:cNvSpPr/>
          <p:nvPr/>
        </p:nvSpPr>
        <p:spPr>
          <a:xfrm>
            <a:off x="1622332" y="5026836"/>
            <a:ext cx="425189" cy="681728"/>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40" name="矩形 39">
            <a:extLst>
              <a:ext uri="{FF2B5EF4-FFF2-40B4-BE49-F238E27FC236}">
                <a16:creationId xmlns:a16="http://schemas.microsoft.com/office/drawing/2014/main" id="{2AEDE1F5-6FA5-D74D-B2D1-B2719B3C1021}"/>
              </a:ext>
            </a:extLst>
          </p:cNvPr>
          <p:cNvSpPr/>
          <p:nvPr/>
        </p:nvSpPr>
        <p:spPr>
          <a:xfrm>
            <a:off x="6530090" y="4894675"/>
            <a:ext cx="425189" cy="681728"/>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cxnSp>
        <p:nvCxnSpPr>
          <p:cNvPr id="4" name="直線箭頭接點 3">
            <a:extLst>
              <a:ext uri="{FF2B5EF4-FFF2-40B4-BE49-F238E27FC236}">
                <a16:creationId xmlns:a16="http://schemas.microsoft.com/office/drawing/2014/main" id="{BEA10195-FEB7-2949-A778-D53621941E9E}"/>
              </a:ext>
            </a:extLst>
          </p:cNvPr>
          <p:cNvCxnSpPr/>
          <p:nvPr/>
        </p:nvCxnSpPr>
        <p:spPr>
          <a:xfrm flipH="1">
            <a:off x="1732356" y="6072583"/>
            <a:ext cx="425189" cy="0"/>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41" name="AutoShape 6">
            <a:extLst>
              <a:ext uri="{FF2B5EF4-FFF2-40B4-BE49-F238E27FC236}">
                <a16:creationId xmlns:a16="http://schemas.microsoft.com/office/drawing/2014/main" id="{C48706D6-3FC8-C54D-95DE-EFE43422C5DF}"/>
              </a:ext>
            </a:extLst>
          </p:cNvPr>
          <p:cNvSpPr>
            <a:spLocks noChangeArrowheads="1"/>
          </p:cNvSpPr>
          <p:nvPr/>
        </p:nvSpPr>
        <p:spPr bwMode="auto">
          <a:xfrm>
            <a:off x="5738774" y="5647763"/>
            <a:ext cx="2695575" cy="643361"/>
          </a:xfrm>
          <a:prstGeom prst="flowChartOnlineStorage">
            <a:avLst/>
          </a:prstGeom>
          <a:noFill/>
          <a:ln w="9525">
            <a:solidFill>
              <a:srgbClr val="00206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cxnSp>
        <p:nvCxnSpPr>
          <p:cNvPr id="42" name="直線箭頭接點 41">
            <a:extLst>
              <a:ext uri="{FF2B5EF4-FFF2-40B4-BE49-F238E27FC236}">
                <a16:creationId xmlns:a16="http://schemas.microsoft.com/office/drawing/2014/main" id="{A78B83C8-F25A-8B47-BF6C-0C03A09B1D9F}"/>
              </a:ext>
            </a:extLst>
          </p:cNvPr>
          <p:cNvCxnSpPr/>
          <p:nvPr/>
        </p:nvCxnSpPr>
        <p:spPr>
          <a:xfrm flipH="1">
            <a:off x="5313585" y="5969443"/>
            <a:ext cx="425189" cy="0"/>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p:pic>
        <p:nvPicPr>
          <p:cNvPr id="44" name="Picture 4" descr="fig39">
            <a:extLst>
              <a:ext uri="{FF2B5EF4-FFF2-40B4-BE49-F238E27FC236}">
                <a16:creationId xmlns:a16="http://schemas.microsoft.com/office/drawing/2014/main" id="{A9031456-ADE7-FA4F-B4C9-9CBB69E3E2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950" t="11392" r="8746" b="70089"/>
          <a:stretch/>
        </p:blipFill>
        <p:spPr bwMode="auto">
          <a:xfrm>
            <a:off x="7448499" y="5108537"/>
            <a:ext cx="544908" cy="50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 descr="fig39">
            <a:extLst>
              <a:ext uri="{FF2B5EF4-FFF2-40B4-BE49-F238E27FC236}">
                <a16:creationId xmlns:a16="http://schemas.microsoft.com/office/drawing/2014/main" id="{46ED14E1-1399-FD43-A2D4-E9AD30D39E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515" t="17633" r="10623" b="80295"/>
          <a:stretch/>
        </p:blipFill>
        <p:spPr bwMode="auto">
          <a:xfrm>
            <a:off x="6172827" y="3263377"/>
            <a:ext cx="325778" cy="1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直線箭頭接點 44">
            <a:extLst>
              <a:ext uri="{FF2B5EF4-FFF2-40B4-BE49-F238E27FC236}">
                <a16:creationId xmlns:a16="http://schemas.microsoft.com/office/drawing/2014/main" id="{AFBB7B27-724E-C94C-8FB6-233AAAD83E7C}"/>
              </a:ext>
            </a:extLst>
          </p:cNvPr>
          <p:cNvCxnSpPr>
            <a:cxnSpLocks/>
          </p:cNvCxnSpPr>
          <p:nvPr/>
        </p:nvCxnSpPr>
        <p:spPr>
          <a:xfrm>
            <a:off x="6346300" y="3377550"/>
            <a:ext cx="133319" cy="158063"/>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p:pic>
        <p:nvPicPr>
          <p:cNvPr id="50" name="Picture 4" descr="fig39">
            <a:extLst>
              <a:ext uri="{FF2B5EF4-FFF2-40B4-BE49-F238E27FC236}">
                <a16:creationId xmlns:a16="http://schemas.microsoft.com/office/drawing/2014/main" id="{502720F1-E152-8147-89F9-4496D1F943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515" t="17633" r="10623" b="80295"/>
          <a:stretch/>
        </p:blipFill>
        <p:spPr bwMode="auto">
          <a:xfrm>
            <a:off x="7453788" y="3254337"/>
            <a:ext cx="325778" cy="1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4" descr="fig39">
            <a:extLst>
              <a:ext uri="{FF2B5EF4-FFF2-40B4-BE49-F238E27FC236}">
                <a16:creationId xmlns:a16="http://schemas.microsoft.com/office/drawing/2014/main" id="{FAB7C788-1397-E847-9810-B3232589D4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515" t="17633" r="10623" b="80295"/>
          <a:stretch/>
        </p:blipFill>
        <p:spPr bwMode="auto">
          <a:xfrm>
            <a:off x="6141527" y="5342544"/>
            <a:ext cx="325778" cy="1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4" descr="fig39">
            <a:extLst>
              <a:ext uri="{FF2B5EF4-FFF2-40B4-BE49-F238E27FC236}">
                <a16:creationId xmlns:a16="http://schemas.microsoft.com/office/drawing/2014/main" id="{2D72D52D-CD04-B94B-8A5F-0F68FBE192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515" t="17633" r="10623" b="80295"/>
          <a:stretch/>
        </p:blipFill>
        <p:spPr bwMode="auto">
          <a:xfrm>
            <a:off x="7584713" y="5269437"/>
            <a:ext cx="325778" cy="1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 name="直線箭頭接點 52">
            <a:extLst>
              <a:ext uri="{FF2B5EF4-FFF2-40B4-BE49-F238E27FC236}">
                <a16:creationId xmlns:a16="http://schemas.microsoft.com/office/drawing/2014/main" id="{52A7EAB8-F9CC-CF43-8B2B-E94CD29E5EFE}"/>
              </a:ext>
            </a:extLst>
          </p:cNvPr>
          <p:cNvCxnSpPr>
            <a:cxnSpLocks/>
          </p:cNvCxnSpPr>
          <p:nvPr/>
        </p:nvCxnSpPr>
        <p:spPr>
          <a:xfrm>
            <a:off x="7569353" y="3357198"/>
            <a:ext cx="133319" cy="158063"/>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54" name="直線箭頭接點 53">
            <a:extLst>
              <a:ext uri="{FF2B5EF4-FFF2-40B4-BE49-F238E27FC236}">
                <a16:creationId xmlns:a16="http://schemas.microsoft.com/office/drawing/2014/main" id="{10EB85BC-B2B2-2640-B8B7-69644AF55F58}"/>
              </a:ext>
            </a:extLst>
          </p:cNvPr>
          <p:cNvCxnSpPr>
            <a:cxnSpLocks/>
          </p:cNvCxnSpPr>
          <p:nvPr/>
        </p:nvCxnSpPr>
        <p:spPr>
          <a:xfrm>
            <a:off x="6299478" y="5409725"/>
            <a:ext cx="133319" cy="158063"/>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55" name="直線箭頭接點 54">
            <a:extLst>
              <a:ext uri="{FF2B5EF4-FFF2-40B4-BE49-F238E27FC236}">
                <a16:creationId xmlns:a16="http://schemas.microsoft.com/office/drawing/2014/main" id="{1E188B85-2365-7D4A-83C2-12412E514DF0}"/>
              </a:ext>
            </a:extLst>
          </p:cNvPr>
          <p:cNvCxnSpPr>
            <a:cxnSpLocks/>
          </p:cNvCxnSpPr>
          <p:nvPr/>
        </p:nvCxnSpPr>
        <p:spPr>
          <a:xfrm>
            <a:off x="7732712" y="5392957"/>
            <a:ext cx="133319" cy="158063"/>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56" name="AutoShape 6">
            <a:extLst>
              <a:ext uri="{FF2B5EF4-FFF2-40B4-BE49-F238E27FC236}">
                <a16:creationId xmlns:a16="http://schemas.microsoft.com/office/drawing/2014/main" id="{D652FD87-7034-7542-9504-88852C664567}"/>
              </a:ext>
            </a:extLst>
          </p:cNvPr>
          <p:cNvSpPr>
            <a:spLocks noChangeArrowheads="1"/>
          </p:cNvSpPr>
          <p:nvPr/>
        </p:nvSpPr>
        <p:spPr bwMode="auto">
          <a:xfrm rot="10800000">
            <a:off x="504131" y="460856"/>
            <a:ext cx="3059430" cy="658225"/>
          </a:xfrm>
          <a:prstGeom prst="flowChartOnlineStorage">
            <a:avLst/>
          </a:prstGeom>
          <a:noFill/>
          <a:ln w="9525">
            <a:solidFill>
              <a:srgbClr val="FF000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57" name="AutoShape 6">
            <a:extLst>
              <a:ext uri="{FF2B5EF4-FFF2-40B4-BE49-F238E27FC236}">
                <a16:creationId xmlns:a16="http://schemas.microsoft.com/office/drawing/2014/main" id="{AE5D8FEB-C94A-7745-8D4F-073D7F596F62}"/>
              </a:ext>
            </a:extLst>
          </p:cNvPr>
          <p:cNvSpPr>
            <a:spLocks noChangeArrowheads="1"/>
          </p:cNvSpPr>
          <p:nvPr/>
        </p:nvSpPr>
        <p:spPr bwMode="auto">
          <a:xfrm rot="10800000">
            <a:off x="6038488" y="426613"/>
            <a:ext cx="2961463" cy="665904"/>
          </a:xfrm>
          <a:prstGeom prst="flowChartOnlineStorage">
            <a:avLst/>
          </a:prstGeom>
          <a:noFill/>
          <a:ln w="9525">
            <a:solidFill>
              <a:srgbClr val="FF000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pic>
        <p:nvPicPr>
          <p:cNvPr id="58" name="Picture 4" descr="fig39">
            <a:extLst>
              <a:ext uri="{FF2B5EF4-FFF2-40B4-BE49-F238E27FC236}">
                <a16:creationId xmlns:a16="http://schemas.microsoft.com/office/drawing/2014/main" id="{BD5A7246-9F31-6C4C-A5FE-251E39FFC4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353" t="37323" r="10722" b="58311"/>
          <a:stretch/>
        </p:blipFill>
        <p:spPr bwMode="auto">
          <a:xfrm>
            <a:off x="6222927" y="5803070"/>
            <a:ext cx="200949" cy="332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4" descr="fig39">
            <a:extLst>
              <a:ext uri="{FF2B5EF4-FFF2-40B4-BE49-F238E27FC236}">
                <a16:creationId xmlns:a16="http://schemas.microsoft.com/office/drawing/2014/main" id="{608B2B3A-E25B-6144-BD9C-D4002F5CAA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353" t="37323" r="10722" b="58311"/>
          <a:stretch/>
        </p:blipFill>
        <p:spPr bwMode="auto">
          <a:xfrm>
            <a:off x="6242284" y="3733910"/>
            <a:ext cx="200949" cy="332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 name="直線箭頭接點 60">
            <a:extLst>
              <a:ext uri="{FF2B5EF4-FFF2-40B4-BE49-F238E27FC236}">
                <a16:creationId xmlns:a16="http://schemas.microsoft.com/office/drawing/2014/main" id="{A5BE540D-0581-DF40-A857-9A947FE3E09E}"/>
              </a:ext>
            </a:extLst>
          </p:cNvPr>
          <p:cNvCxnSpPr>
            <a:cxnSpLocks/>
          </p:cNvCxnSpPr>
          <p:nvPr/>
        </p:nvCxnSpPr>
        <p:spPr>
          <a:xfrm flipV="1">
            <a:off x="6285794" y="3929280"/>
            <a:ext cx="212811" cy="1"/>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65" name="直線箭頭接點 64">
            <a:extLst>
              <a:ext uri="{FF2B5EF4-FFF2-40B4-BE49-F238E27FC236}">
                <a16:creationId xmlns:a16="http://schemas.microsoft.com/office/drawing/2014/main" id="{73A7AC7D-6A4F-974F-9017-E2900BF46A99}"/>
              </a:ext>
            </a:extLst>
          </p:cNvPr>
          <p:cNvCxnSpPr>
            <a:cxnSpLocks/>
          </p:cNvCxnSpPr>
          <p:nvPr/>
        </p:nvCxnSpPr>
        <p:spPr>
          <a:xfrm flipV="1">
            <a:off x="6254494" y="5963764"/>
            <a:ext cx="212811" cy="1"/>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矩形 25">
                <a:extLst>
                  <a:ext uri="{FF2B5EF4-FFF2-40B4-BE49-F238E27FC236}">
                    <a16:creationId xmlns:a16="http://schemas.microsoft.com/office/drawing/2014/main" id="{E6B9FCBC-A36B-C945-9D5E-8A060D2283C4}"/>
                  </a:ext>
                </a:extLst>
              </p:cNvPr>
              <p:cNvSpPr/>
              <p:nvPr/>
            </p:nvSpPr>
            <p:spPr>
              <a:xfrm>
                <a:off x="6482854" y="5182194"/>
                <a:ext cx="53732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r>
                        <a:rPr lang="en-US" altLang="zh-TW" i="1">
                          <a:latin typeface="Cambria Math"/>
                        </a:rPr>
                        <m:t>′</m:t>
                      </m:r>
                    </m:oMath>
                  </m:oMathPara>
                </a14:m>
                <a:endParaRPr lang="zh-TW" altLang="en-US" dirty="0"/>
              </a:p>
            </p:txBody>
          </p:sp>
        </mc:Choice>
        <mc:Fallback xmlns="">
          <p:sp>
            <p:nvSpPr>
              <p:cNvPr id="26" name="矩形 25">
                <a:extLst>
                  <a:ext uri="{FF2B5EF4-FFF2-40B4-BE49-F238E27FC236}">
                    <a16:creationId xmlns:a16="http://schemas.microsoft.com/office/drawing/2014/main" id="{E6B9FCBC-A36B-C945-9D5E-8A060D2283C4}"/>
                  </a:ext>
                </a:extLst>
              </p:cNvPr>
              <p:cNvSpPr>
                <a:spLocks noRot="1" noChangeAspect="1" noMove="1" noResize="1" noEditPoints="1" noAdjustHandles="1" noChangeArrowheads="1" noChangeShapeType="1" noTextEdit="1"/>
              </p:cNvSpPr>
              <p:nvPr/>
            </p:nvSpPr>
            <p:spPr>
              <a:xfrm>
                <a:off x="6482854" y="5182194"/>
                <a:ext cx="537327" cy="369332"/>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6" name="矩形 65">
                <a:extLst>
                  <a:ext uri="{FF2B5EF4-FFF2-40B4-BE49-F238E27FC236}">
                    <a16:creationId xmlns:a16="http://schemas.microsoft.com/office/drawing/2014/main" id="{D8F90B1E-62C5-0A45-BCF0-5B5B7F0F28E8}"/>
                  </a:ext>
                </a:extLst>
              </p:cNvPr>
              <p:cNvSpPr/>
              <p:nvPr/>
            </p:nvSpPr>
            <p:spPr>
              <a:xfrm>
                <a:off x="4587352" y="4434967"/>
                <a:ext cx="1096069"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sSup>
                        <m:sSupPr>
                          <m:ctrlPr>
                            <a:rPr lang="en-US" altLang="zh-TW" i="1">
                              <a:latin typeface="Cambria Math" panose="02040503050406030204" pitchFamily="18" charset="0"/>
                            </a:rPr>
                          </m:ctrlPr>
                        </m:sSupPr>
                        <m:e>
                          <m:r>
                            <a:rPr lang="en-US" altLang="zh-TW" i="1">
                              <a:latin typeface="Cambria Math"/>
                            </a:rPr>
                            <m:t>𝑡</m:t>
                          </m:r>
                        </m:e>
                        <m:sup>
                          <m:r>
                            <a:rPr lang="en-US" altLang="zh-TW" i="1">
                              <a:latin typeface="Cambria Math"/>
                            </a:rPr>
                            <m:t>′</m:t>
                          </m:r>
                        </m:sup>
                      </m:sSup>
                      <m:r>
                        <a:rPr lang="en-US" altLang="zh-TW" b="0" i="1" smtClean="0">
                          <a:latin typeface="Cambria Math" panose="02040503050406030204" pitchFamily="18" charset="0"/>
                        </a:rPr>
                        <m:t>&gt;</m:t>
                      </m:r>
                      <m:r>
                        <a:rPr lang="zh-TW" altLang="en-US" i="1">
                          <a:latin typeface="Cambria Math"/>
                        </a:rPr>
                        <m:t>∆</m:t>
                      </m:r>
                      <m:r>
                        <a:rPr lang="en-US" altLang="zh-TW" i="1">
                          <a:latin typeface="Cambria Math"/>
                        </a:rPr>
                        <m:t>𝑡</m:t>
                      </m:r>
                    </m:oMath>
                  </m:oMathPara>
                </a14:m>
                <a:endParaRPr lang="zh-TW" altLang="en-US" dirty="0"/>
              </a:p>
            </p:txBody>
          </p:sp>
        </mc:Choice>
        <mc:Fallback xmlns="">
          <p:sp>
            <p:nvSpPr>
              <p:cNvPr id="66" name="矩形 65">
                <a:extLst>
                  <a:ext uri="{FF2B5EF4-FFF2-40B4-BE49-F238E27FC236}">
                    <a16:creationId xmlns:a16="http://schemas.microsoft.com/office/drawing/2014/main" id="{D8F90B1E-62C5-0A45-BCF0-5B5B7F0F28E8}"/>
                  </a:ext>
                </a:extLst>
              </p:cNvPr>
              <p:cNvSpPr>
                <a:spLocks noRot="1" noChangeAspect="1" noMove="1" noResize="1" noEditPoints="1" noAdjustHandles="1" noChangeArrowheads="1" noChangeShapeType="1" noTextEdit="1"/>
              </p:cNvSpPr>
              <p:nvPr/>
            </p:nvSpPr>
            <p:spPr>
              <a:xfrm>
                <a:off x="4587352" y="4434967"/>
                <a:ext cx="1096069" cy="369332"/>
              </a:xfrm>
              <a:prstGeom prst="rect">
                <a:avLst/>
              </a:prstGeom>
              <a:blipFill>
                <a:blip r:embed="rId9"/>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7" name="矩形 66">
                <a:extLst>
                  <a:ext uri="{FF2B5EF4-FFF2-40B4-BE49-F238E27FC236}">
                    <a16:creationId xmlns:a16="http://schemas.microsoft.com/office/drawing/2014/main" id="{31E44890-62B1-974C-AEC0-2704A69B2FA3}"/>
                  </a:ext>
                </a:extLst>
              </p:cNvPr>
              <p:cNvSpPr/>
              <p:nvPr/>
            </p:nvSpPr>
            <p:spPr>
              <a:xfrm>
                <a:off x="3723111" y="1487233"/>
                <a:ext cx="1096069"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sSup>
                        <m:sSupPr>
                          <m:ctrlPr>
                            <a:rPr lang="en-US" altLang="zh-TW" i="1">
                              <a:latin typeface="Cambria Math" panose="02040503050406030204" pitchFamily="18" charset="0"/>
                            </a:rPr>
                          </m:ctrlPr>
                        </m:sSupPr>
                        <m:e>
                          <m:r>
                            <a:rPr lang="en-US" altLang="zh-TW" i="1">
                              <a:latin typeface="Cambria Math"/>
                            </a:rPr>
                            <m:t>𝑡</m:t>
                          </m:r>
                        </m:e>
                        <m:sup>
                          <m:r>
                            <a:rPr lang="en-US" altLang="zh-TW" i="1">
                              <a:latin typeface="Cambria Math"/>
                            </a:rPr>
                            <m:t>′</m:t>
                          </m:r>
                        </m:sup>
                      </m:sSup>
                      <m:r>
                        <a:rPr lang="en-US" altLang="zh-TW" b="0" i="1" smtClean="0">
                          <a:latin typeface="Cambria Math" panose="02040503050406030204" pitchFamily="18" charset="0"/>
                        </a:rPr>
                        <m:t>&lt;</m:t>
                      </m:r>
                      <m:r>
                        <a:rPr lang="zh-TW" altLang="en-US" i="1">
                          <a:latin typeface="Cambria Math"/>
                        </a:rPr>
                        <m:t>∆</m:t>
                      </m:r>
                      <m:r>
                        <a:rPr lang="en-US" altLang="zh-TW" i="1">
                          <a:latin typeface="Cambria Math"/>
                        </a:rPr>
                        <m:t>𝑡</m:t>
                      </m:r>
                    </m:oMath>
                  </m:oMathPara>
                </a14:m>
                <a:endParaRPr lang="zh-TW" altLang="en-US" dirty="0"/>
              </a:p>
            </p:txBody>
          </p:sp>
        </mc:Choice>
        <mc:Fallback xmlns="">
          <p:sp>
            <p:nvSpPr>
              <p:cNvPr id="67" name="矩形 66">
                <a:extLst>
                  <a:ext uri="{FF2B5EF4-FFF2-40B4-BE49-F238E27FC236}">
                    <a16:creationId xmlns:a16="http://schemas.microsoft.com/office/drawing/2014/main" id="{31E44890-62B1-974C-AEC0-2704A69B2FA3}"/>
                  </a:ext>
                </a:extLst>
              </p:cNvPr>
              <p:cNvSpPr>
                <a:spLocks noRot="1" noChangeAspect="1" noMove="1" noResize="1" noEditPoints="1" noAdjustHandles="1" noChangeArrowheads="1" noChangeShapeType="1" noTextEdit="1"/>
              </p:cNvSpPr>
              <p:nvPr/>
            </p:nvSpPr>
            <p:spPr>
              <a:xfrm>
                <a:off x="3723111" y="1487233"/>
                <a:ext cx="1096069" cy="369332"/>
              </a:xfrm>
              <a:prstGeom prst="rect">
                <a:avLst/>
              </a:prstGeom>
              <a:blipFill>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8" name="矩形 67">
                <a:extLst>
                  <a:ext uri="{FF2B5EF4-FFF2-40B4-BE49-F238E27FC236}">
                    <a16:creationId xmlns:a16="http://schemas.microsoft.com/office/drawing/2014/main" id="{A51580C8-0CF7-F442-9756-D12455E5D197}"/>
                  </a:ext>
                </a:extLst>
              </p:cNvPr>
              <p:cNvSpPr/>
              <p:nvPr/>
            </p:nvSpPr>
            <p:spPr>
              <a:xfrm>
                <a:off x="6102601" y="2407152"/>
                <a:ext cx="421910"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panose="02040503050406030204" pitchFamily="18" charset="0"/>
                        </a:rPr>
                        <m:t>≠</m:t>
                      </m:r>
                    </m:oMath>
                  </m:oMathPara>
                </a14:m>
                <a:endParaRPr lang="zh-TW" altLang="en-US" dirty="0"/>
              </a:p>
            </p:txBody>
          </p:sp>
        </mc:Choice>
        <mc:Fallback xmlns="">
          <p:sp>
            <p:nvSpPr>
              <p:cNvPr id="68" name="矩形 67">
                <a:extLst>
                  <a:ext uri="{FF2B5EF4-FFF2-40B4-BE49-F238E27FC236}">
                    <a16:creationId xmlns:a16="http://schemas.microsoft.com/office/drawing/2014/main" id="{A51580C8-0CF7-F442-9756-D12455E5D197}"/>
                  </a:ext>
                </a:extLst>
              </p:cNvPr>
              <p:cNvSpPr>
                <a:spLocks noRot="1" noChangeAspect="1" noMove="1" noResize="1" noEditPoints="1" noAdjustHandles="1" noChangeArrowheads="1" noChangeShapeType="1" noTextEdit="1"/>
              </p:cNvSpPr>
              <p:nvPr/>
            </p:nvSpPr>
            <p:spPr>
              <a:xfrm>
                <a:off x="6102601" y="2407152"/>
                <a:ext cx="421910" cy="369332"/>
              </a:xfrm>
              <a:prstGeom prst="rect">
                <a:avLst/>
              </a:prstGeom>
              <a:blipFill>
                <a:blip r:embed="rId11"/>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9" name="矩形 68">
                <a:extLst>
                  <a:ext uri="{FF2B5EF4-FFF2-40B4-BE49-F238E27FC236}">
                    <a16:creationId xmlns:a16="http://schemas.microsoft.com/office/drawing/2014/main" id="{A9EAFDBD-8FE2-A44E-850B-D7E8D7D5A72E}"/>
                  </a:ext>
                </a:extLst>
              </p:cNvPr>
              <p:cNvSpPr/>
              <p:nvPr/>
            </p:nvSpPr>
            <p:spPr>
              <a:xfrm>
                <a:off x="6177937" y="4413907"/>
                <a:ext cx="421910"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m:t>
                      </m:r>
                    </m:oMath>
                  </m:oMathPara>
                </a14:m>
                <a:endParaRPr lang="zh-TW" altLang="en-US" dirty="0"/>
              </a:p>
            </p:txBody>
          </p:sp>
        </mc:Choice>
        <mc:Fallback xmlns="">
          <p:sp>
            <p:nvSpPr>
              <p:cNvPr id="69" name="矩形 68">
                <a:extLst>
                  <a:ext uri="{FF2B5EF4-FFF2-40B4-BE49-F238E27FC236}">
                    <a16:creationId xmlns:a16="http://schemas.microsoft.com/office/drawing/2014/main" id="{A9EAFDBD-8FE2-A44E-850B-D7E8D7D5A72E}"/>
                  </a:ext>
                </a:extLst>
              </p:cNvPr>
              <p:cNvSpPr>
                <a:spLocks noRot="1" noChangeAspect="1" noMove="1" noResize="1" noEditPoints="1" noAdjustHandles="1" noChangeArrowheads="1" noChangeShapeType="1" noTextEdit="1"/>
              </p:cNvSpPr>
              <p:nvPr/>
            </p:nvSpPr>
            <p:spPr>
              <a:xfrm>
                <a:off x="6177937" y="4413907"/>
                <a:ext cx="421910" cy="369332"/>
              </a:xfrm>
              <a:prstGeom prst="rect">
                <a:avLst/>
              </a:prstGeom>
              <a:blipFill>
                <a:blip r:embed="rId12"/>
                <a:stretch>
                  <a:fillRect/>
                </a:stretch>
              </a:blipFill>
            </p:spPr>
            <p:txBody>
              <a:bodyPr/>
              <a:lstStyle/>
              <a:p>
                <a:r>
                  <a:rPr lang="zh-TW" altLang="en-US">
                    <a:noFill/>
                  </a:rPr>
                  <a:t> </a:t>
                </a:r>
              </a:p>
            </p:txBody>
          </p:sp>
        </mc:Fallback>
      </mc:AlternateContent>
      <p:sp>
        <p:nvSpPr>
          <p:cNvPr id="70" name="矩形 69">
            <a:extLst>
              <a:ext uri="{FF2B5EF4-FFF2-40B4-BE49-F238E27FC236}">
                <a16:creationId xmlns:a16="http://schemas.microsoft.com/office/drawing/2014/main" id="{9F718ED1-A47E-574E-8BD1-4FF03770C999}"/>
              </a:ext>
            </a:extLst>
          </p:cNvPr>
          <p:cNvSpPr/>
          <p:nvPr/>
        </p:nvSpPr>
        <p:spPr>
          <a:xfrm>
            <a:off x="4355814" y="2834397"/>
            <a:ext cx="311424" cy="344421"/>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71" name="矩形 70">
            <a:extLst>
              <a:ext uri="{FF2B5EF4-FFF2-40B4-BE49-F238E27FC236}">
                <a16:creationId xmlns:a16="http://schemas.microsoft.com/office/drawing/2014/main" id="{A050BC88-8E82-BC4B-9819-D70C1567419A}"/>
              </a:ext>
            </a:extLst>
          </p:cNvPr>
          <p:cNvSpPr/>
          <p:nvPr/>
        </p:nvSpPr>
        <p:spPr>
          <a:xfrm>
            <a:off x="2430403" y="2828093"/>
            <a:ext cx="311424" cy="344421"/>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72" name="矩形 71">
            <a:extLst>
              <a:ext uri="{FF2B5EF4-FFF2-40B4-BE49-F238E27FC236}">
                <a16:creationId xmlns:a16="http://schemas.microsoft.com/office/drawing/2014/main" id="{C0E14990-4A3E-F54B-8939-3D21C87B024D}"/>
              </a:ext>
            </a:extLst>
          </p:cNvPr>
          <p:cNvSpPr/>
          <p:nvPr/>
        </p:nvSpPr>
        <p:spPr>
          <a:xfrm>
            <a:off x="904980" y="2865282"/>
            <a:ext cx="311424" cy="344421"/>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20" name="AutoShape 6">
            <a:extLst>
              <a:ext uri="{FF2B5EF4-FFF2-40B4-BE49-F238E27FC236}">
                <a16:creationId xmlns:a16="http://schemas.microsoft.com/office/drawing/2014/main" id="{808F6460-DCF4-9A4A-A470-811A482FAED8}"/>
              </a:ext>
            </a:extLst>
          </p:cNvPr>
          <p:cNvSpPr>
            <a:spLocks noChangeArrowheads="1"/>
          </p:cNvSpPr>
          <p:nvPr/>
        </p:nvSpPr>
        <p:spPr bwMode="auto">
          <a:xfrm rot="10800000">
            <a:off x="456308" y="2982940"/>
            <a:ext cx="3059430" cy="658225"/>
          </a:xfrm>
          <a:prstGeom prst="flowChartOnlineStorage">
            <a:avLst/>
          </a:prstGeom>
          <a:noFill/>
          <a:ln w="9525">
            <a:solidFill>
              <a:srgbClr val="FF000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73" name="矩形 72">
            <a:extLst>
              <a:ext uri="{FF2B5EF4-FFF2-40B4-BE49-F238E27FC236}">
                <a16:creationId xmlns:a16="http://schemas.microsoft.com/office/drawing/2014/main" id="{06128E7C-D4CF-4145-9A3B-599BBA22D8B7}"/>
              </a:ext>
            </a:extLst>
          </p:cNvPr>
          <p:cNvSpPr/>
          <p:nvPr/>
        </p:nvSpPr>
        <p:spPr>
          <a:xfrm>
            <a:off x="866191" y="4891958"/>
            <a:ext cx="311424" cy="344421"/>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74" name="矩形 73">
            <a:extLst>
              <a:ext uri="{FF2B5EF4-FFF2-40B4-BE49-F238E27FC236}">
                <a16:creationId xmlns:a16="http://schemas.microsoft.com/office/drawing/2014/main" id="{5DDD7312-B9E4-7141-B236-79EDF5AE7BEF}"/>
              </a:ext>
            </a:extLst>
          </p:cNvPr>
          <p:cNvSpPr/>
          <p:nvPr/>
        </p:nvSpPr>
        <p:spPr>
          <a:xfrm>
            <a:off x="2390085" y="4922954"/>
            <a:ext cx="311424" cy="344421"/>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3" name="文字方塊 2">
            <a:extLst>
              <a:ext uri="{FF2B5EF4-FFF2-40B4-BE49-F238E27FC236}">
                <a16:creationId xmlns:a16="http://schemas.microsoft.com/office/drawing/2014/main" id="{D37F3080-2074-D745-8448-A87108C18EF7}"/>
              </a:ext>
            </a:extLst>
          </p:cNvPr>
          <p:cNvSpPr txBox="1"/>
          <p:nvPr/>
        </p:nvSpPr>
        <p:spPr>
          <a:xfrm>
            <a:off x="1103713" y="2372917"/>
            <a:ext cx="3711171" cy="369332"/>
          </a:xfrm>
          <a:prstGeom prst="rect">
            <a:avLst/>
          </a:prstGeom>
          <a:noFill/>
        </p:spPr>
        <p:txBody>
          <a:bodyPr wrap="square" rtlCol="0">
            <a:spAutoFit/>
          </a:bodyPr>
          <a:lstStyle/>
          <a:p>
            <a:r>
              <a:rPr kumimoji="1" lang="zh-TW" altLang="en-US" dirty="0"/>
              <a:t>原來這是兩種不同的情節！</a:t>
            </a:r>
          </a:p>
        </p:txBody>
      </p:sp>
      <mc:AlternateContent xmlns:mc="http://schemas.openxmlformats.org/markup-compatibility/2006" xmlns:a14="http://schemas.microsoft.com/office/drawing/2010/main">
        <mc:Choice Requires="a14">
          <p:sp>
            <p:nvSpPr>
              <p:cNvPr id="75" name="矩形 74">
                <a:extLst>
                  <a:ext uri="{FF2B5EF4-FFF2-40B4-BE49-F238E27FC236}">
                    <a16:creationId xmlns:a16="http://schemas.microsoft.com/office/drawing/2014/main" id="{FB8F76CF-A6CB-684F-84CA-48BE05C72BBA}"/>
                  </a:ext>
                </a:extLst>
              </p:cNvPr>
              <p:cNvSpPr/>
              <p:nvPr/>
            </p:nvSpPr>
            <p:spPr>
              <a:xfrm>
                <a:off x="2795034" y="5064266"/>
                <a:ext cx="268418" cy="184666"/>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sz="1200" i="1" dirty="0">
                          <a:latin typeface="Cambria Math" panose="02040503050406030204" pitchFamily="18" charset="0"/>
                        </a:rPr>
                        <m:t>𝐵</m:t>
                      </m:r>
                      <m:r>
                        <a:rPr lang="en-US" altLang="zh-TW" sz="1200" i="1" dirty="0">
                          <a:latin typeface="Cambria Math" panose="02040503050406030204" pitchFamily="18" charset="0"/>
                        </a:rPr>
                        <m:t>′</m:t>
                      </m:r>
                    </m:oMath>
                  </m:oMathPara>
                </a14:m>
                <a:endParaRPr lang="zh-TW" altLang="en-US" sz="1200" dirty="0"/>
              </a:p>
            </p:txBody>
          </p:sp>
        </mc:Choice>
        <mc:Fallback xmlns="">
          <p:sp>
            <p:nvSpPr>
              <p:cNvPr id="75" name="矩形 74">
                <a:extLst>
                  <a:ext uri="{FF2B5EF4-FFF2-40B4-BE49-F238E27FC236}">
                    <a16:creationId xmlns:a16="http://schemas.microsoft.com/office/drawing/2014/main" id="{FB8F76CF-A6CB-684F-84CA-48BE05C72BBA}"/>
                  </a:ext>
                </a:extLst>
              </p:cNvPr>
              <p:cNvSpPr>
                <a:spLocks noRot="1" noChangeAspect="1" noMove="1" noResize="1" noEditPoints="1" noAdjustHandles="1" noChangeArrowheads="1" noChangeShapeType="1" noTextEdit="1"/>
              </p:cNvSpPr>
              <p:nvPr/>
            </p:nvSpPr>
            <p:spPr>
              <a:xfrm>
                <a:off x="2795034" y="5064266"/>
                <a:ext cx="268418" cy="184666"/>
              </a:xfrm>
              <a:prstGeom prst="rect">
                <a:avLst/>
              </a:prstGeom>
              <a:blipFill>
                <a:blip r:embed="rId13"/>
                <a:stretch>
                  <a:fillRect b="-1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7" name="矩形 76">
                <a:extLst>
                  <a:ext uri="{FF2B5EF4-FFF2-40B4-BE49-F238E27FC236}">
                    <a16:creationId xmlns:a16="http://schemas.microsoft.com/office/drawing/2014/main" id="{70406C49-7842-AD44-8B82-B749A741B28A}"/>
                  </a:ext>
                </a:extLst>
              </p:cNvPr>
              <p:cNvSpPr/>
              <p:nvPr/>
            </p:nvSpPr>
            <p:spPr>
              <a:xfrm>
                <a:off x="7990317" y="5045510"/>
                <a:ext cx="268418" cy="184666"/>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sz="1200" i="1" dirty="0">
                          <a:latin typeface="Cambria Math" panose="02040503050406030204" pitchFamily="18" charset="0"/>
                        </a:rPr>
                        <m:t>𝐵</m:t>
                      </m:r>
                      <m:r>
                        <a:rPr lang="en-US" altLang="zh-TW" sz="1200" i="1" dirty="0">
                          <a:latin typeface="Cambria Math" panose="02040503050406030204" pitchFamily="18" charset="0"/>
                        </a:rPr>
                        <m:t>′</m:t>
                      </m:r>
                    </m:oMath>
                  </m:oMathPara>
                </a14:m>
                <a:endParaRPr lang="zh-TW" altLang="en-US" sz="1200" dirty="0"/>
              </a:p>
            </p:txBody>
          </p:sp>
        </mc:Choice>
        <mc:Fallback xmlns="">
          <p:sp>
            <p:nvSpPr>
              <p:cNvPr id="77" name="矩形 76">
                <a:extLst>
                  <a:ext uri="{FF2B5EF4-FFF2-40B4-BE49-F238E27FC236}">
                    <a16:creationId xmlns:a16="http://schemas.microsoft.com/office/drawing/2014/main" id="{70406C49-7842-AD44-8B82-B749A741B28A}"/>
                  </a:ext>
                </a:extLst>
              </p:cNvPr>
              <p:cNvSpPr>
                <a:spLocks noRot="1" noChangeAspect="1" noMove="1" noResize="1" noEditPoints="1" noAdjustHandles="1" noChangeArrowheads="1" noChangeShapeType="1" noTextEdit="1"/>
              </p:cNvSpPr>
              <p:nvPr/>
            </p:nvSpPr>
            <p:spPr>
              <a:xfrm>
                <a:off x="7990317" y="5045510"/>
                <a:ext cx="268418" cy="184666"/>
              </a:xfrm>
              <a:prstGeom prst="rect">
                <a:avLst/>
              </a:prstGeom>
              <a:blipFill>
                <a:blip r:embed="rId14"/>
                <a:stretch>
                  <a:fillRect b="-125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8" name="矩形 77">
                <a:extLst>
                  <a:ext uri="{FF2B5EF4-FFF2-40B4-BE49-F238E27FC236}">
                    <a16:creationId xmlns:a16="http://schemas.microsoft.com/office/drawing/2014/main" id="{AF8B607D-1813-2B4D-9A25-9271338705F7}"/>
                  </a:ext>
                </a:extLst>
              </p:cNvPr>
              <p:cNvSpPr/>
              <p:nvPr/>
            </p:nvSpPr>
            <p:spPr>
              <a:xfrm>
                <a:off x="2795034" y="3012499"/>
                <a:ext cx="268418" cy="184666"/>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sz="1200" i="1" dirty="0">
                          <a:latin typeface="Cambria Math" panose="02040503050406030204" pitchFamily="18" charset="0"/>
                        </a:rPr>
                        <m:t>𝐵</m:t>
                      </m:r>
                      <m:r>
                        <a:rPr lang="en-US" altLang="zh-TW" sz="1200" i="1" dirty="0">
                          <a:latin typeface="Cambria Math" panose="02040503050406030204" pitchFamily="18" charset="0"/>
                        </a:rPr>
                        <m:t>′</m:t>
                      </m:r>
                    </m:oMath>
                  </m:oMathPara>
                </a14:m>
                <a:endParaRPr lang="zh-TW" altLang="en-US" sz="1200" dirty="0"/>
              </a:p>
            </p:txBody>
          </p:sp>
        </mc:Choice>
        <mc:Fallback xmlns="">
          <p:sp>
            <p:nvSpPr>
              <p:cNvPr id="78" name="矩形 77">
                <a:extLst>
                  <a:ext uri="{FF2B5EF4-FFF2-40B4-BE49-F238E27FC236}">
                    <a16:creationId xmlns:a16="http://schemas.microsoft.com/office/drawing/2014/main" id="{AF8B607D-1813-2B4D-9A25-9271338705F7}"/>
                  </a:ext>
                </a:extLst>
              </p:cNvPr>
              <p:cNvSpPr>
                <a:spLocks noRot="1" noChangeAspect="1" noMove="1" noResize="1" noEditPoints="1" noAdjustHandles="1" noChangeArrowheads="1" noChangeShapeType="1" noTextEdit="1"/>
              </p:cNvSpPr>
              <p:nvPr/>
            </p:nvSpPr>
            <p:spPr>
              <a:xfrm>
                <a:off x="2795034" y="3012499"/>
                <a:ext cx="268418" cy="184666"/>
              </a:xfrm>
              <a:prstGeom prst="rect">
                <a:avLst/>
              </a:prstGeom>
              <a:blipFill>
                <a:blip r:embed="rId15"/>
                <a:stretch>
                  <a:fillRect b="-625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9" name="矩形 78">
                <a:extLst>
                  <a:ext uri="{FF2B5EF4-FFF2-40B4-BE49-F238E27FC236}">
                    <a16:creationId xmlns:a16="http://schemas.microsoft.com/office/drawing/2014/main" id="{796E689B-A48F-DC43-824E-23AA8665A6C8}"/>
                  </a:ext>
                </a:extLst>
              </p:cNvPr>
              <p:cNvSpPr/>
              <p:nvPr/>
            </p:nvSpPr>
            <p:spPr>
              <a:xfrm>
                <a:off x="7803650" y="2971199"/>
                <a:ext cx="268418" cy="184666"/>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sz="1200" i="1" dirty="0">
                          <a:latin typeface="Cambria Math" panose="02040503050406030204" pitchFamily="18" charset="0"/>
                        </a:rPr>
                        <m:t>𝐵</m:t>
                      </m:r>
                      <m:r>
                        <a:rPr lang="en-US" altLang="zh-TW" sz="1200" i="1" dirty="0">
                          <a:latin typeface="Cambria Math" panose="02040503050406030204" pitchFamily="18" charset="0"/>
                        </a:rPr>
                        <m:t>′</m:t>
                      </m:r>
                    </m:oMath>
                  </m:oMathPara>
                </a14:m>
                <a:endParaRPr lang="zh-TW" altLang="en-US" sz="1200" dirty="0"/>
              </a:p>
            </p:txBody>
          </p:sp>
        </mc:Choice>
        <mc:Fallback xmlns="">
          <p:sp>
            <p:nvSpPr>
              <p:cNvPr id="79" name="矩形 78">
                <a:extLst>
                  <a:ext uri="{FF2B5EF4-FFF2-40B4-BE49-F238E27FC236}">
                    <a16:creationId xmlns:a16="http://schemas.microsoft.com/office/drawing/2014/main" id="{796E689B-A48F-DC43-824E-23AA8665A6C8}"/>
                  </a:ext>
                </a:extLst>
              </p:cNvPr>
              <p:cNvSpPr>
                <a:spLocks noRot="1" noChangeAspect="1" noMove="1" noResize="1" noEditPoints="1" noAdjustHandles="1" noChangeArrowheads="1" noChangeShapeType="1" noTextEdit="1"/>
              </p:cNvSpPr>
              <p:nvPr/>
            </p:nvSpPr>
            <p:spPr>
              <a:xfrm>
                <a:off x="7803650" y="2971199"/>
                <a:ext cx="268418" cy="184666"/>
              </a:xfrm>
              <a:prstGeom prst="rect">
                <a:avLst/>
              </a:prstGeom>
              <a:blipFill>
                <a:blip r:embed="rId16"/>
                <a:stretch>
                  <a:fillRect b="-13333"/>
                </a:stretch>
              </a:blipFill>
            </p:spPr>
            <p:txBody>
              <a:bodyPr/>
              <a:lstStyle/>
              <a:p>
                <a:r>
                  <a:rPr lang="zh-TW" altLang="en-US">
                    <a:noFill/>
                  </a:rPr>
                  <a:t> </a:t>
                </a:r>
              </a:p>
            </p:txBody>
          </p:sp>
        </mc:Fallback>
      </mc:AlternateContent>
      <p:sp>
        <p:nvSpPr>
          <p:cNvPr id="13" name="TextBox 12">
            <a:extLst>
              <a:ext uri="{FF2B5EF4-FFF2-40B4-BE49-F238E27FC236}">
                <a16:creationId xmlns:a16="http://schemas.microsoft.com/office/drawing/2014/main" id="{C971F487-93F2-3D4E-AD6A-EDDE40231576}"/>
              </a:ext>
            </a:extLst>
          </p:cNvPr>
          <p:cNvSpPr txBox="1"/>
          <p:nvPr/>
        </p:nvSpPr>
        <p:spPr>
          <a:xfrm>
            <a:off x="1103713" y="1980516"/>
            <a:ext cx="4747140" cy="369332"/>
          </a:xfrm>
          <a:prstGeom prst="rect">
            <a:avLst/>
          </a:prstGeom>
          <a:noFill/>
        </p:spPr>
        <p:txBody>
          <a:bodyPr wrap="square" rtlCol="0">
            <a:spAutoFit/>
          </a:bodyPr>
          <a:lstStyle/>
          <a:p>
            <a:r>
              <a:rPr lang="en-TW" dirty="0"/>
              <a:t>太空船上同一個時鐘上的一段時間！</a:t>
            </a:r>
          </a:p>
        </p:txBody>
      </p:sp>
      <p:sp>
        <p:nvSpPr>
          <p:cNvPr id="80" name="TextBox 79">
            <a:extLst>
              <a:ext uri="{FF2B5EF4-FFF2-40B4-BE49-F238E27FC236}">
                <a16:creationId xmlns:a16="http://schemas.microsoft.com/office/drawing/2014/main" id="{72CD3214-B510-A04C-BED6-5D90D9EF6EE9}"/>
              </a:ext>
            </a:extLst>
          </p:cNvPr>
          <p:cNvSpPr txBox="1"/>
          <p:nvPr/>
        </p:nvSpPr>
        <p:spPr>
          <a:xfrm>
            <a:off x="886241" y="4428296"/>
            <a:ext cx="3711171" cy="369332"/>
          </a:xfrm>
          <a:prstGeom prst="rect">
            <a:avLst/>
          </a:prstGeom>
          <a:noFill/>
        </p:spPr>
        <p:txBody>
          <a:bodyPr wrap="square" rtlCol="0">
            <a:spAutoFit/>
          </a:bodyPr>
          <a:lstStyle/>
          <a:p>
            <a:r>
              <a:rPr lang="en-TW" dirty="0"/>
              <a:t>地面上同一個時鐘上的一段時間！</a:t>
            </a:r>
          </a:p>
        </p:txBody>
      </p:sp>
      <p:sp>
        <p:nvSpPr>
          <p:cNvPr id="81" name="TextBox 80">
            <a:extLst>
              <a:ext uri="{FF2B5EF4-FFF2-40B4-BE49-F238E27FC236}">
                <a16:creationId xmlns:a16="http://schemas.microsoft.com/office/drawing/2014/main" id="{4642D1B5-7B2A-2F47-B33E-A24099167F78}"/>
              </a:ext>
            </a:extLst>
          </p:cNvPr>
          <p:cNvSpPr txBox="1"/>
          <p:nvPr/>
        </p:nvSpPr>
        <p:spPr>
          <a:xfrm>
            <a:off x="42688" y="5642790"/>
            <a:ext cx="1584382" cy="369332"/>
          </a:xfrm>
          <a:prstGeom prst="rect">
            <a:avLst/>
          </a:prstGeom>
          <a:noFill/>
        </p:spPr>
        <p:txBody>
          <a:bodyPr wrap="square" rtlCol="0">
            <a:spAutoFit/>
          </a:bodyPr>
          <a:lstStyle/>
          <a:p>
            <a:r>
              <a:rPr lang="en-TW" dirty="0"/>
              <a:t>太空船觀點</a:t>
            </a:r>
          </a:p>
        </p:txBody>
      </p:sp>
      <p:sp>
        <p:nvSpPr>
          <p:cNvPr id="82" name="TextBox 81">
            <a:extLst>
              <a:ext uri="{FF2B5EF4-FFF2-40B4-BE49-F238E27FC236}">
                <a16:creationId xmlns:a16="http://schemas.microsoft.com/office/drawing/2014/main" id="{FB3EC0A7-F811-6842-A657-C1F5A680AE05}"/>
              </a:ext>
            </a:extLst>
          </p:cNvPr>
          <p:cNvSpPr txBox="1"/>
          <p:nvPr/>
        </p:nvSpPr>
        <p:spPr>
          <a:xfrm>
            <a:off x="168070" y="7766"/>
            <a:ext cx="1584382" cy="369332"/>
          </a:xfrm>
          <a:prstGeom prst="rect">
            <a:avLst/>
          </a:prstGeom>
          <a:noFill/>
        </p:spPr>
        <p:txBody>
          <a:bodyPr wrap="square" rtlCol="0">
            <a:spAutoFit/>
          </a:bodyPr>
          <a:lstStyle/>
          <a:p>
            <a:r>
              <a:rPr lang="en-TW" dirty="0"/>
              <a:t>地面觀點</a:t>
            </a:r>
          </a:p>
        </p:txBody>
      </p:sp>
      <p:sp>
        <p:nvSpPr>
          <p:cNvPr id="83" name="TextBox 82">
            <a:extLst>
              <a:ext uri="{FF2B5EF4-FFF2-40B4-BE49-F238E27FC236}">
                <a16:creationId xmlns:a16="http://schemas.microsoft.com/office/drawing/2014/main" id="{F0CFDBFE-AF8E-6746-86D6-341F81688E73}"/>
              </a:ext>
            </a:extLst>
          </p:cNvPr>
          <p:cNvSpPr txBox="1"/>
          <p:nvPr/>
        </p:nvSpPr>
        <p:spPr>
          <a:xfrm>
            <a:off x="43395" y="2367425"/>
            <a:ext cx="1584382" cy="369332"/>
          </a:xfrm>
          <a:prstGeom prst="rect">
            <a:avLst/>
          </a:prstGeom>
          <a:noFill/>
        </p:spPr>
        <p:txBody>
          <a:bodyPr wrap="square" rtlCol="0">
            <a:spAutoFit/>
          </a:bodyPr>
          <a:lstStyle/>
          <a:p>
            <a:r>
              <a:rPr lang="en-TW" dirty="0"/>
              <a:t>地面觀點</a:t>
            </a:r>
          </a:p>
        </p:txBody>
      </p:sp>
    </p:spTree>
    <p:extLst>
      <p:ext uri="{BB962C8B-B14F-4D97-AF65-F5344CB8AC3E}">
        <p14:creationId xmlns:p14="http://schemas.microsoft.com/office/powerpoint/2010/main" val="427693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fill="hold"/>
                                        <p:tgtEl>
                                          <p:spTgt spid="35"/>
                                        </p:tgtEl>
                                        <p:attrNameLst>
                                          <p:attrName>ppt_x</p:attrName>
                                        </p:attrNameLst>
                                      </p:cBhvr>
                                      <p:tavLst>
                                        <p:tav tm="0">
                                          <p:val>
                                            <p:strVal val="#ppt_x"/>
                                          </p:val>
                                        </p:tav>
                                        <p:tav tm="100000">
                                          <p:val>
                                            <p:strVal val="#ppt_x"/>
                                          </p:val>
                                        </p:tav>
                                      </p:tavLst>
                                    </p:anim>
                                    <p:anim calcmode="lin" valueType="num">
                                      <p:cBhvr additive="base">
                                        <p:cTn id="56" dur="500" fill="hold"/>
                                        <p:tgtEl>
                                          <p:spTgt spid="35"/>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ppt_x"/>
                                          </p:val>
                                        </p:tav>
                                        <p:tav tm="100000">
                                          <p:val>
                                            <p:strVal val="#ppt_x"/>
                                          </p:val>
                                        </p:tav>
                                      </p:tavLst>
                                    </p:anim>
                                    <p:anim calcmode="lin" valueType="num">
                                      <p:cBhvr additive="base">
                                        <p:cTn id="60" dur="500" fill="hold"/>
                                        <p:tgtEl>
                                          <p:spTgt spid="49"/>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fill="hold"/>
                                        <p:tgtEl>
                                          <p:spTgt spid="45"/>
                                        </p:tgtEl>
                                        <p:attrNameLst>
                                          <p:attrName>ppt_x</p:attrName>
                                        </p:attrNameLst>
                                      </p:cBhvr>
                                      <p:tavLst>
                                        <p:tav tm="0">
                                          <p:val>
                                            <p:strVal val="#ppt_x"/>
                                          </p:val>
                                        </p:tav>
                                        <p:tav tm="100000">
                                          <p:val>
                                            <p:strVal val="#ppt_x"/>
                                          </p:val>
                                        </p:tav>
                                      </p:tavLst>
                                    </p:anim>
                                    <p:anim calcmode="lin" valueType="num">
                                      <p:cBhvr additive="base">
                                        <p:cTn id="64" dur="500" fill="hold"/>
                                        <p:tgtEl>
                                          <p:spTgt spid="45"/>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 calcmode="lin" valueType="num">
                                      <p:cBhvr additive="base">
                                        <p:cTn id="67" dur="500" fill="hold"/>
                                        <p:tgtEl>
                                          <p:spTgt spid="50"/>
                                        </p:tgtEl>
                                        <p:attrNameLst>
                                          <p:attrName>ppt_x</p:attrName>
                                        </p:attrNameLst>
                                      </p:cBhvr>
                                      <p:tavLst>
                                        <p:tav tm="0">
                                          <p:val>
                                            <p:strVal val="#ppt_x"/>
                                          </p:val>
                                        </p:tav>
                                        <p:tav tm="100000">
                                          <p:val>
                                            <p:strVal val="#ppt_x"/>
                                          </p:val>
                                        </p:tav>
                                      </p:tavLst>
                                    </p:anim>
                                    <p:anim calcmode="lin" valueType="num">
                                      <p:cBhvr additive="base">
                                        <p:cTn id="68" dur="500" fill="hold"/>
                                        <p:tgtEl>
                                          <p:spTgt spid="5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53"/>
                                        </p:tgtEl>
                                        <p:attrNameLst>
                                          <p:attrName>style.visibility</p:attrName>
                                        </p:attrNameLst>
                                      </p:cBhvr>
                                      <p:to>
                                        <p:strVal val="visible"/>
                                      </p:to>
                                    </p:set>
                                    <p:anim calcmode="lin" valueType="num">
                                      <p:cBhvr additive="base">
                                        <p:cTn id="71" dur="500" fill="hold"/>
                                        <p:tgtEl>
                                          <p:spTgt spid="53"/>
                                        </p:tgtEl>
                                        <p:attrNameLst>
                                          <p:attrName>ppt_x</p:attrName>
                                        </p:attrNameLst>
                                      </p:cBhvr>
                                      <p:tavLst>
                                        <p:tav tm="0">
                                          <p:val>
                                            <p:strVal val="#ppt_x"/>
                                          </p:val>
                                        </p:tav>
                                        <p:tav tm="100000">
                                          <p:val>
                                            <p:strVal val="#ppt_x"/>
                                          </p:val>
                                        </p:tav>
                                      </p:tavLst>
                                    </p:anim>
                                    <p:anim calcmode="lin" valueType="num">
                                      <p:cBhvr additive="base">
                                        <p:cTn id="72" dur="500" fill="hold"/>
                                        <p:tgtEl>
                                          <p:spTgt spid="53"/>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60"/>
                                        </p:tgtEl>
                                        <p:attrNameLst>
                                          <p:attrName>style.visibility</p:attrName>
                                        </p:attrNameLst>
                                      </p:cBhvr>
                                      <p:to>
                                        <p:strVal val="visible"/>
                                      </p:to>
                                    </p:set>
                                    <p:anim calcmode="lin" valueType="num">
                                      <p:cBhvr additive="base">
                                        <p:cTn id="75" dur="500" fill="hold"/>
                                        <p:tgtEl>
                                          <p:spTgt spid="60"/>
                                        </p:tgtEl>
                                        <p:attrNameLst>
                                          <p:attrName>ppt_x</p:attrName>
                                        </p:attrNameLst>
                                      </p:cBhvr>
                                      <p:tavLst>
                                        <p:tav tm="0">
                                          <p:val>
                                            <p:strVal val="#ppt_x"/>
                                          </p:val>
                                        </p:tav>
                                        <p:tav tm="100000">
                                          <p:val>
                                            <p:strVal val="#ppt_x"/>
                                          </p:val>
                                        </p:tav>
                                      </p:tavLst>
                                    </p:anim>
                                    <p:anim calcmode="lin" valueType="num">
                                      <p:cBhvr additive="base">
                                        <p:cTn id="76" dur="500" fill="hold"/>
                                        <p:tgtEl>
                                          <p:spTgt spid="60"/>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61"/>
                                        </p:tgtEl>
                                        <p:attrNameLst>
                                          <p:attrName>style.visibility</p:attrName>
                                        </p:attrNameLst>
                                      </p:cBhvr>
                                      <p:to>
                                        <p:strVal val="visible"/>
                                      </p:to>
                                    </p:set>
                                    <p:anim calcmode="lin" valueType="num">
                                      <p:cBhvr additive="base">
                                        <p:cTn id="79" dur="500" fill="hold"/>
                                        <p:tgtEl>
                                          <p:spTgt spid="61"/>
                                        </p:tgtEl>
                                        <p:attrNameLst>
                                          <p:attrName>ppt_x</p:attrName>
                                        </p:attrNameLst>
                                      </p:cBhvr>
                                      <p:tavLst>
                                        <p:tav tm="0">
                                          <p:val>
                                            <p:strVal val="#ppt_x"/>
                                          </p:val>
                                        </p:tav>
                                        <p:tav tm="100000">
                                          <p:val>
                                            <p:strVal val="#ppt_x"/>
                                          </p:val>
                                        </p:tav>
                                      </p:tavLst>
                                    </p:anim>
                                    <p:anim calcmode="lin" valueType="num">
                                      <p:cBhvr additive="base">
                                        <p:cTn id="80" dur="500" fill="hold"/>
                                        <p:tgtEl>
                                          <p:spTgt spid="61"/>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70"/>
                                        </p:tgtEl>
                                        <p:attrNameLst>
                                          <p:attrName>style.visibility</p:attrName>
                                        </p:attrNameLst>
                                      </p:cBhvr>
                                      <p:to>
                                        <p:strVal val="visible"/>
                                      </p:to>
                                    </p:set>
                                    <p:anim calcmode="lin" valueType="num">
                                      <p:cBhvr additive="base">
                                        <p:cTn id="83" dur="500" fill="hold"/>
                                        <p:tgtEl>
                                          <p:spTgt spid="70"/>
                                        </p:tgtEl>
                                        <p:attrNameLst>
                                          <p:attrName>ppt_x</p:attrName>
                                        </p:attrNameLst>
                                      </p:cBhvr>
                                      <p:tavLst>
                                        <p:tav tm="0">
                                          <p:val>
                                            <p:strVal val="#ppt_x"/>
                                          </p:val>
                                        </p:tav>
                                        <p:tav tm="100000">
                                          <p:val>
                                            <p:strVal val="#ppt_x"/>
                                          </p:val>
                                        </p:tav>
                                      </p:tavLst>
                                    </p:anim>
                                    <p:anim calcmode="lin" valueType="num">
                                      <p:cBhvr additive="base">
                                        <p:cTn id="84" dur="500" fill="hold"/>
                                        <p:tgtEl>
                                          <p:spTgt spid="7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fill="hold"/>
                                        <p:tgtEl>
                                          <p:spTgt spid="71"/>
                                        </p:tgtEl>
                                        <p:attrNameLst>
                                          <p:attrName>ppt_x</p:attrName>
                                        </p:attrNameLst>
                                      </p:cBhvr>
                                      <p:tavLst>
                                        <p:tav tm="0">
                                          <p:val>
                                            <p:strVal val="#ppt_x"/>
                                          </p:val>
                                        </p:tav>
                                        <p:tav tm="100000">
                                          <p:val>
                                            <p:strVal val="#ppt_x"/>
                                          </p:val>
                                        </p:tav>
                                      </p:tavLst>
                                    </p:anim>
                                    <p:anim calcmode="lin" valueType="num">
                                      <p:cBhvr additive="base">
                                        <p:cTn id="88" dur="500" fill="hold"/>
                                        <p:tgtEl>
                                          <p:spTgt spid="71"/>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72"/>
                                        </p:tgtEl>
                                        <p:attrNameLst>
                                          <p:attrName>style.visibility</p:attrName>
                                        </p:attrNameLst>
                                      </p:cBhvr>
                                      <p:to>
                                        <p:strVal val="visible"/>
                                      </p:to>
                                    </p:set>
                                    <p:anim calcmode="lin" valueType="num">
                                      <p:cBhvr additive="base">
                                        <p:cTn id="91" dur="500" fill="hold"/>
                                        <p:tgtEl>
                                          <p:spTgt spid="72"/>
                                        </p:tgtEl>
                                        <p:attrNameLst>
                                          <p:attrName>ppt_x</p:attrName>
                                        </p:attrNameLst>
                                      </p:cBhvr>
                                      <p:tavLst>
                                        <p:tav tm="0">
                                          <p:val>
                                            <p:strVal val="#ppt_x"/>
                                          </p:val>
                                        </p:tav>
                                        <p:tav tm="100000">
                                          <p:val>
                                            <p:strVal val="#ppt_x"/>
                                          </p:val>
                                        </p:tav>
                                      </p:tavLst>
                                    </p:anim>
                                    <p:anim calcmode="lin" valueType="num">
                                      <p:cBhvr additive="base">
                                        <p:cTn id="92" dur="500" fill="hold"/>
                                        <p:tgtEl>
                                          <p:spTgt spid="72"/>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anim calcmode="lin" valueType="num">
                                      <p:cBhvr additive="base">
                                        <p:cTn id="95" dur="500" fill="hold"/>
                                        <p:tgtEl>
                                          <p:spTgt spid="20"/>
                                        </p:tgtEl>
                                        <p:attrNameLst>
                                          <p:attrName>ppt_x</p:attrName>
                                        </p:attrNameLst>
                                      </p:cBhvr>
                                      <p:tavLst>
                                        <p:tav tm="0">
                                          <p:val>
                                            <p:strVal val="#ppt_x"/>
                                          </p:val>
                                        </p:tav>
                                        <p:tav tm="100000">
                                          <p:val>
                                            <p:strVal val="#ppt_x"/>
                                          </p:val>
                                        </p:tav>
                                      </p:tavLst>
                                    </p:anim>
                                    <p:anim calcmode="lin" valueType="num">
                                      <p:cBhvr additive="base">
                                        <p:cTn id="96" dur="500" fill="hold"/>
                                        <p:tgtEl>
                                          <p:spTgt spid="20"/>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69"/>
                                        </p:tgtEl>
                                        <p:attrNameLst>
                                          <p:attrName>style.visibility</p:attrName>
                                        </p:attrNameLst>
                                      </p:cBhvr>
                                      <p:to>
                                        <p:strVal val="visible"/>
                                      </p:to>
                                    </p:set>
                                    <p:anim calcmode="lin" valueType="num">
                                      <p:cBhvr additive="base">
                                        <p:cTn id="99" dur="500" fill="hold"/>
                                        <p:tgtEl>
                                          <p:spTgt spid="69"/>
                                        </p:tgtEl>
                                        <p:attrNameLst>
                                          <p:attrName>ppt_x</p:attrName>
                                        </p:attrNameLst>
                                      </p:cBhvr>
                                      <p:tavLst>
                                        <p:tav tm="0">
                                          <p:val>
                                            <p:strVal val="#ppt_x"/>
                                          </p:val>
                                        </p:tav>
                                        <p:tav tm="100000">
                                          <p:val>
                                            <p:strVal val="#ppt_x"/>
                                          </p:val>
                                        </p:tav>
                                      </p:tavLst>
                                    </p:anim>
                                    <p:anim calcmode="lin" valueType="num">
                                      <p:cBhvr additive="base">
                                        <p:cTn id="100" dur="500" fill="hold"/>
                                        <p:tgtEl>
                                          <p:spTgt spid="69"/>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78"/>
                                        </p:tgtEl>
                                        <p:attrNameLst>
                                          <p:attrName>style.visibility</p:attrName>
                                        </p:attrNameLst>
                                      </p:cBhvr>
                                      <p:to>
                                        <p:strVal val="visible"/>
                                      </p:to>
                                    </p:set>
                                    <p:anim calcmode="lin" valueType="num">
                                      <p:cBhvr additive="base">
                                        <p:cTn id="103" dur="500" fill="hold"/>
                                        <p:tgtEl>
                                          <p:spTgt spid="78"/>
                                        </p:tgtEl>
                                        <p:attrNameLst>
                                          <p:attrName>ppt_x</p:attrName>
                                        </p:attrNameLst>
                                      </p:cBhvr>
                                      <p:tavLst>
                                        <p:tav tm="0">
                                          <p:val>
                                            <p:strVal val="#ppt_x"/>
                                          </p:val>
                                        </p:tav>
                                        <p:tav tm="100000">
                                          <p:val>
                                            <p:strVal val="#ppt_x"/>
                                          </p:val>
                                        </p:tav>
                                      </p:tavLst>
                                    </p:anim>
                                    <p:anim calcmode="lin" valueType="num">
                                      <p:cBhvr additive="base">
                                        <p:cTn id="104" dur="500" fill="hold"/>
                                        <p:tgtEl>
                                          <p:spTgt spid="78"/>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79"/>
                                        </p:tgtEl>
                                        <p:attrNameLst>
                                          <p:attrName>style.visibility</p:attrName>
                                        </p:attrNameLst>
                                      </p:cBhvr>
                                      <p:to>
                                        <p:strVal val="visible"/>
                                      </p:to>
                                    </p:set>
                                    <p:anim calcmode="lin" valueType="num">
                                      <p:cBhvr additive="base">
                                        <p:cTn id="107" dur="500" fill="hold"/>
                                        <p:tgtEl>
                                          <p:spTgt spid="79"/>
                                        </p:tgtEl>
                                        <p:attrNameLst>
                                          <p:attrName>ppt_x</p:attrName>
                                        </p:attrNameLst>
                                      </p:cBhvr>
                                      <p:tavLst>
                                        <p:tav tm="0">
                                          <p:val>
                                            <p:strVal val="#ppt_x"/>
                                          </p:val>
                                        </p:tav>
                                        <p:tav tm="100000">
                                          <p:val>
                                            <p:strVal val="#ppt_x"/>
                                          </p:val>
                                        </p:tav>
                                      </p:tavLst>
                                    </p:anim>
                                    <p:anim calcmode="lin" valueType="num">
                                      <p:cBhvr additive="base">
                                        <p:cTn id="108" dur="500" fill="hold"/>
                                        <p:tgtEl>
                                          <p:spTgt spid="79"/>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83"/>
                                        </p:tgtEl>
                                        <p:attrNameLst>
                                          <p:attrName>style.visibility</p:attrName>
                                        </p:attrNameLst>
                                      </p:cBhvr>
                                      <p:to>
                                        <p:strVal val="visible"/>
                                      </p:to>
                                    </p:set>
                                    <p:anim calcmode="lin" valueType="num">
                                      <p:cBhvr additive="base">
                                        <p:cTn id="111" dur="500" fill="hold"/>
                                        <p:tgtEl>
                                          <p:spTgt spid="83"/>
                                        </p:tgtEl>
                                        <p:attrNameLst>
                                          <p:attrName>ppt_x</p:attrName>
                                        </p:attrNameLst>
                                      </p:cBhvr>
                                      <p:tavLst>
                                        <p:tav tm="0">
                                          <p:val>
                                            <p:strVal val="#ppt_x"/>
                                          </p:val>
                                        </p:tav>
                                        <p:tav tm="100000">
                                          <p:val>
                                            <p:strVal val="#ppt_x"/>
                                          </p:val>
                                        </p:tav>
                                      </p:tavLst>
                                    </p:anim>
                                    <p:anim calcmode="lin" valueType="num">
                                      <p:cBhvr additive="base">
                                        <p:cTn id="112"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68"/>
                                        </p:tgtEl>
                                        <p:attrNameLst>
                                          <p:attrName>style.visibility</p:attrName>
                                        </p:attrNameLst>
                                      </p:cBhvr>
                                      <p:to>
                                        <p:strVal val="visible"/>
                                      </p:to>
                                    </p:set>
                                    <p:anim calcmode="lin" valueType="num">
                                      <p:cBhvr additive="base">
                                        <p:cTn id="117" dur="500" fill="hold"/>
                                        <p:tgtEl>
                                          <p:spTgt spid="68"/>
                                        </p:tgtEl>
                                        <p:attrNameLst>
                                          <p:attrName>ppt_x</p:attrName>
                                        </p:attrNameLst>
                                      </p:cBhvr>
                                      <p:tavLst>
                                        <p:tav tm="0">
                                          <p:val>
                                            <p:strVal val="#ppt_x"/>
                                          </p:val>
                                        </p:tav>
                                        <p:tav tm="100000">
                                          <p:val>
                                            <p:strVal val="#ppt_x"/>
                                          </p:val>
                                        </p:tav>
                                      </p:tavLst>
                                    </p:anim>
                                    <p:anim calcmode="lin" valueType="num">
                                      <p:cBhvr additive="base">
                                        <p:cTn id="118" dur="500" fill="hold"/>
                                        <p:tgtEl>
                                          <p:spTgt spid="68"/>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
                                        </p:tgtEl>
                                        <p:attrNameLst>
                                          <p:attrName>style.visibility</p:attrName>
                                        </p:attrNameLst>
                                      </p:cBhvr>
                                      <p:to>
                                        <p:strVal val="visible"/>
                                      </p:to>
                                    </p:set>
                                    <p:anim calcmode="lin" valueType="num">
                                      <p:cBhvr additive="base">
                                        <p:cTn id="121" dur="500" fill="hold"/>
                                        <p:tgtEl>
                                          <p:spTgt spid="3"/>
                                        </p:tgtEl>
                                        <p:attrNameLst>
                                          <p:attrName>ppt_x</p:attrName>
                                        </p:attrNameLst>
                                      </p:cBhvr>
                                      <p:tavLst>
                                        <p:tav tm="0">
                                          <p:val>
                                            <p:strVal val="#ppt_x"/>
                                          </p:val>
                                        </p:tav>
                                        <p:tav tm="100000">
                                          <p:val>
                                            <p:strVal val="#ppt_x"/>
                                          </p:val>
                                        </p:tav>
                                      </p:tavLst>
                                    </p:anim>
                                    <p:anim calcmode="lin" valueType="num">
                                      <p:cBhvr additive="base">
                                        <p:cTn id="1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 grpId="0" animBg="1"/>
      <p:bldP spid="15" grpId="0"/>
      <p:bldP spid="16" grpId="0"/>
      <p:bldP spid="18" grpId="0" animBg="1"/>
      <p:bldP spid="19" grpId="0" animBg="1"/>
      <p:bldP spid="21" grpId="0" animBg="1"/>
      <p:bldP spid="24" grpId="0"/>
      <p:bldP spid="25" grpId="0"/>
      <p:bldP spid="68" grpId="0" animBg="1"/>
      <p:bldP spid="69" grpId="0" animBg="1"/>
      <p:bldP spid="70" grpId="0" animBg="1"/>
      <p:bldP spid="71" grpId="0" animBg="1"/>
      <p:bldP spid="72" grpId="0" animBg="1"/>
      <p:bldP spid="20" grpId="0" animBg="1"/>
      <p:bldP spid="3" grpId="0"/>
      <p:bldP spid="78" grpId="0" animBg="1"/>
      <p:bldP spid="79" grpId="0" animBg="1"/>
      <p:bldP spid="8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a:extLst>
              <a:ext uri="{FF2B5EF4-FFF2-40B4-BE49-F238E27FC236}">
                <a16:creationId xmlns:a16="http://schemas.microsoft.com/office/drawing/2014/main" id="{D41B43DF-6BCD-5542-AE4D-D91229B4756E}"/>
              </a:ext>
            </a:extLst>
          </p:cNvPr>
          <p:cNvSpPr/>
          <p:nvPr/>
        </p:nvSpPr>
        <p:spPr>
          <a:xfrm>
            <a:off x="-33400" y="3711566"/>
            <a:ext cx="1423536" cy="1550508"/>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2" name="矩形 1">
            <a:extLst>
              <a:ext uri="{FF2B5EF4-FFF2-40B4-BE49-F238E27FC236}">
                <a16:creationId xmlns:a16="http://schemas.microsoft.com/office/drawing/2014/main" id="{2F506859-7308-B342-9C28-E3BAE74B1479}"/>
              </a:ext>
            </a:extLst>
          </p:cNvPr>
          <p:cNvSpPr/>
          <p:nvPr/>
        </p:nvSpPr>
        <p:spPr>
          <a:xfrm>
            <a:off x="7011175" y="3717032"/>
            <a:ext cx="1423536" cy="1550508"/>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pic>
        <p:nvPicPr>
          <p:cNvPr id="5" name="Picture 4" descr="fig39">
            <a:extLst>
              <a:ext uri="{FF2B5EF4-FFF2-40B4-BE49-F238E27FC236}">
                <a16:creationId xmlns:a16="http://schemas.microsoft.com/office/drawing/2014/main" id="{C08FDA69-2687-1943-9055-93A205DD4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r="51591" b="39111"/>
          <a:stretch>
            <a:fillRect/>
          </a:stretch>
        </p:blipFill>
        <p:spPr bwMode="auto">
          <a:xfrm>
            <a:off x="815538" y="626203"/>
            <a:ext cx="26638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fig39">
            <a:extLst>
              <a:ext uri="{FF2B5EF4-FFF2-40B4-BE49-F238E27FC236}">
                <a16:creationId xmlns:a16="http://schemas.microsoft.com/office/drawing/2014/main" id="{7D010BC0-FD50-CB4D-A195-33E950CF0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024" t="2" b="39111"/>
          <a:stretch>
            <a:fillRect/>
          </a:stretch>
        </p:blipFill>
        <p:spPr bwMode="auto">
          <a:xfrm>
            <a:off x="5047018" y="626203"/>
            <a:ext cx="26955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1">
            <a:extLst>
              <a:ext uri="{FF2B5EF4-FFF2-40B4-BE49-F238E27FC236}">
                <a16:creationId xmlns:a16="http://schemas.microsoft.com/office/drawing/2014/main" id="{376A4FD0-4C1C-4D40-8B39-F5FFE3530074}"/>
              </a:ext>
            </a:extLst>
          </p:cNvPr>
          <p:cNvSpPr txBox="1">
            <a:spLocks noChangeArrowheads="1"/>
          </p:cNvSpPr>
          <p:nvPr/>
        </p:nvSpPr>
        <p:spPr bwMode="auto">
          <a:xfrm>
            <a:off x="2366766" y="292782"/>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1</a:t>
            </a:r>
            <a:endParaRPr lang="zh-TW" altLang="en-US" sz="1800" dirty="0">
              <a:latin typeface="Cambria Math" panose="02040503050406030204" pitchFamily="18" charset="0"/>
            </a:endParaRPr>
          </a:p>
        </p:txBody>
      </p:sp>
      <p:sp>
        <p:nvSpPr>
          <p:cNvPr id="8" name="文字方塊 11">
            <a:extLst>
              <a:ext uri="{FF2B5EF4-FFF2-40B4-BE49-F238E27FC236}">
                <a16:creationId xmlns:a16="http://schemas.microsoft.com/office/drawing/2014/main" id="{A5A58964-6924-1B42-B642-058FA1E2B876}"/>
              </a:ext>
            </a:extLst>
          </p:cNvPr>
          <p:cNvSpPr txBox="1">
            <a:spLocks noChangeArrowheads="1"/>
          </p:cNvSpPr>
          <p:nvPr/>
        </p:nvSpPr>
        <p:spPr bwMode="auto">
          <a:xfrm>
            <a:off x="5678015" y="306732"/>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2</a:t>
            </a:r>
            <a:endParaRPr lang="zh-TW" altLang="en-US" sz="1800" dirty="0">
              <a:latin typeface="Cambria Math" panose="02040503050406030204" pitchFamily="18" charset="0"/>
            </a:endParaRPr>
          </a:p>
        </p:txBody>
      </p:sp>
      <p:pic>
        <p:nvPicPr>
          <p:cNvPr id="11" name="Picture 4" descr="fig39">
            <a:extLst>
              <a:ext uri="{FF2B5EF4-FFF2-40B4-BE49-F238E27FC236}">
                <a16:creationId xmlns:a16="http://schemas.microsoft.com/office/drawing/2014/main" id="{D205FFB5-ACDD-874C-94C4-C63981833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r="51591" b="39111"/>
          <a:stretch>
            <a:fillRect/>
          </a:stretch>
        </p:blipFill>
        <p:spPr bwMode="auto">
          <a:xfrm>
            <a:off x="798613" y="3714322"/>
            <a:ext cx="26638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fig39">
            <a:extLst>
              <a:ext uri="{FF2B5EF4-FFF2-40B4-BE49-F238E27FC236}">
                <a16:creationId xmlns:a16="http://schemas.microsoft.com/office/drawing/2014/main" id="{9DABD538-1313-4F45-97D4-A0FD3CB1D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024" t="2" b="39111"/>
          <a:stretch>
            <a:fillRect/>
          </a:stretch>
        </p:blipFill>
        <p:spPr bwMode="auto">
          <a:xfrm>
            <a:off x="4315600" y="3717032"/>
            <a:ext cx="26955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fig39">
            <a:extLst>
              <a:ext uri="{FF2B5EF4-FFF2-40B4-BE49-F238E27FC236}">
                <a16:creationId xmlns:a16="http://schemas.microsoft.com/office/drawing/2014/main" id="{817DC472-F728-564A-834A-BB0FBA094D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 t="2" r="79122" b="68999"/>
          <a:stretch/>
        </p:blipFill>
        <p:spPr bwMode="auto">
          <a:xfrm>
            <a:off x="2291543" y="3701888"/>
            <a:ext cx="1148767"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a:extLst>
              <a:ext uri="{FF2B5EF4-FFF2-40B4-BE49-F238E27FC236}">
                <a16:creationId xmlns:a16="http://schemas.microsoft.com/office/drawing/2014/main" id="{A944D14F-60BE-C84F-8142-8EDF2AE9A901}"/>
              </a:ext>
            </a:extLst>
          </p:cNvPr>
          <p:cNvSpPr/>
          <p:nvPr/>
        </p:nvSpPr>
        <p:spPr>
          <a:xfrm>
            <a:off x="995399" y="4552516"/>
            <a:ext cx="720080" cy="688842"/>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19" name="矩形 18">
            <a:extLst>
              <a:ext uri="{FF2B5EF4-FFF2-40B4-BE49-F238E27FC236}">
                <a16:creationId xmlns:a16="http://schemas.microsoft.com/office/drawing/2014/main" id="{2AE5FEC3-66E6-5F4F-8515-15A8823B812D}"/>
              </a:ext>
            </a:extLst>
          </p:cNvPr>
          <p:cNvSpPr/>
          <p:nvPr/>
        </p:nvSpPr>
        <p:spPr>
          <a:xfrm>
            <a:off x="4466350" y="4518379"/>
            <a:ext cx="720080" cy="688842"/>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21" name="AutoShape 6">
            <a:extLst>
              <a:ext uri="{FF2B5EF4-FFF2-40B4-BE49-F238E27FC236}">
                <a16:creationId xmlns:a16="http://schemas.microsoft.com/office/drawing/2014/main" id="{6465C96E-5CCC-D94A-ADEF-BE5E00371FC6}"/>
              </a:ext>
            </a:extLst>
          </p:cNvPr>
          <p:cNvSpPr>
            <a:spLocks noChangeArrowheads="1"/>
          </p:cNvSpPr>
          <p:nvPr/>
        </p:nvSpPr>
        <p:spPr bwMode="auto">
          <a:xfrm rot="10800000">
            <a:off x="5391609" y="3794960"/>
            <a:ext cx="2961463" cy="665904"/>
          </a:xfrm>
          <a:prstGeom prst="flowChartOnlineStorage">
            <a:avLst/>
          </a:prstGeom>
          <a:noFill/>
          <a:ln w="9525">
            <a:solidFill>
              <a:srgbClr val="FF000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24" name="文字方塊 1">
            <a:extLst>
              <a:ext uri="{FF2B5EF4-FFF2-40B4-BE49-F238E27FC236}">
                <a16:creationId xmlns:a16="http://schemas.microsoft.com/office/drawing/2014/main" id="{754DBBCB-0EB8-0F49-A2B5-3CA3E8FF64FC}"/>
              </a:ext>
            </a:extLst>
          </p:cNvPr>
          <p:cNvSpPr txBox="1">
            <a:spLocks noChangeArrowheads="1"/>
          </p:cNvSpPr>
          <p:nvPr/>
        </p:nvSpPr>
        <p:spPr bwMode="auto">
          <a:xfrm>
            <a:off x="1214087" y="4819272"/>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rPr>
              <a:t>3</a:t>
            </a:r>
            <a:endParaRPr lang="zh-TW" altLang="en-US" sz="1800" dirty="0">
              <a:latin typeface="Cambria Math" panose="02040503050406030204" pitchFamily="18" charset="0"/>
            </a:endParaRPr>
          </a:p>
        </p:txBody>
      </p:sp>
      <p:sp>
        <p:nvSpPr>
          <p:cNvPr id="25" name="文字方塊 11">
            <a:extLst>
              <a:ext uri="{FF2B5EF4-FFF2-40B4-BE49-F238E27FC236}">
                <a16:creationId xmlns:a16="http://schemas.microsoft.com/office/drawing/2014/main" id="{883251A1-D93C-4148-83F2-2004C46D0F37}"/>
              </a:ext>
            </a:extLst>
          </p:cNvPr>
          <p:cNvSpPr txBox="1">
            <a:spLocks noChangeArrowheads="1"/>
          </p:cNvSpPr>
          <p:nvPr/>
        </p:nvSpPr>
        <p:spPr bwMode="auto">
          <a:xfrm>
            <a:off x="4693515" y="4857754"/>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4</a:t>
            </a:r>
            <a:endParaRPr lang="zh-TW" altLang="en-US" sz="1800" dirty="0">
              <a:latin typeface="Cambria Math" panose="02040503050406030204" pitchFamily="18" charset="0"/>
            </a:endParaRPr>
          </a:p>
        </p:txBody>
      </p:sp>
      <p:pic>
        <p:nvPicPr>
          <p:cNvPr id="35" name="Picture 4" descr="fig39">
            <a:extLst>
              <a:ext uri="{FF2B5EF4-FFF2-40B4-BE49-F238E27FC236}">
                <a16:creationId xmlns:a16="http://schemas.microsoft.com/office/drawing/2014/main" id="{29EC3987-D659-D94B-B2D0-A643BDB38A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950" t="11392" r="8746" b="70089"/>
          <a:stretch/>
        </p:blipFill>
        <p:spPr bwMode="auto">
          <a:xfrm>
            <a:off x="7259926" y="3957319"/>
            <a:ext cx="544908" cy="50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 descr="fig39">
            <a:extLst>
              <a:ext uri="{FF2B5EF4-FFF2-40B4-BE49-F238E27FC236}">
                <a16:creationId xmlns:a16="http://schemas.microsoft.com/office/drawing/2014/main" id="{46ED14E1-1399-FD43-A2D4-E9AD30D39E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515" t="17633" r="10623" b="80295"/>
          <a:stretch/>
        </p:blipFill>
        <p:spPr bwMode="auto">
          <a:xfrm>
            <a:off x="6135854" y="4146012"/>
            <a:ext cx="325778" cy="1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直線箭頭接點 44">
            <a:extLst>
              <a:ext uri="{FF2B5EF4-FFF2-40B4-BE49-F238E27FC236}">
                <a16:creationId xmlns:a16="http://schemas.microsoft.com/office/drawing/2014/main" id="{AFBB7B27-724E-C94C-8FB6-233AAAD83E7C}"/>
              </a:ext>
            </a:extLst>
          </p:cNvPr>
          <p:cNvCxnSpPr>
            <a:cxnSpLocks/>
          </p:cNvCxnSpPr>
          <p:nvPr/>
        </p:nvCxnSpPr>
        <p:spPr>
          <a:xfrm>
            <a:off x="6309327" y="4260185"/>
            <a:ext cx="133319" cy="158063"/>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p:pic>
        <p:nvPicPr>
          <p:cNvPr id="50" name="Picture 4" descr="fig39">
            <a:extLst>
              <a:ext uri="{FF2B5EF4-FFF2-40B4-BE49-F238E27FC236}">
                <a16:creationId xmlns:a16="http://schemas.microsoft.com/office/drawing/2014/main" id="{502720F1-E152-8147-89F9-4496D1F943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515" t="17633" r="10623" b="80295"/>
          <a:stretch/>
        </p:blipFill>
        <p:spPr bwMode="auto">
          <a:xfrm>
            <a:off x="7416815" y="4136972"/>
            <a:ext cx="325778" cy="1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 name="直線箭頭接點 52">
            <a:extLst>
              <a:ext uri="{FF2B5EF4-FFF2-40B4-BE49-F238E27FC236}">
                <a16:creationId xmlns:a16="http://schemas.microsoft.com/office/drawing/2014/main" id="{52A7EAB8-F9CC-CF43-8B2B-E94CD29E5EFE}"/>
              </a:ext>
            </a:extLst>
          </p:cNvPr>
          <p:cNvCxnSpPr>
            <a:cxnSpLocks/>
          </p:cNvCxnSpPr>
          <p:nvPr/>
        </p:nvCxnSpPr>
        <p:spPr>
          <a:xfrm>
            <a:off x="7532380" y="4239833"/>
            <a:ext cx="133319" cy="158063"/>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56" name="AutoShape 6">
            <a:extLst>
              <a:ext uri="{FF2B5EF4-FFF2-40B4-BE49-F238E27FC236}">
                <a16:creationId xmlns:a16="http://schemas.microsoft.com/office/drawing/2014/main" id="{D652FD87-7034-7542-9504-88852C664567}"/>
              </a:ext>
            </a:extLst>
          </p:cNvPr>
          <p:cNvSpPr>
            <a:spLocks noChangeArrowheads="1"/>
          </p:cNvSpPr>
          <p:nvPr/>
        </p:nvSpPr>
        <p:spPr bwMode="auto">
          <a:xfrm rot="10800000">
            <a:off x="458840" y="786244"/>
            <a:ext cx="3059430" cy="658225"/>
          </a:xfrm>
          <a:prstGeom prst="flowChartOnlineStorage">
            <a:avLst/>
          </a:prstGeom>
          <a:noFill/>
          <a:ln w="9525">
            <a:solidFill>
              <a:srgbClr val="FF000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57" name="AutoShape 6">
            <a:extLst>
              <a:ext uri="{FF2B5EF4-FFF2-40B4-BE49-F238E27FC236}">
                <a16:creationId xmlns:a16="http://schemas.microsoft.com/office/drawing/2014/main" id="{AE5D8FEB-C94A-7745-8D4F-073D7F596F62}"/>
              </a:ext>
            </a:extLst>
          </p:cNvPr>
          <p:cNvSpPr>
            <a:spLocks noChangeArrowheads="1"/>
          </p:cNvSpPr>
          <p:nvPr/>
        </p:nvSpPr>
        <p:spPr bwMode="auto">
          <a:xfrm rot="10800000">
            <a:off x="5993197" y="752001"/>
            <a:ext cx="2961463" cy="665904"/>
          </a:xfrm>
          <a:prstGeom prst="flowChartOnlineStorage">
            <a:avLst/>
          </a:prstGeom>
          <a:noFill/>
          <a:ln w="9525">
            <a:solidFill>
              <a:srgbClr val="FF000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pic>
        <p:nvPicPr>
          <p:cNvPr id="60" name="Picture 4" descr="fig39">
            <a:extLst>
              <a:ext uri="{FF2B5EF4-FFF2-40B4-BE49-F238E27FC236}">
                <a16:creationId xmlns:a16="http://schemas.microsoft.com/office/drawing/2014/main" id="{608B2B3A-E25B-6144-BD9C-D4002F5CAA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353" t="37323" r="10722" b="58311"/>
          <a:stretch/>
        </p:blipFill>
        <p:spPr bwMode="auto">
          <a:xfrm>
            <a:off x="6205311" y="4616545"/>
            <a:ext cx="200949" cy="332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 name="直線箭頭接點 60">
            <a:extLst>
              <a:ext uri="{FF2B5EF4-FFF2-40B4-BE49-F238E27FC236}">
                <a16:creationId xmlns:a16="http://schemas.microsoft.com/office/drawing/2014/main" id="{A5BE540D-0581-DF40-A857-9A947FE3E09E}"/>
              </a:ext>
            </a:extLst>
          </p:cNvPr>
          <p:cNvCxnSpPr>
            <a:cxnSpLocks/>
          </p:cNvCxnSpPr>
          <p:nvPr/>
        </p:nvCxnSpPr>
        <p:spPr>
          <a:xfrm flipV="1">
            <a:off x="6248821" y="4811915"/>
            <a:ext cx="212811" cy="1"/>
          </a:xfrm>
          <a:prstGeom prst="straightConnector1">
            <a:avLst/>
          </a:prstGeom>
          <a:ln w="28575">
            <a:solidFill>
              <a:srgbClr val="FC37FC"/>
            </a:solidFill>
            <a:headEnd type="none"/>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矩形 66">
                <a:extLst>
                  <a:ext uri="{FF2B5EF4-FFF2-40B4-BE49-F238E27FC236}">
                    <a16:creationId xmlns:a16="http://schemas.microsoft.com/office/drawing/2014/main" id="{31E44890-62B1-974C-AEC0-2704A69B2FA3}"/>
                  </a:ext>
                </a:extLst>
              </p:cNvPr>
              <p:cNvSpPr/>
              <p:nvPr/>
            </p:nvSpPr>
            <p:spPr>
              <a:xfrm>
                <a:off x="3558276" y="1804877"/>
                <a:ext cx="1401409"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sSubSup>
                        <m:sSubSupPr>
                          <m:ctrlPr>
                            <a:rPr lang="en-US" altLang="zh-TW" i="1" smtClean="0">
                              <a:latin typeface="Cambria Math" panose="02040503050406030204" pitchFamily="18" charset="0"/>
                            </a:rPr>
                          </m:ctrlPr>
                        </m:sSubSupPr>
                        <m:e>
                          <m:r>
                            <a:rPr lang="en-US" altLang="zh-TW" b="0" i="1" smtClean="0">
                              <a:latin typeface="Cambria Math" panose="02040503050406030204" pitchFamily="18" charset="0"/>
                            </a:rPr>
                            <m:t>𝑡</m:t>
                          </m:r>
                        </m:e>
                        <m:sub>
                          <m:r>
                            <a:rPr lang="en-US" altLang="zh-TW" b="0" i="1" smtClean="0">
                              <a:latin typeface="Cambria Math" panose="02040503050406030204" pitchFamily="18" charset="0"/>
                            </a:rPr>
                            <m:t>12</m:t>
                          </m:r>
                        </m:sub>
                        <m:sup>
                          <m:r>
                            <a:rPr lang="en-US" altLang="zh-TW" b="0" i="1" smtClean="0">
                              <a:latin typeface="Cambria Math" panose="02040503050406030204" pitchFamily="18" charset="0"/>
                            </a:rPr>
                            <m:t>′</m:t>
                          </m:r>
                        </m:sup>
                      </m:sSubSup>
                      <m:r>
                        <a:rPr lang="en-US" altLang="zh-TW" b="0" i="1" smtClean="0">
                          <a:latin typeface="Cambria Math" panose="02040503050406030204" pitchFamily="18" charset="0"/>
                        </a:rPr>
                        <m:t>&lt;</m:t>
                      </m:r>
                      <m:r>
                        <a:rPr lang="zh-TW" altLang="en-US" i="1">
                          <a:latin typeface="Cambria Math"/>
                        </a:rPr>
                        <m:t>∆</m:t>
                      </m:r>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𝑡</m:t>
                          </m:r>
                        </m:e>
                        <m:sub>
                          <m:r>
                            <a:rPr lang="en-US" altLang="zh-TW" b="0" i="1" smtClean="0">
                              <a:latin typeface="Cambria Math" panose="02040503050406030204" pitchFamily="18" charset="0"/>
                            </a:rPr>
                            <m:t>12</m:t>
                          </m:r>
                        </m:sub>
                      </m:sSub>
                    </m:oMath>
                  </m:oMathPara>
                </a14:m>
                <a:endParaRPr lang="zh-TW" altLang="en-US" dirty="0"/>
              </a:p>
            </p:txBody>
          </p:sp>
        </mc:Choice>
        <mc:Fallback xmlns="">
          <p:sp>
            <p:nvSpPr>
              <p:cNvPr id="67" name="矩形 66">
                <a:extLst>
                  <a:ext uri="{FF2B5EF4-FFF2-40B4-BE49-F238E27FC236}">
                    <a16:creationId xmlns:a16="http://schemas.microsoft.com/office/drawing/2014/main" id="{31E44890-62B1-974C-AEC0-2704A69B2FA3}"/>
                  </a:ext>
                </a:extLst>
              </p:cNvPr>
              <p:cNvSpPr>
                <a:spLocks noRot="1" noChangeAspect="1" noMove="1" noResize="1" noEditPoints="1" noAdjustHandles="1" noChangeArrowheads="1" noChangeShapeType="1" noTextEdit="1"/>
              </p:cNvSpPr>
              <p:nvPr/>
            </p:nvSpPr>
            <p:spPr>
              <a:xfrm>
                <a:off x="3558276" y="1804877"/>
                <a:ext cx="1401409" cy="369332"/>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8" name="矩形 67">
                <a:extLst>
                  <a:ext uri="{FF2B5EF4-FFF2-40B4-BE49-F238E27FC236}">
                    <a16:creationId xmlns:a16="http://schemas.microsoft.com/office/drawing/2014/main" id="{A51580C8-0CF7-F442-9756-D12455E5D197}"/>
                  </a:ext>
                </a:extLst>
              </p:cNvPr>
              <p:cNvSpPr/>
              <p:nvPr/>
            </p:nvSpPr>
            <p:spPr>
              <a:xfrm>
                <a:off x="3796015" y="3240867"/>
                <a:ext cx="421910"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panose="02040503050406030204" pitchFamily="18" charset="0"/>
                        </a:rPr>
                        <m:t>≠</m:t>
                      </m:r>
                    </m:oMath>
                  </m:oMathPara>
                </a14:m>
                <a:endParaRPr lang="zh-TW" altLang="en-US" dirty="0"/>
              </a:p>
            </p:txBody>
          </p:sp>
        </mc:Choice>
        <mc:Fallback xmlns="">
          <p:sp>
            <p:nvSpPr>
              <p:cNvPr id="68" name="矩形 67">
                <a:extLst>
                  <a:ext uri="{FF2B5EF4-FFF2-40B4-BE49-F238E27FC236}">
                    <a16:creationId xmlns:a16="http://schemas.microsoft.com/office/drawing/2014/main" id="{A51580C8-0CF7-F442-9756-D12455E5D197}"/>
                  </a:ext>
                </a:extLst>
              </p:cNvPr>
              <p:cNvSpPr>
                <a:spLocks noRot="1" noChangeAspect="1" noMove="1" noResize="1" noEditPoints="1" noAdjustHandles="1" noChangeArrowheads="1" noChangeShapeType="1" noTextEdit="1"/>
              </p:cNvSpPr>
              <p:nvPr/>
            </p:nvSpPr>
            <p:spPr>
              <a:xfrm>
                <a:off x="3796015" y="3240867"/>
                <a:ext cx="421910" cy="369332"/>
              </a:xfrm>
              <a:prstGeom prst="rect">
                <a:avLst/>
              </a:prstGeom>
              <a:blipFill>
                <a:blip r:embed="rId9"/>
                <a:stretch>
                  <a:fillRect/>
                </a:stretch>
              </a:blipFill>
            </p:spPr>
            <p:txBody>
              <a:bodyPr/>
              <a:lstStyle/>
              <a:p>
                <a:r>
                  <a:rPr lang="zh-TW" altLang="en-US">
                    <a:noFill/>
                  </a:rPr>
                  <a:t> </a:t>
                </a:r>
              </a:p>
            </p:txBody>
          </p:sp>
        </mc:Fallback>
      </mc:AlternateContent>
      <p:sp>
        <p:nvSpPr>
          <p:cNvPr id="70" name="矩形 69">
            <a:extLst>
              <a:ext uri="{FF2B5EF4-FFF2-40B4-BE49-F238E27FC236}">
                <a16:creationId xmlns:a16="http://schemas.microsoft.com/office/drawing/2014/main" id="{9F718ED1-A47E-574E-8BD1-4FF03770C999}"/>
              </a:ext>
            </a:extLst>
          </p:cNvPr>
          <p:cNvSpPr/>
          <p:nvPr/>
        </p:nvSpPr>
        <p:spPr>
          <a:xfrm>
            <a:off x="4318841" y="3717032"/>
            <a:ext cx="311424" cy="344421"/>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71" name="矩形 70">
            <a:extLst>
              <a:ext uri="{FF2B5EF4-FFF2-40B4-BE49-F238E27FC236}">
                <a16:creationId xmlns:a16="http://schemas.microsoft.com/office/drawing/2014/main" id="{A050BC88-8E82-BC4B-9819-D70C1567419A}"/>
              </a:ext>
            </a:extLst>
          </p:cNvPr>
          <p:cNvSpPr/>
          <p:nvPr/>
        </p:nvSpPr>
        <p:spPr>
          <a:xfrm>
            <a:off x="2393430" y="3710728"/>
            <a:ext cx="311424" cy="344421"/>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72" name="矩形 71">
            <a:extLst>
              <a:ext uri="{FF2B5EF4-FFF2-40B4-BE49-F238E27FC236}">
                <a16:creationId xmlns:a16="http://schemas.microsoft.com/office/drawing/2014/main" id="{C0E14990-4A3E-F54B-8939-3D21C87B024D}"/>
              </a:ext>
            </a:extLst>
          </p:cNvPr>
          <p:cNvSpPr/>
          <p:nvPr/>
        </p:nvSpPr>
        <p:spPr>
          <a:xfrm>
            <a:off x="868007" y="3747917"/>
            <a:ext cx="311424" cy="344421"/>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20" name="AutoShape 6">
            <a:extLst>
              <a:ext uri="{FF2B5EF4-FFF2-40B4-BE49-F238E27FC236}">
                <a16:creationId xmlns:a16="http://schemas.microsoft.com/office/drawing/2014/main" id="{808F6460-DCF4-9A4A-A470-811A482FAED8}"/>
              </a:ext>
            </a:extLst>
          </p:cNvPr>
          <p:cNvSpPr>
            <a:spLocks noChangeArrowheads="1"/>
          </p:cNvSpPr>
          <p:nvPr/>
        </p:nvSpPr>
        <p:spPr bwMode="auto">
          <a:xfrm rot="10800000">
            <a:off x="419335" y="3865575"/>
            <a:ext cx="3059430" cy="658225"/>
          </a:xfrm>
          <a:prstGeom prst="flowChartOnlineStorage">
            <a:avLst/>
          </a:prstGeom>
          <a:noFill/>
          <a:ln w="9525">
            <a:solidFill>
              <a:srgbClr val="FF0000"/>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mc:AlternateContent xmlns:mc="http://schemas.openxmlformats.org/markup-compatibility/2006" xmlns:a14="http://schemas.microsoft.com/office/drawing/2010/main">
        <mc:Choice Requires="a14">
          <p:sp>
            <p:nvSpPr>
              <p:cNvPr id="64" name="文字方塊 10">
                <a:extLst>
                  <a:ext uri="{FF2B5EF4-FFF2-40B4-BE49-F238E27FC236}">
                    <a16:creationId xmlns:a16="http://schemas.microsoft.com/office/drawing/2014/main" id="{6933B55C-4A12-4A4C-AE21-86C48BEBACCD}"/>
                  </a:ext>
                </a:extLst>
              </p:cNvPr>
              <p:cNvSpPr txBox="1">
                <a:spLocks noChangeArrowheads="1"/>
              </p:cNvSpPr>
              <p:nvPr/>
            </p:nvSpPr>
            <p:spPr bwMode="auto">
              <a:xfrm>
                <a:off x="563111" y="2911471"/>
                <a:ext cx="724172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latin typeface="Cambria Math" panose="02040503050406030204" pitchFamily="18" charset="0"/>
                  </a:rPr>
                  <a:t>時間差在太空船上量起來</a:t>
                </a:r>
                <a14:m>
                  <m:oMath xmlns:m="http://schemas.openxmlformats.org/officeDocument/2006/math">
                    <m:r>
                      <a:rPr lang="en-US" altLang="zh-TW" sz="1800">
                        <a:latin typeface="Cambria Math"/>
                      </a:rPr>
                      <m:t>∆</m:t>
                    </m:r>
                    <m:r>
                      <a:rPr lang="en-US" altLang="zh-TW" sz="1800" i="1">
                        <a:latin typeface="Cambria Math"/>
                      </a:rPr>
                      <m:t>𝑡</m:t>
                    </m:r>
                    <m:r>
                      <a:rPr lang="en-US" altLang="zh-TW" sz="1800" i="1">
                        <a:latin typeface="Cambria Math"/>
                      </a:rPr>
                      <m:t>′</m:t>
                    </m:r>
                  </m:oMath>
                </a14:m>
                <a:r>
                  <a:rPr lang="zh-TW" altLang="en-US" sz="1800" dirty="0"/>
                  <a:t>，比從地面上量起來</a:t>
                </a:r>
                <a14:m>
                  <m:oMath xmlns:m="http://schemas.openxmlformats.org/officeDocument/2006/math">
                    <m:r>
                      <a:rPr lang="en-US" altLang="zh-TW" sz="1800">
                        <a:latin typeface="Cambria Math"/>
                      </a:rPr>
                      <m:t>∆</m:t>
                    </m:r>
                    <m:r>
                      <a:rPr lang="en-US" altLang="zh-TW" sz="1800" i="1">
                        <a:latin typeface="Cambria Math"/>
                      </a:rPr>
                      <m:t>𝑡</m:t>
                    </m:r>
                  </m:oMath>
                </a14:m>
                <a:r>
                  <a:rPr lang="zh-TW" altLang="en-US" sz="1800" dirty="0"/>
                  <a:t>較短。</a:t>
                </a:r>
              </a:p>
            </p:txBody>
          </p:sp>
        </mc:Choice>
        <mc:Fallback xmlns="">
          <p:sp>
            <p:nvSpPr>
              <p:cNvPr id="64" name="文字方塊 10">
                <a:extLst>
                  <a:ext uri="{FF2B5EF4-FFF2-40B4-BE49-F238E27FC236}">
                    <a16:creationId xmlns:a16="http://schemas.microsoft.com/office/drawing/2014/main" id="{6933B55C-4A12-4A4C-AE21-86C48BEBACCD}"/>
                  </a:ext>
                </a:extLst>
              </p:cNvPr>
              <p:cNvSpPr txBox="1">
                <a:spLocks noRot="1" noChangeAspect="1" noMove="1" noResize="1" noEditPoints="1" noAdjustHandles="1" noChangeArrowheads="1" noChangeShapeType="1" noTextEdit="1"/>
              </p:cNvSpPr>
              <p:nvPr/>
            </p:nvSpPr>
            <p:spPr bwMode="auto">
              <a:xfrm>
                <a:off x="563111" y="2911471"/>
                <a:ext cx="7241723" cy="369332"/>
              </a:xfrm>
              <a:prstGeom prst="rect">
                <a:avLst/>
              </a:prstGeom>
              <a:blipFill>
                <a:blip r:embed="rId10"/>
                <a:stretch>
                  <a:fillRect l="-524" t="-3333"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5" name="文字方塊 10">
                <a:extLst>
                  <a:ext uri="{FF2B5EF4-FFF2-40B4-BE49-F238E27FC236}">
                    <a16:creationId xmlns:a16="http://schemas.microsoft.com/office/drawing/2014/main" id="{B4786A52-FDFF-B14B-95CA-F2925CE29D3B}"/>
                  </a:ext>
                </a:extLst>
              </p:cNvPr>
              <p:cNvSpPr txBox="1">
                <a:spLocks noChangeArrowheads="1"/>
              </p:cNvSpPr>
              <p:nvPr/>
            </p:nvSpPr>
            <p:spPr bwMode="auto">
              <a:xfrm>
                <a:off x="661999" y="6262352"/>
                <a:ext cx="717513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latin typeface="Cambria Math" panose="02040503050406030204" pitchFamily="18" charset="0"/>
                  </a:rPr>
                  <a:t>時間差在太空船上</a:t>
                </a:r>
                <a:r>
                  <a:rPr lang="zh-TW" altLang="en-US" sz="1800" dirty="0"/>
                  <a:t>的一段時間</a:t>
                </a:r>
                <a14:m>
                  <m:oMath xmlns:m="http://schemas.openxmlformats.org/officeDocument/2006/math">
                    <m:r>
                      <a:rPr lang="en-US" altLang="zh-TW" sz="1800">
                        <a:latin typeface="Cambria Math"/>
                      </a:rPr>
                      <m:t>∆</m:t>
                    </m:r>
                    <m:r>
                      <a:rPr lang="en-US" altLang="zh-TW" sz="1800" i="1">
                        <a:latin typeface="Cambria Math"/>
                      </a:rPr>
                      <m:t>𝑡</m:t>
                    </m:r>
                  </m:oMath>
                </a14:m>
                <a:r>
                  <a:rPr lang="zh-TW" altLang="en-US" sz="1800" dirty="0"/>
                  <a:t>，比從太空船上量起來</a:t>
                </a:r>
                <a14:m>
                  <m:oMath xmlns:m="http://schemas.openxmlformats.org/officeDocument/2006/math">
                    <m:r>
                      <a:rPr lang="en-US" altLang="zh-TW" sz="1800">
                        <a:latin typeface="Cambria Math"/>
                      </a:rPr>
                      <m:t>∆</m:t>
                    </m:r>
                    <m:r>
                      <a:rPr lang="en-US" altLang="zh-TW" sz="1800" i="1">
                        <a:latin typeface="Cambria Math"/>
                      </a:rPr>
                      <m:t>𝑡</m:t>
                    </m:r>
                    <m:r>
                      <a:rPr lang="en-US" altLang="zh-TW" sz="1800" i="1">
                        <a:latin typeface="Cambria Math"/>
                      </a:rPr>
                      <m:t>′</m:t>
                    </m:r>
                  </m:oMath>
                </a14:m>
                <a:r>
                  <a:rPr lang="zh-TW" altLang="en-US" sz="1800" dirty="0"/>
                  <a:t>較短。</a:t>
                </a:r>
              </a:p>
            </p:txBody>
          </p:sp>
        </mc:Choice>
        <mc:Fallback xmlns="">
          <p:sp>
            <p:nvSpPr>
              <p:cNvPr id="75" name="文字方塊 10">
                <a:extLst>
                  <a:ext uri="{FF2B5EF4-FFF2-40B4-BE49-F238E27FC236}">
                    <a16:creationId xmlns:a16="http://schemas.microsoft.com/office/drawing/2014/main" id="{B4786A52-FDFF-B14B-95CA-F2925CE29D3B}"/>
                  </a:ext>
                </a:extLst>
              </p:cNvPr>
              <p:cNvSpPr txBox="1">
                <a:spLocks noRot="1" noChangeAspect="1" noMove="1" noResize="1" noEditPoints="1" noAdjustHandles="1" noChangeArrowheads="1" noChangeShapeType="1" noTextEdit="1"/>
              </p:cNvSpPr>
              <p:nvPr/>
            </p:nvSpPr>
            <p:spPr bwMode="auto">
              <a:xfrm>
                <a:off x="661999" y="6262352"/>
                <a:ext cx="7175132" cy="369332"/>
              </a:xfrm>
              <a:prstGeom prst="rect">
                <a:avLst/>
              </a:prstGeom>
              <a:blipFill>
                <a:blip r:embed="rId11"/>
                <a:stretch>
                  <a:fillRect l="-530" t="-3333"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4" name="矩形 3">
            <a:extLst>
              <a:ext uri="{FF2B5EF4-FFF2-40B4-BE49-F238E27FC236}">
                <a16:creationId xmlns:a16="http://schemas.microsoft.com/office/drawing/2014/main" id="{58D631BE-FC9A-2A41-AC6C-168D260CD01F}"/>
              </a:ext>
            </a:extLst>
          </p:cNvPr>
          <p:cNvSpPr/>
          <p:nvPr/>
        </p:nvSpPr>
        <p:spPr>
          <a:xfrm>
            <a:off x="1003328" y="306733"/>
            <a:ext cx="720080" cy="2178068"/>
          </a:xfrm>
          <a:prstGeom prst="rect">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40" name="矩形 39">
            <a:extLst>
              <a:ext uri="{FF2B5EF4-FFF2-40B4-BE49-F238E27FC236}">
                <a16:creationId xmlns:a16="http://schemas.microsoft.com/office/drawing/2014/main" id="{8A45256D-4EBF-4A49-A3C3-9F7049AFACF9}"/>
              </a:ext>
            </a:extLst>
          </p:cNvPr>
          <p:cNvSpPr/>
          <p:nvPr/>
        </p:nvSpPr>
        <p:spPr>
          <a:xfrm>
            <a:off x="6623094" y="227637"/>
            <a:ext cx="801650" cy="2257164"/>
          </a:xfrm>
          <a:prstGeom prst="rect">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41" name="矩形 40">
            <a:extLst>
              <a:ext uri="{FF2B5EF4-FFF2-40B4-BE49-F238E27FC236}">
                <a16:creationId xmlns:a16="http://schemas.microsoft.com/office/drawing/2014/main" id="{A3B6EF56-4F57-7041-A2D1-4C35DA78F29D}"/>
              </a:ext>
            </a:extLst>
          </p:cNvPr>
          <p:cNvSpPr/>
          <p:nvPr/>
        </p:nvSpPr>
        <p:spPr>
          <a:xfrm>
            <a:off x="2459725" y="3425533"/>
            <a:ext cx="720080" cy="2178068"/>
          </a:xfrm>
          <a:prstGeom prst="rect">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42" name="矩形 41">
            <a:extLst>
              <a:ext uri="{FF2B5EF4-FFF2-40B4-BE49-F238E27FC236}">
                <a16:creationId xmlns:a16="http://schemas.microsoft.com/office/drawing/2014/main" id="{23C911AE-9BFE-054D-B351-607480777077}"/>
              </a:ext>
            </a:extLst>
          </p:cNvPr>
          <p:cNvSpPr/>
          <p:nvPr/>
        </p:nvSpPr>
        <p:spPr>
          <a:xfrm>
            <a:off x="5924532" y="3520822"/>
            <a:ext cx="720080" cy="2178068"/>
          </a:xfrm>
          <a:prstGeom prst="rect">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mc:AlternateContent xmlns:mc="http://schemas.openxmlformats.org/markup-compatibility/2006" xmlns:a14="http://schemas.microsoft.com/office/drawing/2010/main">
        <mc:Choice Requires="a14">
          <p:sp>
            <p:nvSpPr>
              <p:cNvPr id="43" name="文字方塊 1">
                <a:extLst>
                  <a:ext uri="{FF2B5EF4-FFF2-40B4-BE49-F238E27FC236}">
                    <a16:creationId xmlns:a16="http://schemas.microsoft.com/office/drawing/2014/main" id="{2E67D698-A35A-7249-A6BE-AD6408F18E16}"/>
                  </a:ext>
                </a:extLst>
              </p:cNvPr>
              <p:cNvSpPr txBox="1">
                <a:spLocks noChangeArrowheads="1"/>
              </p:cNvSpPr>
              <p:nvPr/>
            </p:nvSpPr>
            <p:spPr bwMode="auto">
              <a:xfrm>
                <a:off x="563110" y="2541577"/>
                <a:ext cx="83915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None/>
                </a:pPr>
                <a:r>
                  <a:rPr lang="zh-TW" altLang="en-US" sz="1800" dirty="0"/>
                  <a:t>事件</a:t>
                </a:r>
                <a:r>
                  <a:rPr lang="en-US" altLang="zh-TW" sz="1800" dirty="0">
                    <a:latin typeface="Cambria Math" panose="02040503050406030204" pitchFamily="18" charset="0"/>
                    <a:ea typeface="Cambria Math" panose="02040503050406030204" pitchFamily="18" charset="0"/>
                  </a:rPr>
                  <a:t>1</a:t>
                </a:r>
                <a:r>
                  <a:rPr lang="zh-TW" altLang="en-US" sz="1800" dirty="0">
                    <a:latin typeface="Cambria Math" panose="02040503050406030204" pitchFamily="18" charset="0"/>
                    <a:ea typeface="Cambria Math" panose="02040503050406030204" pitchFamily="18" charset="0"/>
                  </a:rPr>
                  <a:t>：</a:t>
                </a:r>
                <a14:m>
                  <m:oMath xmlns:m="http://schemas.openxmlformats.org/officeDocument/2006/math">
                    <m:r>
                      <a:rPr lang="en-US" altLang="zh-TW" sz="1800" i="1">
                        <a:latin typeface="Cambria Math" panose="02040503050406030204" pitchFamily="18" charset="0"/>
                        <a:ea typeface="Cambria Math" panose="02040503050406030204" pitchFamily="18" charset="0"/>
                      </a:rPr>
                      <m:t>𝐴</m:t>
                    </m:r>
                    <m:r>
                      <a:rPr lang="en-US" altLang="zh-TW" sz="1800" i="1">
                        <a:latin typeface="Cambria Math" panose="02040503050406030204" pitchFamily="18" charset="0"/>
                        <a:ea typeface="Cambria Math" panose="02040503050406030204" pitchFamily="18" charset="0"/>
                      </a:rPr>
                      <m:t>′</m:t>
                    </m:r>
                  </m:oMath>
                </a14:m>
                <a:r>
                  <a:rPr lang="zh-TW" altLang="en-US" sz="1800" dirty="0">
                    <a:latin typeface="Cambria Math" panose="02040503050406030204" pitchFamily="18" charset="0"/>
                  </a:rPr>
                  <a:t>與</a:t>
                </a:r>
                <a14:m>
                  <m:oMath xmlns:m="http://schemas.openxmlformats.org/officeDocument/2006/math">
                    <m:r>
                      <a:rPr lang="en-US" altLang="zh-TW" sz="1800" i="1" dirty="0">
                        <a:latin typeface="Cambria Math" panose="02040503050406030204" pitchFamily="18" charset="0"/>
                      </a:rPr>
                      <m:t>𝐴</m:t>
                    </m:r>
                  </m:oMath>
                </a14:m>
                <a:r>
                  <a:rPr lang="zh-TW" altLang="en-US" sz="1800" dirty="0">
                    <a:latin typeface="Cambria Math" panose="02040503050406030204" pitchFamily="18" charset="0"/>
                  </a:rPr>
                  <a:t>交會，</a:t>
                </a:r>
                <a:r>
                  <a:rPr lang="zh-TW" altLang="en-US" sz="1800" dirty="0"/>
                  <a:t>事件</a:t>
                </a:r>
                <a:r>
                  <a:rPr lang="en-US" altLang="zh-TW" sz="1800" dirty="0">
                    <a:latin typeface="Cambria Math" panose="02040503050406030204" pitchFamily="18" charset="0"/>
                    <a:ea typeface="Cambria Math" panose="02040503050406030204" pitchFamily="18" charset="0"/>
                  </a:rPr>
                  <a:t>2</a:t>
                </a:r>
                <a:r>
                  <a:rPr lang="zh-TW" altLang="en-US" sz="1800" dirty="0">
                    <a:latin typeface="Cambria Math" panose="02040503050406030204" pitchFamily="18" charset="0"/>
                    <a:ea typeface="Cambria Math" panose="02040503050406030204" pitchFamily="18" charset="0"/>
                  </a:rPr>
                  <a:t>：</a:t>
                </a:r>
                <a14:m>
                  <m:oMath xmlns:m="http://schemas.openxmlformats.org/officeDocument/2006/math">
                    <m:r>
                      <a:rPr lang="en-US" altLang="zh-TW" sz="1800" i="1">
                        <a:latin typeface="Cambria Math" panose="02040503050406030204" pitchFamily="18" charset="0"/>
                        <a:ea typeface="Cambria Math" panose="02040503050406030204" pitchFamily="18" charset="0"/>
                      </a:rPr>
                      <m:t>𝐴</m:t>
                    </m:r>
                    <m:r>
                      <a:rPr lang="en-US" altLang="zh-TW" sz="1800" i="1">
                        <a:latin typeface="Cambria Math" panose="02040503050406030204" pitchFamily="18" charset="0"/>
                        <a:ea typeface="Cambria Math" panose="02040503050406030204" pitchFamily="18" charset="0"/>
                      </a:rPr>
                      <m:t>′</m:t>
                    </m:r>
                  </m:oMath>
                </a14:m>
                <a:r>
                  <a:rPr lang="zh-TW" altLang="en-US" sz="1800" dirty="0">
                    <a:latin typeface="Cambria Math" panose="02040503050406030204" pitchFamily="18" charset="0"/>
                  </a:rPr>
                  <a:t>與</a:t>
                </a:r>
                <a14:m>
                  <m:oMath xmlns:m="http://schemas.openxmlformats.org/officeDocument/2006/math">
                    <m:r>
                      <a:rPr lang="en-US" altLang="zh-TW" sz="1800" b="0" i="1" dirty="0" smtClean="0">
                        <a:latin typeface="Cambria Math" panose="02040503050406030204" pitchFamily="18" charset="0"/>
                      </a:rPr>
                      <m:t>𝐵</m:t>
                    </m:r>
                  </m:oMath>
                </a14:m>
                <a:r>
                  <a:rPr lang="zh-TW" altLang="en-US" sz="1800" dirty="0">
                    <a:latin typeface="Cambria Math" panose="02040503050406030204" pitchFamily="18" charset="0"/>
                  </a:rPr>
                  <a:t>交會，此兩事件</a:t>
                </a:r>
                <a:r>
                  <a:rPr lang="zh-TW" altLang="en-US" sz="1800" dirty="0"/>
                  <a:t>發生在太空船上的同一位置</a:t>
                </a:r>
                <a:r>
                  <a:rPr lang="zh-TW" altLang="en-US" sz="1800" dirty="0">
                    <a:latin typeface="Cambria Math" panose="02040503050406030204" pitchFamily="18" charset="0"/>
                  </a:rPr>
                  <a:t>。</a:t>
                </a:r>
              </a:p>
            </p:txBody>
          </p:sp>
        </mc:Choice>
        <mc:Fallback xmlns="">
          <p:sp>
            <p:nvSpPr>
              <p:cNvPr id="43" name="文字方塊 1">
                <a:extLst>
                  <a:ext uri="{FF2B5EF4-FFF2-40B4-BE49-F238E27FC236}">
                    <a16:creationId xmlns:a16="http://schemas.microsoft.com/office/drawing/2014/main" id="{2E67D698-A35A-7249-A6BE-AD6408F18E16}"/>
                  </a:ext>
                </a:extLst>
              </p:cNvPr>
              <p:cNvSpPr txBox="1">
                <a:spLocks noRot="1" noChangeAspect="1" noMove="1" noResize="1" noEditPoints="1" noAdjustHandles="1" noChangeArrowheads="1" noChangeShapeType="1" noTextEdit="1"/>
              </p:cNvSpPr>
              <p:nvPr/>
            </p:nvSpPr>
            <p:spPr bwMode="auto">
              <a:xfrm>
                <a:off x="563110" y="2541577"/>
                <a:ext cx="8391550" cy="369332"/>
              </a:xfrm>
              <a:prstGeom prst="rect">
                <a:avLst/>
              </a:prstGeom>
              <a:blipFill>
                <a:blip r:embed="rId12"/>
                <a:stretch>
                  <a:fillRect l="-453" t="-6667" b="-2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6" name="文字方塊 1">
                <a:extLst>
                  <a:ext uri="{FF2B5EF4-FFF2-40B4-BE49-F238E27FC236}">
                    <a16:creationId xmlns:a16="http://schemas.microsoft.com/office/drawing/2014/main" id="{36DFD324-AAFE-0A40-99C5-5D2B72561947}"/>
                  </a:ext>
                </a:extLst>
              </p:cNvPr>
              <p:cNvSpPr txBox="1">
                <a:spLocks noChangeArrowheads="1"/>
              </p:cNvSpPr>
              <p:nvPr/>
            </p:nvSpPr>
            <p:spPr bwMode="auto">
              <a:xfrm>
                <a:off x="678368" y="5861249"/>
                <a:ext cx="83915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None/>
                </a:pPr>
                <a:r>
                  <a:rPr lang="zh-TW" altLang="en-US" sz="1800" dirty="0"/>
                  <a:t>事件</a:t>
                </a:r>
                <a:r>
                  <a:rPr lang="en-US" altLang="zh-TW" sz="1800" dirty="0">
                    <a:latin typeface="Cambria Math" panose="02040503050406030204" pitchFamily="18" charset="0"/>
                    <a:ea typeface="Cambria Math" panose="02040503050406030204" pitchFamily="18" charset="0"/>
                  </a:rPr>
                  <a:t>3</a:t>
                </a:r>
                <a:r>
                  <a:rPr lang="zh-TW" altLang="en-US" sz="1800" dirty="0">
                    <a:latin typeface="Cambria Math" panose="02040503050406030204" pitchFamily="18" charset="0"/>
                    <a:ea typeface="Cambria Math" panose="02040503050406030204" pitchFamily="18" charset="0"/>
                  </a:rPr>
                  <a:t>：</a:t>
                </a:r>
                <a14:m>
                  <m:oMath xmlns:m="http://schemas.openxmlformats.org/officeDocument/2006/math">
                    <m:r>
                      <a:rPr lang="en-US" altLang="zh-TW" sz="1800" b="0" i="1" smtClean="0">
                        <a:latin typeface="Cambria Math" panose="02040503050406030204" pitchFamily="18" charset="0"/>
                        <a:ea typeface="Cambria Math" panose="02040503050406030204" pitchFamily="18" charset="0"/>
                      </a:rPr>
                      <m:t>𝐵</m:t>
                    </m:r>
                    <m:r>
                      <a:rPr lang="en-US" altLang="zh-TW" sz="1800" i="1">
                        <a:latin typeface="Cambria Math" panose="02040503050406030204" pitchFamily="18" charset="0"/>
                        <a:ea typeface="Cambria Math" panose="02040503050406030204" pitchFamily="18" charset="0"/>
                      </a:rPr>
                      <m:t>′</m:t>
                    </m:r>
                  </m:oMath>
                </a14:m>
                <a:r>
                  <a:rPr lang="zh-TW" altLang="en-US" sz="1800" dirty="0">
                    <a:latin typeface="Cambria Math" panose="02040503050406030204" pitchFamily="18" charset="0"/>
                  </a:rPr>
                  <a:t>與</a:t>
                </a:r>
                <a14:m>
                  <m:oMath xmlns:m="http://schemas.openxmlformats.org/officeDocument/2006/math">
                    <m:r>
                      <a:rPr lang="en-US" altLang="zh-TW" sz="1800" b="0" i="1" dirty="0" smtClean="0">
                        <a:latin typeface="Cambria Math" panose="02040503050406030204" pitchFamily="18" charset="0"/>
                      </a:rPr>
                      <m:t>𝐵</m:t>
                    </m:r>
                  </m:oMath>
                </a14:m>
                <a:r>
                  <a:rPr lang="zh-TW" altLang="en-US" sz="1800" dirty="0">
                    <a:latin typeface="Cambria Math" panose="02040503050406030204" pitchFamily="18" charset="0"/>
                  </a:rPr>
                  <a:t>交會，</a:t>
                </a:r>
                <a:r>
                  <a:rPr lang="zh-TW" altLang="en-US" sz="1800" dirty="0"/>
                  <a:t>事件</a:t>
                </a:r>
                <a:r>
                  <a:rPr lang="en-US" altLang="zh-TW" sz="1800" dirty="0">
                    <a:latin typeface="Cambria Math" panose="02040503050406030204" pitchFamily="18" charset="0"/>
                    <a:ea typeface="Cambria Math" panose="02040503050406030204" pitchFamily="18" charset="0"/>
                  </a:rPr>
                  <a:t>4</a:t>
                </a:r>
                <a:r>
                  <a:rPr lang="zh-TW" altLang="en-US" sz="1800" dirty="0">
                    <a:latin typeface="Cambria Math" panose="02040503050406030204" pitchFamily="18" charset="0"/>
                    <a:ea typeface="Cambria Math" panose="02040503050406030204" pitchFamily="18" charset="0"/>
                  </a:rPr>
                  <a:t>：</a:t>
                </a:r>
                <a14:m>
                  <m:oMath xmlns:m="http://schemas.openxmlformats.org/officeDocument/2006/math">
                    <m:r>
                      <a:rPr lang="en-US" altLang="zh-TW" sz="1800" i="1">
                        <a:latin typeface="Cambria Math" panose="02040503050406030204" pitchFamily="18" charset="0"/>
                        <a:ea typeface="Cambria Math" panose="02040503050406030204" pitchFamily="18" charset="0"/>
                      </a:rPr>
                      <m:t>𝐴</m:t>
                    </m:r>
                    <m:r>
                      <a:rPr lang="en-US" altLang="zh-TW" sz="1800" i="1">
                        <a:latin typeface="Cambria Math" panose="02040503050406030204" pitchFamily="18" charset="0"/>
                        <a:ea typeface="Cambria Math" panose="02040503050406030204" pitchFamily="18" charset="0"/>
                      </a:rPr>
                      <m:t>′</m:t>
                    </m:r>
                  </m:oMath>
                </a14:m>
                <a:r>
                  <a:rPr lang="zh-TW" altLang="en-US" sz="1800" dirty="0">
                    <a:latin typeface="Cambria Math" panose="02040503050406030204" pitchFamily="18" charset="0"/>
                  </a:rPr>
                  <a:t>與</a:t>
                </a:r>
                <a14:m>
                  <m:oMath xmlns:m="http://schemas.openxmlformats.org/officeDocument/2006/math">
                    <m:r>
                      <a:rPr lang="en-US" altLang="zh-TW" sz="1800" b="0" i="1" dirty="0" smtClean="0">
                        <a:latin typeface="Cambria Math" panose="02040503050406030204" pitchFamily="18" charset="0"/>
                      </a:rPr>
                      <m:t>𝐵</m:t>
                    </m:r>
                  </m:oMath>
                </a14:m>
                <a:r>
                  <a:rPr lang="zh-TW" altLang="en-US" sz="1800" dirty="0">
                    <a:latin typeface="Cambria Math" panose="02040503050406030204" pitchFamily="18" charset="0"/>
                  </a:rPr>
                  <a:t>交會，此兩事件</a:t>
                </a:r>
                <a:r>
                  <a:rPr lang="zh-TW" altLang="en-US" sz="1800" dirty="0"/>
                  <a:t>發生在地面上的同一位置</a:t>
                </a:r>
                <a:r>
                  <a:rPr lang="zh-TW" altLang="en-US" sz="1800" dirty="0">
                    <a:latin typeface="Cambria Math" panose="02040503050406030204" pitchFamily="18" charset="0"/>
                  </a:rPr>
                  <a:t>。</a:t>
                </a:r>
              </a:p>
            </p:txBody>
          </p:sp>
        </mc:Choice>
        <mc:Fallback xmlns="">
          <p:sp>
            <p:nvSpPr>
              <p:cNvPr id="46" name="文字方塊 1">
                <a:extLst>
                  <a:ext uri="{FF2B5EF4-FFF2-40B4-BE49-F238E27FC236}">
                    <a16:creationId xmlns:a16="http://schemas.microsoft.com/office/drawing/2014/main" id="{36DFD324-AAFE-0A40-99C5-5D2B72561947}"/>
                  </a:ext>
                </a:extLst>
              </p:cNvPr>
              <p:cNvSpPr txBox="1">
                <a:spLocks noRot="1" noChangeAspect="1" noMove="1" noResize="1" noEditPoints="1" noAdjustHandles="1" noChangeArrowheads="1" noChangeShapeType="1" noTextEdit="1"/>
              </p:cNvSpPr>
              <p:nvPr/>
            </p:nvSpPr>
            <p:spPr bwMode="auto">
              <a:xfrm>
                <a:off x="678368" y="5861249"/>
                <a:ext cx="8391550" cy="369332"/>
              </a:xfrm>
              <a:prstGeom prst="rect">
                <a:avLst/>
              </a:prstGeom>
              <a:blipFill>
                <a:blip r:embed="rId13"/>
                <a:stretch>
                  <a:fillRect l="-453"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128A8C24-4AB9-B44E-BD14-C533B49A1533}"/>
                  </a:ext>
                </a:extLst>
              </p:cNvPr>
              <p:cNvSpPr/>
              <p:nvPr/>
            </p:nvSpPr>
            <p:spPr>
              <a:xfrm>
                <a:off x="7764809" y="3859744"/>
                <a:ext cx="268418" cy="184666"/>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sz="1200" i="1" dirty="0">
                          <a:latin typeface="Cambria Math" panose="02040503050406030204" pitchFamily="18" charset="0"/>
                        </a:rPr>
                        <m:t>𝐵</m:t>
                      </m:r>
                      <m:r>
                        <a:rPr lang="en-US" altLang="zh-TW" sz="1200" i="1" dirty="0">
                          <a:latin typeface="Cambria Math" panose="02040503050406030204" pitchFamily="18" charset="0"/>
                        </a:rPr>
                        <m:t>′</m:t>
                      </m:r>
                    </m:oMath>
                  </m:oMathPara>
                </a14:m>
                <a:endParaRPr lang="zh-TW" altLang="en-US" sz="1200" dirty="0"/>
              </a:p>
            </p:txBody>
          </p:sp>
        </mc:Choice>
        <mc:Fallback xmlns="">
          <p:sp>
            <p:nvSpPr>
              <p:cNvPr id="13" name="矩形 12">
                <a:extLst>
                  <a:ext uri="{FF2B5EF4-FFF2-40B4-BE49-F238E27FC236}">
                    <a16:creationId xmlns:a16="http://schemas.microsoft.com/office/drawing/2014/main" id="{128A8C24-4AB9-B44E-BD14-C533B49A1533}"/>
                  </a:ext>
                </a:extLst>
              </p:cNvPr>
              <p:cNvSpPr>
                <a:spLocks noRot="1" noChangeAspect="1" noMove="1" noResize="1" noEditPoints="1" noAdjustHandles="1" noChangeArrowheads="1" noChangeShapeType="1" noTextEdit="1"/>
              </p:cNvSpPr>
              <p:nvPr/>
            </p:nvSpPr>
            <p:spPr>
              <a:xfrm>
                <a:off x="7764809" y="3859744"/>
                <a:ext cx="268418" cy="184666"/>
              </a:xfrm>
              <a:prstGeom prst="rect">
                <a:avLst/>
              </a:prstGeom>
              <a:blipFill>
                <a:blip r:embed="rId14"/>
                <a:stretch>
                  <a:fillRect b="-1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7" name="矩形 46">
                <a:extLst>
                  <a:ext uri="{FF2B5EF4-FFF2-40B4-BE49-F238E27FC236}">
                    <a16:creationId xmlns:a16="http://schemas.microsoft.com/office/drawing/2014/main" id="{3AAEE61E-3B27-5C41-9852-2CA10E720CAA}"/>
                  </a:ext>
                </a:extLst>
              </p:cNvPr>
              <p:cNvSpPr/>
              <p:nvPr/>
            </p:nvSpPr>
            <p:spPr>
              <a:xfrm>
                <a:off x="2748857" y="3879668"/>
                <a:ext cx="268418" cy="184666"/>
              </a:xfrm>
              <a:prstGeom prst="rect">
                <a:avLst/>
              </a:prstGeom>
              <a:solidFill>
                <a:schemeClr val="bg1"/>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altLang="zh-TW" sz="1200" i="1" dirty="0">
                          <a:latin typeface="Cambria Math" panose="02040503050406030204" pitchFamily="18" charset="0"/>
                        </a:rPr>
                        <m:t>𝐵</m:t>
                      </m:r>
                      <m:r>
                        <a:rPr lang="en-US" altLang="zh-TW" sz="1200" i="1" dirty="0">
                          <a:latin typeface="Cambria Math" panose="02040503050406030204" pitchFamily="18" charset="0"/>
                        </a:rPr>
                        <m:t>′</m:t>
                      </m:r>
                    </m:oMath>
                  </m:oMathPara>
                </a14:m>
                <a:endParaRPr lang="zh-TW" altLang="en-US" sz="1200" dirty="0"/>
              </a:p>
            </p:txBody>
          </p:sp>
        </mc:Choice>
        <mc:Fallback xmlns="">
          <p:sp>
            <p:nvSpPr>
              <p:cNvPr id="47" name="矩形 46">
                <a:extLst>
                  <a:ext uri="{FF2B5EF4-FFF2-40B4-BE49-F238E27FC236}">
                    <a16:creationId xmlns:a16="http://schemas.microsoft.com/office/drawing/2014/main" id="{3AAEE61E-3B27-5C41-9852-2CA10E720CAA}"/>
                  </a:ext>
                </a:extLst>
              </p:cNvPr>
              <p:cNvSpPr>
                <a:spLocks noRot="1" noChangeAspect="1" noMove="1" noResize="1" noEditPoints="1" noAdjustHandles="1" noChangeArrowheads="1" noChangeShapeType="1" noTextEdit="1"/>
              </p:cNvSpPr>
              <p:nvPr/>
            </p:nvSpPr>
            <p:spPr>
              <a:xfrm>
                <a:off x="2748857" y="3879668"/>
                <a:ext cx="268418" cy="184666"/>
              </a:xfrm>
              <a:prstGeom prst="rect">
                <a:avLst/>
              </a:prstGeom>
              <a:blipFill>
                <a:blip r:embed="rId15"/>
                <a:stretch>
                  <a:fillRect b="-125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550952ED-8687-2049-BAEB-32C7630957E4}"/>
                  </a:ext>
                </a:extLst>
              </p:cNvPr>
              <p:cNvSpPr/>
              <p:nvPr/>
            </p:nvSpPr>
            <p:spPr>
              <a:xfrm>
                <a:off x="1680771" y="741894"/>
                <a:ext cx="4387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𝑡</m:t>
                          </m:r>
                        </m:e>
                        <m:sub>
                          <m:r>
                            <a:rPr lang="en-US" altLang="zh-TW" i="1">
                              <a:latin typeface="Cambria Math" panose="02040503050406030204" pitchFamily="18" charset="0"/>
                            </a:rPr>
                            <m:t>1</m:t>
                          </m:r>
                        </m:sub>
                        <m:sup>
                          <m:r>
                            <a:rPr lang="en-US" altLang="zh-TW" i="1">
                              <a:latin typeface="Cambria Math" panose="02040503050406030204" pitchFamily="18" charset="0"/>
                            </a:rPr>
                            <m:t>′</m:t>
                          </m:r>
                        </m:sup>
                      </m:sSubSup>
                    </m:oMath>
                  </m:oMathPara>
                </a14:m>
                <a:endParaRPr lang="zh-TW" altLang="en-US" dirty="0"/>
              </a:p>
            </p:txBody>
          </p:sp>
        </mc:Choice>
        <mc:Fallback xmlns="">
          <p:sp>
            <p:nvSpPr>
              <p:cNvPr id="14" name="矩形 13">
                <a:extLst>
                  <a:ext uri="{FF2B5EF4-FFF2-40B4-BE49-F238E27FC236}">
                    <a16:creationId xmlns:a16="http://schemas.microsoft.com/office/drawing/2014/main" id="{550952ED-8687-2049-BAEB-32C7630957E4}"/>
                  </a:ext>
                </a:extLst>
              </p:cNvPr>
              <p:cNvSpPr>
                <a:spLocks noRot="1" noChangeAspect="1" noMove="1" noResize="1" noEditPoints="1" noAdjustHandles="1" noChangeArrowheads="1" noChangeShapeType="1" noTextEdit="1"/>
              </p:cNvSpPr>
              <p:nvPr/>
            </p:nvSpPr>
            <p:spPr>
              <a:xfrm>
                <a:off x="1680771" y="741894"/>
                <a:ext cx="438773" cy="369332"/>
              </a:xfrm>
              <a:prstGeom prst="rect">
                <a:avLst/>
              </a:prstGeom>
              <a:blipFill>
                <a:blip r:embed="rId16"/>
                <a:stretch>
                  <a:fillRect b="-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矩形 21">
                <a:extLst>
                  <a:ext uri="{FF2B5EF4-FFF2-40B4-BE49-F238E27FC236}">
                    <a16:creationId xmlns:a16="http://schemas.microsoft.com/office/drawing/2014/main" id="{3910067D-C9FB-5F44-86B8-CD00B602131C}"/>
                  </a:ext>
                </a:extLst>
              </p:cNvPr>
              <p:cNvSpPr/>
              <p:nvPr/>
            </p:nvSpPr>
            <p:spPr>
              <a:xfrm>
                <a:off x="7388825" y="710070"/>
                <a:ext cx="44409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𝑡</m:t>
                          </m:r>
                        </m:e>
                        <m:sub>
                          <m:r>
                            <a:rPr lang="en-US" altLang="zh-TW" i="1">
                              <a:latin typeface="Cambria Math" panose="02040503050406030204" pitchFamily="18" charset="0"/>
                            </a:rPr>
                            <m:t>2</m:t>
                          </m:r>
                        </m:sub>
                        <m:sup>
                          <m:r>
                            <a:rPr lang="en-US" altLang="zh-TW" i="1">
                              <a:latin typeface="Cambria Math" panose="02040503050406030204" pitchFamily="18" charset="0"/>
                            </a:rPr>
                            <m:t>′</m:t>
                          </m:r>
                        </m:sup>
                      </m:sSubSup>
                    </m:oMath>
                  </m:oMathPara>
                </a14:m>
                <a:endParaRPr lang="zh-TW" altLang="en-US" dirty="0"/>
              </a:p>
            </p:txBody>
          </p:sp>
        </mc:Choice>
        <mc:Fallback xmlns="">
          <p:sp>
            <p:nvSpPr>
              <p:cNvPr id="22" name="矩形 21">
                <a:extLst>
                  <a:ext uri="{FF2B5EF4-FFF2-40B4-BE49-F238E27FC236}">
                    <a16:creationId xmlns:a16="http://schemas.microsoft.com/office/drawing/2014/main" id="{3910067D-C9FB-5F44-86B8-CD00B602131C}"/>
                  </a:ext>
                </a:extLst>
              </p:cNvPr>
              <p:cNvSpPr>
                <a:spLocks noRot="1" noChangeAspect="1" noMove="1" noResize="1" noEditPoints="1" noAdjustHandles="1" noChangeArrowheads="1" noChangeShapeType="1" noTextEdit="1"/>
              </p:cNvSpPr>
              <p:nvPr/>
            </p:nvSpPr>
            <p:spPr>
              <a:xfrm>
                <a:off x="7388825" y="710070"/>
                <a:ext cx="444096" cy="369332"/>
              </a:xfrm>
              <a:prstGeom prst="rect">
                <a:avLst/>
              </a:prstGeom>
              <a:blipFill>
                <a:blip r:embed="rId1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矩形 22">
                <a:extLst>
                  <a:ext uri="{FF2B5EF4-FFF2-40B4-BE49-F238E27FC236}">
                    <a16:creationId xmlns:a16="http://schemas.microsoft.com/office/drawing/2014/main" id="{A0744B45-FAB5-ED45-BDF7-A5BDD081344A}"/>
                  </a:ext>
                </a:extLst>
              </p:cNvPr>
              <p:cNvSpPr/>
              <p:nvPr/>
            </p:nvSpPr>
            <p:spPr>
              <a:xfrm>
                <a:off x="1694615" y="1587928"/>
                <a:ext cx="4387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𝑡</m:t>
                          </m:r>
                        </m:e>
                        <m:sub>
                          <m:r>
                            <a:rPr lang="en-US" altLang="zh-TW" i="1">
                              <a:latin typeface="Cambria Math" panose="02040503050406030204" pitchFamily="18" charset="0"/>
                            </a:rPr>
                            <m:t>1</m:t>
                          </m:r>
                        </m:sub>
                      </m:sSub>
                    </m:oMath>
                  </m:oMathPara>
                </a14:m>
                <a:endParaRPr lang="zh-TW" altLang="en-US" dirty="0"/>
              </a:p>
            </p:txBody>
          </p:sp>
        </mc:Choice>
        <mc:Fallback xmlns="">
          <p:sp>
            <p:nvSpPr>
              <p:cNvPr id="23" name="矩形 22">
                <a:extLst>
                  <a:ext uri="{FF2B5EF4-FFF2-40B4-BE49-F238E27FC236}">
                    <a16:creationId xmlns:a16="http://schemas.microsoft.com/office/drawing/2014/main" id="{A0744B45-FAB5-ED45-BDF7-A5BDD081344A}"/>
                  </a:ext>
                </a:extLst>
              </p:cNvPr>
              <p:cNvSpPr>
                <a:spLocks noRot="1" noChangeAspect="1" noMove="1" noResize="1" noEditPoints="1" noAdjustHandles="1" noChangeArrowheads="1" noChangeShapeType="1" noTextEdit="1"/>
              </p:cNvSpPr>
              <p:nvPr/>
            </p:nvSpPr>
            <p:spPr>
              <a:xfrm>
                <a:off x="1694615" y="1587928"/>
                <a:ext cx="438773" cy="369332"/>
              </a:xfrm>
              <a:prstGeom prst="rect">
                <a:avLst/>
              </a:prstGeom>
              <a:blipFill>
                <a:blip r:embed="rId1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1" name="矩形 50">
                <a:extLst>
                  <a:ext uri="{FF2B5EF4-FFF2-40B4-BE49-F238E27FC236}">
                    <a16:creationId xmlns:a16="http://schemas.microsoft.com/office/drawing/2014/main" id="{55FE6FA7-7E02-AC4A-9CB9-95D87803D075}"/>
                  </a:ext>
                </a:extLst>
              </p:cNvPr>
              <p:cNvSpPr/>
              <p:nvPr/>
            </p:nvSpPr>
            <p:spPr>
              <a:xfrm>
                <a:off x="7388825" y="1502500"/>
                <a:ext cx="44409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𝑡</m:t>
                          </m:r>
                        </m:e>
                        <m:sub>
                          <m:r>
                            <a:rPr lang="en-US" altLang="zh-TW" b="0" i="1" smtClean="0">
                              <a:latin typeface="Cambria Math" panose="02040503050406030204" pitchFamily="18" charset="0"/>
                            </a:rPr>
                            <m:t>2</m:t>
                          </m:r>
                        </m:sub>
                      </m:sSub>
                    </m:oMath>
                  </m:oMathPara>
                </a14:m>
                <a:endParaRPr lang="zh-TW" altLang="en-US" dirty="0"/>
              </a:p>
            </p:txBody>
          </p:sp>
        </mc:Choice>
        <mc:Fallback xmlns="">
          <p:sp>
            <p:nvSpPr>
              <p:cNvPr id="51" name="矩形 50">
                <a:extLst>
                  <a:ext uri="{FF2B5EF4-FFF2-40B4-BE49-F238E27FC236}">
                    <a16:creationId xmlns:a16="http://schemas.microsoft.com/office/drawing/2014/main" id="{55FE6FA7-7E02-AC4A-9CB9-95D87803D075}"/>
                  </a:ext>
                </a:extLst>
              </p:cNvPr>
              <p:cNvSpPr>
                <a:spLocks noRot="1" noChangeAspect="1" noMove="1" noResize="1" noEditPoints="1" noAdjustHandles="1" noChangeArrowheads="1" noChangeShapeType="1" noTextEdit="1"/>
              </p:cNvSpPr>
              <p:nvPr/>
            </p:nvSpPr>
            <p:spPr>
              <a:xfrm>
                <a:off x="7388825" y="1502500"/>
                <a:ext cx="444096" cy="369332"/>
              </a:xfrm>
              <a:prstGeom prst="rect">
                <a:avLst/>
              </a:prstGeom>
              <a:blipFill>
                <a:blip r:embed="rId1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2" name="矩形 51">
                <a:extLst>
                  <a:ext uri="{FF2B5EF4-FFF2-40B4-BE49-F238E27FC236}">
                    <a16:creationId xmlns:a16="http://schemas.microsoft.com/office/drawing/2014/main" id="{DE5BE148-393A-2547-83A0-55E8A763A97C}"/>
                  </a:ext>
                </a:extLst>
              </p:cNvPr>
              <p:cNvSpPr/>
              <p:nvPr/>
            </p:nvSpPr>
            <p:spPr>
              <a:xfrm>
                <a:off x="3511898" y="5355689"/>
                <a:ext cx="1412053"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sSubSup>
                        <m:sSubSupPr>
                          <m:ctrlPr>
                            <a:rPr lang="en-US" altLang="zh-TW" i="1" smtClean="0">
                              <a:latin typeface="Cambria Math" panose="02040503050406030204" pitchFamily="18" charset="0"/>
                            </a:rPr>
                          </m:ctrlPr>
                        </m:sSubSupPr>
                        <m:e>
                          <m:r>
                            <a:rPr lang="en-US" altLang="zh-TW" b="0" i="1" smtClean="0">
                              <a:latin typeface="Cambria Math" panose="02040503050406030204" pitchFamily="18" charset="0"/>
                            </a:rPr>
                            <m:t>𝑡</m:t>
                          </m:r>
                        </m:e>
                        <m:sub>
                          <m:r>
                            <a:rPr lang="en-US" altLang="zh-TW" b="0" i="1" smtClean="0">
                              <a:latin typeface="Cambria Math" panose="02040503050406030204" pitchFamily="18" charset="0"/>
                            </a:rPr>
                            <m:t>34</m:t>
                          </m:r>
                        </m:sub>
                        <m:sup>
                          <m:r>
                            <a:rPr lang="en-US" altLang="zh-TW" b="0" i="1" smtClean="0">
                              <a:latin typeface="Cambria Math" panose="02040503050406030204" pitchFamily="18" charset="0"/>
                            </a:rPr>
                            <m:t>′</m:t>
                          </m:r>
                        </m:sup>
                      </m:sSubSup>
                      <m:r>
                        <a:rPr lang="en-US" altLang="zh-TW" b="0" i="1" smtClean="0">
                          <a:latin typeface="Cambria Math" panose="02040503050406030204" pitchFamily="18" charset="0"/>
                        </a:rPr>
                        <m:t>&gt;</m:t>
                      </m:r>
                      <m:r>
                        <a:rPr lang="zh-TW" altLang="en-US" i="1">
                          <a:latin typeface="Cambria Math"/>
                        </a:rPr>
                        <m:t>∆</m:t>
                      </m:r>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𝑡</m:t>
                          </m:r>
                        </m:e>
                        <m:sub>
                          <m:r>
                            <a:rPr lang="en-US" altLang="zh-TW" b="0" i="1" smtClean="0">
                              <a:latin typeface="Cambria Math" panose="02040503050406030204" pitchFamily="18" charset="0"/>
                            </a:rPr>
                            <m:t>34</m:t>
                          </m:r>
                        </m:sub>
                      </m:sSub>
                    </m:oMath>
                  </m:oMathPara>
                </a14:m>
                <a:endParaRPr lang="zh-TW" altLang="en-US" dirty="0"/>
              </a:p>
            </p:txBody>
          </p:sp>
        </mc:Choice>
        <mc:Fallback xmlns="">
          <p:sp>
            <p:nvSpPr>
              <p:cNvPr id="52" name="矩形 51">
                <a:extLst>
                  <a:ext uri="{FF2B5EF4-FFF2-40B4-BE49-F238E27FC236}">
                    <a16:creationId xmlns:a16="http://schemas.microsoft.com/office/drawing/2014/main" id="{DE5BE148-393A-2547-83A0-55E8A763A97C}"/>
                  </a:ext>
                </a:extLst>
              </p:cNvPr>
              <p:cNvSpPr>
                <a:spLocks noRot="1" noChangeAspect="1" noMove="1" noResize="1" noEditPoints="1" noAdjustHandles="1" noChangeArrowheads="1" noChangeShapeType="1" noTextEdit="1"/>
              </p:cNvSpPr>
              <p:nvPr/>
            </p:nvSpPr>
            <p:spPr>
              <a:xfrm>
                <a:off x="3511898" y="5355689"/>
                <a:ext cx="1412053" cy="369332"/>
              </a:xfrm>
              <a:prstGeom prst="rect">
                <a:avLst/>
              </a:prstGeom>
              <a:blipFill>
                <a:blip r:embed="rId2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4" name="矩形 53">
                <a:extLst>
                  <a:ext uri="{FF2B5EF4-FFF2-40B4-BE49-F238E27FC236}">
                    <a16:creationId xmlns:a16="http://schemas.microsoft.com/office/drawing/2014/main" id="{DC408F23-7329-2B40-9A3C-0BCFB8324DFD}"/>
                  </a:ext>
                </a:extLst>
              </p:cNvPr>
              <p:cNvSpPr/>
              <p:nvPr/>
            </p:nvSpPr>
            <p:spPr>
              <a:xfrm>
                <a:off x="1461606" y="3794960"/>
                <a:ext cx="44409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𝑡</m:t>
                          </m:r>
                        </m:e>
                        <m:sub>
                          <m:r>
                            <a:rPr lang="en-US" altLang="zh-TW" b="0" i="1" smtClean="0">
                              <a:latin typeface="Cambria Math" panose="02040503050406030204" pitchFamily="18" charset="0"/>
                            </a:rPr>
                            <m:t>3</m:t>
                          </m:r>
                        </m:sub>
                        <m:sup>
                          <m:r>
                            <a:rPr lang="en-US" altLang="zh-TW" i="1">
                              <a:latin typeface="Cambria Math" panose="02040503050406030204" pitchFamily="18" charset="0"/>
                            </a:rPr>
                            <m:t>′</m:t>
                          </m:r>
                        </m:sup>
                      </m:sSubSup>
                    </m:oMath>
                  </m:oMathPara>
                </a14:m>
                <a:endParaRPr lang="zh-TW" altLang="en-US" dirty="0"/>
              </a:p>
            </p:txBody>
          </p:sp>
        </mc:Choice>
        <mc:Fallback xmlns="">
          <p:sp>
            <p:nvSpPr>
              <p:cNvPr id="54" name="矩形 53">
                <a:extLst>
                  <a:ext uri="{FF2B5EF4-FFF2-40B4-BE49-F238E27FC236}">
                    <a16:creationId xmlns:a16="http://schemas.microsoft.com/office/drawing/2014/main" id="{DC408F23-7329-2B40-9A3C-0BCFB8324DFD}"/>
                  </a:ext>
                </a:extLst>
              </p:cNvPr>
              <p:cNvSpPr>
                <a:spLocks noRot="1" noChangeAspect="1" noMove="1" noResize="1" noEditPoints="1" noAdjustHandles="1" noChangeArrowheads="1" noChangeShapeType="1" noTextEdit="1"/>
              </p:cNvSpPr>
              <p:nvPr/>
            </p:nvSpPr>
            <p:spPr>
              <a:xfrm>
                <a:off x="1461606" y="3794960"/>
                <a:ext cx="444096" cy="369332"/>
              </a:xfrm>
              <a:prstGeom prst="rect">
                <a:avLst/>
              </a:prstGeom>
              <a:blipFill>
                <a:blip r:embed="rId2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5" name="矩形 54">
                <a:extLst>
                  <a:ext uri="{FF2B5EF4-FFF2-40B4-BE49-F238E27FC236}">
                    <a16:creationId xmlns:a16="http://schemas.microsoft.com/office/drawing/2014/main" id="{CF6D0035-3525-EB44-B128-9A714044E330}"/>
                  </a:ext>
                </a:extLst>
              </p:cNvPr>
              <p:cNvSpPr/>
              <p:nvPr/>
            </p:nvSpPr>
            <p:spPr>
              <a:xfrm>
                <a:off x="7772518" y="3999630"/>
                <a:ext cx="44409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𝑡</m:t>
                          </m:r>
                        </m:e>
                        <m:sub>
                          <m:r>
                            <a:rPr lang="en-US" altLang="zh-TW" b="0" i="1" smtClean="0">
                              <a:latin typeface="Cambria Math" panose="02040503050406030204" pitchFamily="18" charset="0"/>
                            </a:rPr>
                            <m:t>4</m:t>
                          </m:r>
                        </m:sub>
                        <m:sup>
                          <m:r>
                            <a:rPr lang="en-US" altLang="zh-TW" i="1">
                              <a:latin typeface="Cambria Math" panose="02040503050406030204" pitchFamily="18" charset="0"/>
                            </a:rPr>
                            <m:t>′</m:t>
                          </m:r>
                        </m:sup>
                      </m:sSubSup>
                    </m:oMath>
                  </m:oMathPara>
                </a14:m>
                <a:endParaRPr lang="zh-TW" altLang="en-US" dirty="0"/>
              </a:p>
            </p:txBody>
          </p:sp>
        </mc:Choice>
        <mc:Fallback xmlns="">
          <p:sp>
            <p:nvSpPr>
              <p:cNvPr id="55" name="矩形 54">
                <a:extLst>
                  <a:ext uri="{FF2B5EF4-FFF2-40B4-BE49-F238E27FC236}">
                    <a16:creationId xmlns:a16="http://schemas.microsoft.com/office/drawing/2014/main" id="{CF6D0035-3525-EB44-B128-9A714044E330}"/>
                  </a:ext>
                </a:extLst>
              </p:cNvPr>
              <p:cNvSpPr>
                <a:spLocks noRot="1" noChangeAspect="1" noMove="1" noResize="1" noEditPoints="1" noAdjustHandles="1" noChangeArrowheads="1" noChangeShapeType="1" noTextEdit="1"/>
              </p:cNvSpPr>
              <p:nvPr/>
            </p:nvSpPr>
            <p:spPr>
              <a:xfrm>
                <a:off x="7772518" y="3999630"/>
                <a:ext cx="444096" cy="369332"/>
              </a:xfrm>
              <a:prstGeom prst="rect">
                <a:avLst/>
              </a:prstGeom>
              <a:blipFill>
                <a:blip r:embed="rId2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8" name="矩形 57">
                <a:extLst>
                  <a:ext uri="{FF2B5EF4-FFF2-40B4-BE49-F238E27FC236}">
                    <a16:creationId xmlns:a16="http://schemas.microsoft.com/office/drawing/2014/main" id="{265F5211-48A7-6E4F-AC20-38D54C885BC5}"/>
                  </a:ext>
                </a:extLst>
              </p:cNvPr>
              <p:cNvSpPr/>
              <p:nvPr/>
            </p:nvSpPr>
            <p:spPr>
              <a:xfrm>
                <a:off x="3130117" y="4641716"/>
                <a:ext cx="44409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𝑡</m:t>
                          </m:r>
                        </m:e>
                        <m:sub>
                          <m:r>
                            <a:rPr lang="en-US" altLang="zh-TW" b="0" i="1" smtClean="0">
                              <a:latin typeface="Cambria Math" panose="02040503050406030204" pitchFamily="18" charset="0"/>
                            </a:rPr>
                            <m:t>3</m:t>
                          </m:r>
                        </m:sub>
                      </m:sSub>
                    </m:oMath>
                  </m:oMathPara>
                </a14:m>
                <a:endParaRPr lang="zh-TW" altLang="en-US" dirty="0"/>
              </a:p>
            </p:txBody>
          </p:sp>
        </mc:Choice>
        <mc:Fallback xmlns="">
          <p:sp>
            <p:nvSpPr>
              <p:cNvPr id="58" name="矩形 57">
                <a:extLst>
                  <a:ext uri="{FF2B5EF4-FFF2-40B4-BE49-F238E27FC236}">
                    <a16:creationId xmlns:a16="http://schemas.microsoft.com/office/drawing/2014/main" id="{265F5211-48A7-6E4F-AC20-38D54C885BC5}"/>
                  </a:ext>
                </a:extLst>
              </p:cNvPr>
              <p:cNvSpPr>
                <a:spLocks noRot="1" noChangeAspect="1" noMove="1" noResize="1" noEditPoints="1" noAdjustHandles="1" noChangeArrowheads="1" noChangeShapeType="1" noTextEdit="1"/>
              </p:cNvSpPr>
              <p:nvPr/>
            </p:nvSpPr>
            <p:spPr>
              <a:xfrm>
                <a:off x="3130117" y="4641716"/>
                <a:ext cx="444096" cy="369332"/>
              </a:xfrm>
              <a:prstGeom prst="rect">
                <a:avLst/>
              </a:prstGeom>
              <a:blipFill>
                <a:blip r:embed="rId2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9" name="矩形 58">
                <a:extLst>
                  <a:ext uri="{FF2B5EF4-FFF2-40B4-BE49-F238E27FC236}">
                    <a16:creationId xmlns:a16="http://schemas.microsoft.com/office/drawing/2014/main" id="{84D17695-27DF-5C48-88CC-BA2A629CE19E}"/>
                  </a:ext>
                </a:extLst>
              </p:cNvPr>
              <p:cNvSpPr/>
              <p:nvPr/>
            </p:nvSpPr>
            <p:spPr>
              <a:xfrm>
                <a:off x="6602604" y="4657074"/>
                <a:ext cx="44409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𝑡</m:t>
                          </m:r>
                        </m:e>
                        <m:sub>
                          <m:r>
                            <a:rPr lang="en-US" altLang="zh-TW" b="0" i="1" smtClean="0">
                              <a:latin typeface="Cambria Math" panose="02040503050406030204" pitchFamily="18" charset="0"/>
                            </a:rPr>
                            <m:t>4</m:t>
                          </m:r>
                        </m:sub>
                      </m:sSub>
                    </m:oMath>
                  </m:oMathPara>
                </a14:m>
                <a:endParaRPr lang="zh-TW" altLang="en-US" dirty="0"/>
              </a:p>
            </p:txBody>
          </p:sp>
        </mc:Choice>
        <mc:Fallback xmlns="">
          <p:sp>
            <p:nvSpPr>
              <p:cNvPr id="59" name="矩形 58">
                <a:extLst>
                  <a:ext uri="{FF2B5EF4-FFF2-40B4-BE49-F238E27FC236}">
                    <a16:creationId xmlns:a16="http://schemas.microsoft.com/office/drawing/2014/main" id="{84D17695-27DF-5C48-88CC-BA2A629CE19E}"/>
                  </a:ext>
                </a:extLst>
              </p:cNvPr>
              <p:cNvSpPr>
                <a:spLocks noRot="1" noChangeAspect="1" noMove="1" noResize="1" noEditPoints="1" noAdjustHandles="1" noChangeArrowheads="1" noChangeShapeType="1" noTextEdit="1"/>
              </p:cNvSpPr>
              <p:nvPr/>
            </p:nvSpPr>
            <p:spPr>
              <a:xfrm>
                <a:off x="6602604" y="4657074"/>
                <a:ext cx="444096" cy="369332"/>
              </a:xfrm>
              <a:prstGeom prst="rect">
                <a:avLst/>
              </a:prstGeom>
              <a:blipFill>
                <a:blip r:embed="rId24"/>
                <a:stretch>
                  <a:fillRect/>
                </a:stretch>
              </a:blipFill>
            </p:spPr>
            <p:txBody>
              <a:bodyPr/>
              <a:lstStyle/>
              <a:p>
                <a:r>
                  <a:rPr lang="zh-TW" altLang="en-US">
                    <a:noFill/>
                  </a:rPr>
                  <a:t> </a:t>
                </a:r>
              </a:p>
            </p:txBody>
          </p:sp>
        </mc:Fallback>
      </mc:AlternateContent>
      <p:pic>
        <p:nvPicPr>
          <p:cNvPr id="3" name="圖片 2">
            <a:extLst>
              <a:ext uri="{FF2B5EF4-FFF2-40B4-BE49-F238E27FC236}">
                <a16:creationId xmlns:a16="http://schemas.microsoft.com/office/drawing/2014/main" id="{08160E8D-8A7E-634A-BF43-341E0D2538B0}"/>
              </a:ext>
            </a:extLst>
          </p:cNvPr>
          <p:cNvPicPr>
            <a:picLocks noChangeAspect="1"/>
          </p:cNvPicPr>
          <p:nvPr/>
        </p:nvPicPr>
        <p:blipFill>
          <a:blip r:embed="rId25"/>
          <a:stretch>
            <a:fillRect/>
          </a:stretch>
        </p:blipFill>
        <p:spPr>
          <a:xfrm>
            <a:off x="0" y="0"/>
            <a:ext cx="9144000" cy="6858000"/>
          </a:xfrm>
          <a:prstGeom prst="rect">
            <a:avLst/>
          </a:prstGeom>
        </p:spPr>
      </p:pic>
    </p:spTree>
    <p:extLst>
      <p:ext uri="{BB962C8B-B14F-4D97-AF65-F5344CB8AC3E}">
        <p14:creationId xmlns:p14="http://schemas.microsoft.com/office/powerpoint/2010/main" val="106550604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924944"/>
            <a:ext cx="4141716"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614" y="2924944"/>
            <a:ext cx="4844494"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矩形 3"/>
              <p:cNvSpPr/>
              <p:nvPr/>
            </p:nvSpPr>
            <p:spPr>
              <a:xfrm>
                <a:off x="6876256" y="1325601"/>
                <a:ext cx="1368152" cy="996363"/>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600" b="0" i="1" smtClean="0">
                          <a:latin typeface="Cambria Math"/>
                        </a:rPr>
                        <m:t>𝑡</m:t>
                      </m:r>
                      <m:r>
                        <a:rPr lang="en-US" altLang="zh-TW" sz="1600" i="1">
                          <a:latin typeface="Cambria Math"/>
                        </a:rPr>
                        <m:t>′=</m:t>
                      </m:r>
                      <m:f>
                        <m:fPr>
                          <m:ctrlPr>
                            <a:rPr lang="en-US" altLang="zh-TW" sz="1600" i="1" smtClean="0">
                              <a:latin typeface="Cambria Math" panose="02040503050406030204" pitchFamily="18" charset="0"/>
                            </a:rPr>
                          </m:ctrlPr>
                        </m:fPr>
                        <m:num>
                          <m:r>
                            <a:rPr lang="en-US" altLang="zh-TW" sz="1600" b="0" i="1" smtClean="0">
                              <a:latin typeface="Cambria Math"/>
                            </a:rPr>
                            <m:t>𝑡</m:t>
                          </m:r>
                          <m:r>
                            <a:rPr lang="en-US" altLang="zh-TW" sz="1600" i="1">
                              <a:latin typeface="Cambria Math"/>
                            </a:rPr>
                            <m:t>−</m:t>
                          </m:r>
                          <m:f>
                            <m:fPr>
                              <m:ctrlPr>
                                <a:rPr lang="en-US" altLang="zh-TW" sz="1600" i="1" smtClean="0">
                                  <a:latin typeface="Cambria Math" panose="02040503050406030204" pitchFamily="18" charset="0"/>
                                </a:rPr>
                              </m:ctrlPr>
                            </m:fPr>
                            <m:num>
                              <m:r>
                                <a:rPr lang="en-US" altLang="zh-TW" sz="1600" b="0" i="1" smtClean="0">
                                  <a:latin typeface="Cambria Math"/>
                                </a:rPr>
                                <m:t>𝑣</m:t>
                              </m:r>
                            </m:num>
                            <m:den>
                              <m:sSup>
                                <m:sSupPr>
                                  <m:ctrlPr>
                                    <a:rPr lang="en-US" altLang="zh-TW" sz="1600" i="1" smtClean="0">
                                      <a:latin typeface="Cambria Math" panose="02040503050406030204" pitchFamily="18" charset="0"/>
                                    </a:rPr>
                                  </m:ctrlPr>
                                </m:sSupPr>
                                <m:e>
                                  <m:r>
                                    <a:rPr lang="en-US" altLang="zh-TW" sz="1600" b="0" i="1" smtClean="0">
                                      <a:latin typeface="Cambria Math"/>
                                    </a:rPr>
                                    <m:t>𝑐</m:t>
                                  </m:r>
                                </m:e>
                                <m:sup>
                                  <m:r>
                                    <a:rPr lang="en-US" altLang="zh-TW" sz="1600" b="0" i="1" smtClean="0">
                                      <a:latin typeface="Cambria Math"/>
                                    </a:rPr>
                                    <m:t>2</m:t>
                                  </m:r>
                                </m:sup>
                              </m:sSup>
                            </m:den>
                          </m:f>
                          <m:r>
                            <a:rPr lang="en-US" altLang="zh-TW" sz="1600" b="0" i="1" smtClean="0">
                              <a:latin typeface="Cambria Math"/>
                            </a:rPr>
                            <m:t>𝑥</m:t>
                          </m:r>
                        </m:num>
                        <m:den>
                          <m:rad>
                            <m:radPr>
                              <m:degHide m:val="on"/>
                              <m:ctrlPr>
                                <a:rPr lang="zh-TW" altLang="zh-TW" sz="1600" i="1">
                                  <a:latin typeface="Cambria Math" panose="02040503050406030204" pitchFamily="18" charset="0"/>
                                </a:rPr>
                              </m:ctrlPr>
                            </m:radPr>
                            <m:deg/>
                            <m:e>
                              <m:r>
                                <a:rPr lang="en-US" altLang="zh-TW" sz="1600" i="1">
                                  <a:latin typeface="Cambria Math"/>
                                </a:rPr>
                                <m:t>1−</m:t>
                              </m:r>
                              <m:f>
                                <m:fPr>
                                  <m:ctrlPr>
                                    <a:rPr lang="zh-TW" altLang="zh-TW" sz="1600" i="1">
                                      <a:latin typeface="Cambria Math" panose="02040503050406030204" pitchFamily="18" charset="0"/>
                                    </a:rPr>
                                  </m:ctrlPr>
                                </m:fPr>
                                <m:num>
                                  <m:sSup>
                                    <m:sSupPr>
                                      <m:ctrlPr>
                                        <a:rPr lang="zh-TW" altLang="zh-TW" sz="1600" i="1">
                                          <a:latin typeface="Cambria Math" panose="02040503050406030204" pitchFamily="18" charset="0"/>
                                        </a:rPr>
                                      </m:ctrlPr>
                                    </m:sSupPr>
                                    <m:e>
                                      <m:r>
                                        <a:rPr lang="en-US" altLang="zh-TW" sz="1600" i="1">
                                          <a:latin typeface="Cambria Math"/>
                                        </a:rPr>
                                        <m:t>𝑣</m:t>
                                      </m:r>
                                    </m:e>
                                    <m:sup>
                                      <m:r>
                                        <a:rPr lang="en-US" altLang="zh-TW" sz="1600" i="1">
                                          <a:latin typeface="Cambria Math"/>
                                        </a:rPr>
                                        <m:t>2</m:t>
                                      </m:r>
                                    </m:sup>
                                  </m:sSup>
                                </m:num>
                                <m:den>
                                  <m:sSup>
                                    <m:sSupPr>
                                      <m:ctrlPr>
                                        <a:rPr lang="zh-TW" altLang="zh-TW" sz="1600" i="1">
                                          <a:latin typeface="Cambria Math" panose="02040503050406030204" pitchFamily="18" charset="0"/>
                                        </a:rPr>
                                      </m:ctrlPr>
                                    </m:sSupPr>
                                    <m:e>
                                      <m:r>
                                        <a:rPr lang="en-US" altLang="zh-TW" sz="1600" i="1">
                                          <a:latin typeface="Cambria Math"/>
                                        </a:rPr>
                                        <m:t>𝑐</m:t>
                                      </m:r>
                                    </m:e>
                                    <m:sup>
                                      <m:r>
                                        <a:rPr lang="en-US" altLang="zh-TW" sz="1600" i="1">
                                          <a:latin typeface="Cambria Math"/>
                                        </a:rPr>
                                        <m:t>2</m:t>
                                      </m:r>
                                    </m:sup>
                                  </m:sSup>
                                </m:den>
                              </m:f>
                            </m:e>
                          </m:rad>
                        </m:den>
                      </m:f>
                    </m:oMath>
                  </m:oMathPara>
                </a14:m>
                <a:endParaRPr lang="zh-TW" altLang="zh-TW" sz="1600" dirty="0"/>
              </a:p>
            </p:txBody>
          </p:sp>
        </mc:Choice>
        <mc:Fallback xmlns="">
          <p:sp>
            <p:nvSpPr>
              <p:cNvPr id="4" name="矩形 3"/>
              <p:cNvSpPr>
                <a:spLocks noRot="1" noChangeAspect="1" noMove="1" noResize="1" noEditPoints="1" noAdjustHandles="1" noChangeArrowheads="1" noChangeShapeType="1" noTextEdit="1"/>
              </p:cNvSpPr>
              <p:nvPr/>
            </p:nvSpPr>
            <p:spPr>
              <a:xfrm>
                <a:off x="6876256" y="1325601"/>
                <a:ext cx="1368152" cy="996363"/>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3969548" y="2357408"/>
                <a:ext cx="5040560" cy="369332"/>
              </a:xfrm>
              <a:prstGeom prst="rect">
                <a:avLst/>
              </a:prstGeom>
              <a:noFill/>
            </p:spPr>
            <p:txBody>
              <a:bodyPr wrap="square" rtlCol="0">
                <a:spAutoFit/>
              </a:bodyPr>
              <a:lstStyle/>
              <a:p>
                <a:r>
                  <a:rPr lang="zh-TW" altLang="en-US" dirty="0"/>
                  <a:t>對火箭等時即等</a:t>
                </a:r>
                <a14:m>
                  <m:oMath xmlns:m="http://schemas.openxmlformats.org/officeDocument/2006/math">
                    <m:r>
                      <a:rPr lang="en-US" altLang="zh-TW" i="1">
                        <a:latin typeface="Cambria Math"/>
                      </a:rPr>
                      <m:t>𝑡</m:t>
                    </m:r>
                    <m:r>
                      <a:rPr lang="en-US" altLang="zh-TW" i="1">
                        <a:latin typeface="Cambria Math"/>
                      </a:rPr>
                      <m:t>′</m:t>
                    </m:r>
                  </m:oMath>
                </a14:m>
                <a:r>
                  <a:rPr lang="zh-TW" altLang="en-US" dirty="0"/>
                  <a:t>的時空在</a:t>
                </a:r>
                <a14:m>
                  <m:oMath xmlns:m="http://schemas.openxmlformats.org/officeDocument/2006/math">
                    <m:r>
                      <a:rPr lang="en-US" altLang="zh-TW" i="1">
                        <a:latin typeface="Cambria Math"/>
                      </a:rPr>
                      <m:t>𝑡</m:t>
                    </m:r>
                    <m:r>
                      <a:rPr lang="en-US" altLang="zh-TW" i="1">
                        <a:latin typeface="Cambria Math"/>
                      </a:rPr>
                      <m:t>−</m:t>
                    </m:r>
                    <m:r>
                      <a:rPr lang="en-US" altLang="zh-TW" b="0" i="1" smtClean="0">
                        <a:latin typeface="Cambria Math"/>
                      </a:rPr>
                      <m:t>𝑥</m:t>
                    </m:r>
                    <m:r>
                      <a:rPr lang="zh-TW" altLang="en-US" i="1">
                        <a:latin typeface="Cambria Math"/>
                      </a:rPr>
                      <m:t>圖上</m:t>
                    </m:r>
                  </m:oMath>
                </a14:m>
                <a:r>
                  <a:rPr lang="zh-TW" altLang="en-US" dirty="0"/>
                  <a:t>是一條斜線。</a:t>
                </a:r>
              </a:p>
            </p:txBody>
          </p:sp>
        </mc:Choice>
        <mc:Fallback xmlns="">
          <p:sp>
            <p:nvSpPr>
              <p:cNvPr id="2" name="文字方塊 1"/>
              <p:cNvSpPr txBox="1">
                <a:spLocks noRot="1" noChangeAspect="1" noMove="1" noResize="1" noEditPoints="1" noAdjustHandles="1" noChangeArrowheads="1" noChangeShapeType="1" noTextEdit="1"/>
              </p:cNvSpPr>
              <p:nvPr/>
            </p:nvSpPr>
            <p:spPr>
              <a:xfrm>
                <a:off x="3969548" y="2357408"/>
                <a:ext cx="5040560" cy="369332"/>
              </a:xfrm>
              <a:prstGeom prst="rect">
                <a:avLst/>
              </a:prstGeom>
              <a:blipFill rotWithShape="1">
                <a:blip r:embed="rId5"/>
                <a:stretch>
                  <a:fillRect l="-967" t="-6667" r="-5562" b="-28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179512" y="1823783"/>
                <a:ext cx="5256584" cy="369332"/>
              </a:xfrm>
              <a:prstGeom prst="rect">
                <a:avLst/>
              </a:prstGeom>
              <a:noFill/>
            </p:spPr>
            <p:txBody>
              <a:bodyPr wrap="square" rtlCol="0">
                <a:spAutoFit/>
              </a:bodyPr>
              <a:lstStyle/>
              <a:p>
                <a:r>
                  <a:rPr lang="zh-TW" altLang="en-US" dirty="0"/>
                  <a:t>對地面等時即等</a:t>
                </a:r>
                <a14:m>
                  <m:oMath xmlns:m="http://schemas.openxmlformats.org/officeDocument/2006/math">
                    <m:r>
                      <a:rPr lang="en-US" altLang="zh-TW" i="1">
                        <a:latin typeface="Cambria Math"/>
                      </a:rPr>
                      <m:t>𝑡</m:t>
                    </m:r>
                  </m:oMath>
                </a14:m>
                <a:r>
                  <a:rPr lang="zh-TW" altLang="en-US" dirty="0"/>
                  <a:t>的時空在</a:t>
                </a:r>
                <a14:m>
                  <m:oMath xmlns:m="http://schemas.openxmlformats.org/officeDocument/2006/math">
                    <m:r>
                      <a:rPr lang="en-US" altLang="zh-TW" i="1">
                        <a:latin typeface="Cambria Math"/>
                      </a:rPr>
                      <m:t>𝑡</m:t>
                    </m:r>
                    <m:r>
                      <a:rPr lang="en-US" altLang="zh-TW" i="1">
                        <a:latin typeface="Cambria Math"/>
                      </a:rPr>
                      <m:t>−</m:t>
                    </m:r>
                    <m:r>
                      <a:rPr lang="en-US" altLang="zh-TW" b="0" i="1" smtClean="0">
                        <a:latin typeface="Cambria Math"/>
                      </a:rPr>
                      <m:t>𝑥</m:t>
                    </m:r>
                    <m:r>
                      <a:rPr lang="zh-TW" altLang="en-US" i="1">
                        <a:latin typeface="Cambria Math"/>
                      </a:rPr>
                      <m:t>圖上</m:t>
                    </m:r>
                  </m:oMath>
                </a14:m>
                <a:r>
                  <a:rPr lang="zh-TW" altLang="en-US" dirty="0"/>
                  <a:t>自然是水平線。</a:t>
                </a:r>
              </a:p>
            </p:txBody>
          </p:sp>
        </mc:Choice>
        <mc:Fallback xmlns="">
          <p:sp>
            <p:nvSpPr>
              <p:cNvPr id="6" name="文字方塊 5"/>
              <p:cNvSpPr txBox="1">
                <a:spLocks noRot="1" noChangeAspect="1" noMove="1" noResize="1" noEditPoints="1" noAdjustHandles="1" noChangeArrowheads="1" noChangeShapeType="1" noTextEdit="1"/>
              </p:cNvSpPr>
              <p:nvPr/>
            </p:nvSpPr>
            <p:spPr>
              <a:xfrm>
                <a:off x="179512" y="1823783"/>
                <a:ext cx="5256584" cy="369332"/>
              </a:xfrm>
              <a:prstGeom prst="rect">
                <a:avLst/>
              </a:prstGeom>
              <a:blipFill rotWithShape="1">
                <a:blip r:embed="rId6"/>
                <a:stretch>
                  <a:fillRect l="-927" t="-6557" r="-5214" b="-26230"/>
                </a:stretch>
              </a:blipFill>
            </p:spPr>
            <p:txBody>
              <a:bodyPr/>
              <a:lstStyle/>
              <a:p>
                <a:r>
                  <a:rPr lang="zh-TW" altLang="en-US">
                    <a:noFill/>
                  </a:rPr>
                  <a:t> </a:t>
                </a:r>
              </a:p>
            </p:txBody>
          </p:sp>
        </mc:Fallback>
      </mc:AlternateContent>
      <p:sp>
        <p:nvSpPr>
          <p:cNvPr id="3" name="文字方塊 2"/>
          <p:cNvSpPr txBox="1"/>
          <p:nvPr/>
        </p:nvSpPr>
        <p:spPr>
          <a:xfrm>
            <a:off x="179512" y="1340768"/>
            <a:ext cx="2376264" cy="369332"/>
          </a:xfrm>
          <a:prstGeom prst="rect">
            <a:avLst/>
          </a:prstGeom>
          <a:noFill/>
        </p:spPr>
        <p:txBody>
          <a:bodyPr wrap="square" rtlCol="0">
            <a:spAutoFit/>
          </a:bodyPr>
          <a:lstStyle/>
          <a:p>
            <a:r>
              <a:rPr lang="zh-TW" altLang="en-US" dirty="0">
                <a:solidFill>
                  <a:srgbClr val="FF0000"/>
                </a:solidFill>
              </a:rPr>
              <a:t>同時或等時是相對的！</a:t>
            </a:r>
          </a:p>
        </p:txBody>
      </p:sp>
    </p:spTree>
    <p:extLst>
      <p:ext uri="{BB962C8B-B14F-4D97-AF65-F5344CB8AC3E}">
        <p14:creationId xmlns:p14="http://schemas.microsoft.com/office/powerpoint/2010/main" val="422169144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412776"/>
            <a:ext cx="3572389" cy="3639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412776"/>
            <a:ext cx="3952373" cy="4869160"/>
          </a:xfrm>
          <a:prstGeom prst="rect">
            <a:avLst/>
          </a:prstGeom>
          <a:solidFill>
            <a:schemeClr val="bg1"/>
          </a:solidFill>
          <a:ln>
            <a:noFill/>
          </a:ln>
          <a:effectLst/>
        </p:spPr>
      </p:pic>
      <p:sp>
        <p:nvSpPr>
          <p:cNvPr id="2" name="矩形 1"/>
          <p:cNvSpPr/>
          <p:nvPr/>
        </p:nvSpPr>
        <p:spPr>
          <a:xfrm>
            <a:off x="675029" y="1424075"/>
            <a:ext cx="1800200" cy="1819659"/>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 name="文字方塊 2"/>
              <p:cNvSpPr txBox="1"/>
              <p:nvPr/>
            </p:nvSpPr>
            <p:spPr>
              <a:xfrm>
                <a:off x="675029" y="908720"/>
                <a:ext cx="7757392" cy="369332"/>
              </a:xfrm>
              <a:prstGeom prst="rect">
                <a:avLst/>
              </a:prstGeom>
              <a:noFill/>
            </p:spPr>
            <p:txBody>
              <a:bodyPr wrap="square" rtlCol="0">
                <a:spAutoFit/>
              </a:bodyPr>
              <a:lstStyle/>
              <a:p>
                <a:r>
                  <a:rPr lang="zh-TW" altLang="en-US" dirty="0"/>
                  <a:t>利用一系列的等</a:t>
                </a:r>
                <a14:m>
                  <m:oMath xmlns:m="http://schemas.openxmlformats.org/officeDocument/2006/math">
                    <m:r>
                      <a:rPr lang="en-US" altLang="zh-TW" i="1">
                        <a:latin typeface="Cambria Math"/>
                      </a:rPr>
                      <m:t>𝑡</m:t>
                    </m:r>
                    <m:r>
                      <a:rPr lang="en-US" altLang="zh-TW" i="1">
                        <a:latin typeface="Cambria Math"/>
                      </a:rPr>
                      <m:t>′</m:t>
                    </m:r>
                  </m:oMath>
                </a14:m>
                <a:r>
                  <a:rPr lang="zh-TW" altLang="en-US" dirty="0"/>
                  <a:t>線，就可以幾何方式表達出不同觀察者量到的時空。</a:t>
                </a:r>
              </a:p>
            </p:txBody>
          </p:sp>
        </mc:Choice>
        <mc:Fallback xmlns="">
          <p:sp>
            <p:nvSpPr>
              <p:cNvPr id="3" name="文字方塊 2"/>
              <p:cNvSpPr txBox="1">
                <a:spLocks noRot="1" noChangeAspect="1" noMove="1" noResize="1" noEditPoints="1" noAdjustHandles="1" noChangeArrowheads="1" noChangeShapeType="1" noTextEdit="1"/>
              </p:cNvSpPr>
              <p:nvPr/>
            </p:nvSpPr>
            <p:spPr>
              <a:xfrm>
                <a:off x="675029" y="908720"/>
                <a:ext cx="7757392" cy="369332"/>
              </a:xfrm>
              <a:prstGeom prst="rect">
                <a:avLst/>
              </a:prstGeom>
              <a:blipFill rotWithShape="1">
                <a:blip r:embed="rId4"/>
                <a:stretch>
                  <a:fillRect l="-708" t="-6557" b="-2623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88863331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404664"/>
            <a:ext cx="6663194" cy="5949280"/>
          </a:xfrm>
          <a:prstGeom prst="rect">
            <a:avLst/>
          </a:prstGeom>
        </p:spPr>
      </p:pic>
    </p:spTree>
    <p:extLst>
      <p:ext uri="{BB962C8B-B14F-4D97-AF65-F5344CB8AC3E}">
        <p14:creationId xmlns:p14="http://schemas.microsoft.com/office/powerpoint/2010/main" val="168423154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4581128"/>
            <a:ext cx="51339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620688"/>
            <a:ext cx="7956376" cy="3538982"/>
          </a:xfrm>
          <a:prstGeom prst="rect">
            <a:avLst/>
          </a:prstGeom>
        </p:spPr>
      </p:pic>
    </p:spTree>
    <p:extLst>
      <p:ext uri="{BB962C8B-B14F-4D97-AF65-F5344CB8AC3E}">
        <p14:creationId xmlns:p14="http://schemas.microsoft.com/office/powerpoint/2010/main" val="54621405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350526" y="1772816"/>
            <a:ext cx="3960440" cy="4104456"/>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pic>
        <p:nvPicPr>
          <p:cNvPr id="4" name="圖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2174" y="1750757"/>
            <a:ext cx="2847306" cy="411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descr="\\Mac\Home\Downloads\Twin_Paradox_Minkowski_Diagram.svg.png"/>
          <p:cNvPicPr>
            <a:picLocks noChangeAspect="1" noChangeArrowheads="1"/>
          </p:cNvPicPr>
          <p:nvPr/>
        </p:nvPicPr>
        <p:blipFill rotWithShape="1">
          <a:blip r:embed="rId3">
            <a:extLst>
              <a:ext uri="{28A0092B-C50C-407E-A947-70E740481C1C}">
                <a14:useLocalDpi xmlns:a14="http://schemas.microsoft.com/office/drawing/2010/main" val="0"/>
              </a:ext>
            </a:extLst>
          </a:blip>
          <a:srcRect r="13869"/>
          <a:stretch/>
        </p:blipFill>
        <p:spPr bwMode="auto">
          <a:xfrm>
            <a:off x="4158727" y="1772816"/>
            <a:ext cx="4344038" cy="410445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文字方塊 7"/>
              <p:cNvSpPr txBox="1"/>
              <p:nvPr/>
            </p:nvSpPr>
            <p:spPr>
              <a:xfrm>
                <a:off x="4854582" y="4869160"/>
                <a:ext cx="327026"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𝑐𝑡</m:t>
                      </m:r>
                      <m:r>
                        <a:rPr lang="en-US" altLang="zh-TW" sz="2000" b="0" i="1" smtClean="0">
                          <a:latin typeface="Cambria Math"/>
                          <a:ea typeface="Cambria Math"/>
                        </a:rPr>
                        <m:t>′</m:t>
                      </m:r>
                    </m:oMath>
                  </m:oMathPara>
                </a14:m>
                <a:endParaRPr lang="zh-TW" altLang="en-US" sz="20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4854582" y="4869160"/>
                <a:ext cx="327026" cy="400110"/>
              </a:xfrm>
              <a:prstGeom prst="rect">
                <a:avLst/>
              </a:prstGeom>
              <a:blipFill rotWithShape="1">
                <a:blip r:embed="rId4"/>
                <a:stretch>
                  <a:fillRect l="-1852" r="-4629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1182174" y="1350647"/>
                <a:ext cx="327026" cy="40011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ea typeface="Cambria Math"/>
                        </a:rPr>
                        <m:t>𝑡</m:t>
                      </m:r>
                    </m:oMath>
                  </m:oMathPara>
                </a14:m>
                <a:endParaRPr lang="zh-TW" altLang="en-US" sz="2000"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1182174" y="1350647"/>
                <a:ext cx="327026" cy="400110"/>
              </a:xfrm>
              <a:prstGeom prst="rect">
                <a:avLst/>
              </a:prstGeom>
              <a:blipFill rotWithShape="1">
                <a:blip r:embed="rId5"/>
                <a:stretch>
                  <a:fillRect/>
                </a:stretch>
              </a:blipFill>
            </p:spPr>
            <p:txBody>
              <a:bodyPr/>
              <a:lstStyle/>
              <a:p>
                <a:r>
                  <a:rPr lang="zh-TW" altLang="en-US">
                    <a:noFill/>
                  </a:rPr>
                  <a:t> </a:t>
                </a:r>
              </a:p>
            </p:txBody>
          </p:sp>
        </mc:Fallback>
      </mc:AlternateContent>
      <p:cxnSp>
        <p:nvCxnSpPr>
          <p:cNvPr id="10" name="直線接點 9"/>
          <p:cNvCxnSpPr/>
          <p:nvPr/>
        </p:nvCxnSpPr>
        <p:spPr>
          <a:xfrm>
            <a:off x="894142" y="4437112"/>
            <a:ext cx="1872208" cy="0"/>
          </a:xfrm>
          <a:prstGeom prst="line">
            <a:avLst/>
          </a:prstGeom>
          <a:ln w="1270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894142" y="3717032"/>
            <a:ext cx="2127226" cy="0"/>
          </a:xfrm>
          <a:prstGeom prst="line">
            <a:avLst/>
          </a:prstGeom>
          <a:ln w="1270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609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208425"/>
            <a:ext cx="5558426" cy="258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99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1772816"/>
            <a:ext cx="3032601" cy="4042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251520" y="1772816"/>
            <a:ext cx="5976664" cy="369332"/>
          </a:xfrm>
          <a:prstGeom prst="rect">
            <a:avLst/>
          </a:prstGeom>
          <a:noFill/>
        </p:spPr>
        <p:txBody>
          <a:bodyPr wrap="square" rtlCol="0">
            <a:spAutoFit/>
          </a:bodyPr>
          <a:lstStyle/>
          <a:p>
            <a:r>
              <a:rPr lang="zh-TW" altLang="en-US" dirty="0"/>
              <a:t>別忘了，思考是你最厲害的功能！因此要多鍛鍊！</a:t>
            </a:r>
          </a:p>
        </p:txBody>
      </p:sp>
    </p:spTree>
    <p:extLst>
      <p:ext uri="{BB962C8B-B14F-4D97-AF65-F5344CB8AC3E}">
        <p14:creationId xmlns:p14="http://schemas.microsoft.com/office/powerpoint/2010/main" val="148484676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5034" y="5957900"/>
            <a:ext cx="1022514" cy="792088"/>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25" y="404664"/>
            <a:ext cx="3160630" cy="5616624"/>
          </a:xfrm>
          <a:prstGeom prst="rect">
            <a:avLst/>
          </a:prstGeom>
        </p:spPr>
      </p:pic>
      <p:sp>
        <p:nvSpPr>
          <p:cNvPr id="4" name="文字方塊 3"/>
          <p:cNvSpPr txBox="1"/>
          <p:nvPr/>
        </p:nvSpPr>
        <p:spPr>
          <a:xfrm>
            <a:off x="3005238" y="6169278"/>
            <a:ext cx="3289796" cy="369332"/>
          </a:xfrm>
          <a:prstGeom prst="rect">
            <a:avLst/>
          </a:prstGeom>
          <a:noFill/>
        </p:spPr>
        <p:txBody>
          <a:bodyPr wrap="square" rtlCol="0">
            <a:spAutoFit/>
          </a:bodyPr>
          <a:lstStyle/>
          <a:p>
            <a:r>
              <a:rPr lang="zh-TW" altLang="en-US" dirty="0"/>
              <a:t>在距離</a:t>
            </a:r>
            <a:r>
              <a:rPr kumimoji="0" lang="en-US" altLang="zh-TW" dirty="0">
                <a:latin typeface="Times New Roman" panose="02020603050405020304" pitchFamily="18" charset="0"/>
                <a:cs typeface="Times New Roman" panose="02020603050405020304" pitchFamily="18" charset="0"/>
              </a:rPr>
              <a:t>2</a:t>
            </a:r>
            <a:r>
              <a:rPr kumimoji="0" lang="en-US" altLang="zh-TW" i="1" dirty="0">
                <a:latin typeface="Times New Roman" panose="02020603050405020304" pitchFamily="18" charset="0"/>
                <a:cs typeface="Times New Roman" panose="02020603050405020304" pitchFamily="18" charset="0"/>
              </a:rPr>
              <a:t>c</a:t>
            </a:r>
            <a:r>
              <a:rPr kumimoji="0" lang="zh-TW" altLang="en-US" dirty="0">
                <a:latin typeface="Times New Roman" panose="02020603050405020304" pitchFamily="18" charset="0"/>
                <a:cs typeface="Times New Roman" panose="02020603050405020304" pitchFamily="18" charset="0"/>
              </a:rPr>
              <a:t>處發現一個神奇寶貝！</a:t>
            </a:r>
            <a:endParaRPr lang="zh-TW" altLang="en-US" dirty="0"/>
          </a:p>
        </p:txBody>
      </p:sp>
    </p:spTree>
    <p:extLst>
      <p:ext uri="{BB962C8B-B14F-4D97-AF65-F5344CB8AC3E}">
        <p14:creationId xmlns:p14="http://schemas.microsoft.com/office/powerpoint/2010/main" val="141528114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8" name="矩形 57"/>
              <p:cNvSpPr/>
              <p:nvPr/>
            </p:nvSpPr>
            <p:spPr>
              <a:xfrm>
                <a:off x="6990723" y="1670203"/>
                <a:ext cx="2155776" cy="1109278"/>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b="0" i="1" smtClean="0">
                              <a:latin typeface="Cambria Math" panose="02040503050406030204" pitchFamily="18" charset="0"/>
                            </a:rPr>
                          </m:ctrlPr>
                        </m:sSupPr>
                        <m:e>
                          <m:r>
                            <a:rPr lang="en-US" altLang="zh-TW" b="0" i="1" smtClean="0">
                              <a:latin typeface="Cambria Math"/>
                            </a:rPr>
                            <m:t>𝑡</m:t>
                          </m:r>
                        </m:e>
                        <m:sup>
                          <m:r>
                            <a:rPr lang="en-US" altLang="zh-TW" b="0" i="1">
                              <a:latin typeface="Cambria Math"/>
                            </a:rPr>
                            <m:t>′</m:t>
                          </m:r>
                        </m:sup>
                      </m:sSup>
                      <m:r>
                        <a:rPr lang="en-US" altLang="zh-TW" i="1">
                          <a:latin typeface="Cambria Math"/>
                        </a:rPr>
                        <m:t>=</m:t>
                      </m:r>
                      <m:f>
                        <m:fPr>
                          <m:ctrlPr>
                            <a:rPr lang="en-US" altLang="zh-TW" i="1" smtClean="0">
                              <a:latin typeface="Cambria Math" panose="02040503050406030204" pitchFamily="18" charset="0"/>
                            </a:rPr>
                          </m:ctrlPr>
                        </m:fPr>
                        <m:num>
                          <m:r>
                            <a:rPr lang="en-US" altLang="zh-TW" b="0" i="1" smtClean="0">
                              <a:latin typeface="Cambria Math"/>
                            </a:rPr>
                            <m:t>𝑡</m:t>
                          </m:r>
                          <m:r>
                            <a:rPr lang="en-US" altLang="zh-TW" i="1">
                              <a:latin typeface="Cambria Math"/>
                            </a:rPr>
                            <m:t>−</m:t>
                          </m:r>
                          <m:f>
                            <m:fPr>
                              <m:ctrlPr>
                                <a:rPr lang="en-US" altLang="zh-TW" i="1" smtClean="0">
                                  <a:latin typeface="Cambria Math" panose="02040503050406030204" pitchFamily="18" charset="0"/>
                                </a:rPr>
                              </m:ctrlPr>
                            </m:fPr>
                            <m:num>
                              <m:r>
                                <a:rPr lang="en-US" altLang="zh-TW" b="0" i="1" smtClean="0">
                                  <a:latin typeface="Cambria Math"/>
                                </a:rPr>
                                <m:t>𝑣</m:t>
                              </m:r>
                            </m:num>
                            <m:den>
                              <m:sSup>
                                <m:sSupPr>
                                  <m:ctrlPr>
                                    <a:rPr lang="en-US" altLang="zh-TW" i="1" smtClean="0">
                                      <a:latin typeface="Cambria Math" panose="02040503050406030204" pitchFamily="18" charset="0"/>
                                    </a:rPr>
                                  </m:ctrlPr>
                                </m:sSupPr>
                                <m:e>
                                  <m:r>
                                    <a:rPr lang="en-US" altLang="zh-TW" b="0" i="1" smtClean="0">
                                      <a:latin typeface="Cambria Math"/>
                                    </a:rPr>
                                    <m:t>𝑐</m:t>
                                  </m:r>
                                </m:e>
                                <m:sup>
                                  <m:r>
                                    <a:rPr lang="en-US" altLang="zh-TW" b="0" i="1" smtClean="0">
                                      <a:latin typeface="Cambria Math"/>
                                    </a:rPr>
                                    <m:t>2</m:t>
                                  </m:r>
                                </m:sup>
                              </m:sSup>
                            </m:den>
                          </m:f>
                          <m:r>
                            <a:rPr lang="en-US" altLang="zh-TW" b="0" i="1" smtClean="0">
                              <a:latin typeface="Cambria Math"/>
                            </a:rPr>
                            <m:t>𝑥</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r>
                        <a:rPr lang="en-US" altLang="zh-TW" b="0" i="1" smtClean="0">
                          <a:latin typeface="Cambria Math"/>
                        </a:rPr>
                        <m:t>=−1</m:t>
                      </m:r>
                    </m:oMath>
                  </m:oMathPara>
                </a14:m>
                <a:endParaRPr lang="zh-TW" altLang="zh-TW" dirty="0"/>
              </a:p>
            </p:txBody>
          </p:sp>
        </mc:Choice>
        <mc:Fallback xmlns="">
          <p:sp>
            <p:nvSpPr>
              <p:cNvPr id="58" name="矩形 57"/>
              <p:cNvSpPr>
                <a:spLocks noRot="1" noChangeAspect="1" noMove="1" noResize="1" noEditPoints="1" noAdjustHandles="1" noChangeArrowheads="1" noChangeShapeType="1" noTextEdit="1"/>
              </p:cNvSpPr>
              <p:nvPr/>
            </p:nvSpPr>
            <p:spPr>
              <a:xfrm>
                <a:off x="6990723" y="1670203"/>
                <a:ext cx="2155776" cy="1109278"/>
              </a:xfrm>
              <a:prstGeom prst="rect">
                <a:avLst/>
              </a:prstGeom>
              <a:blipFill rotWithShape="1">
                <a:blip r:embed="rId3"/>
                <a:stretch>
                  <a:fillRect/>
                </a:stretch>
              </a:blipFill>
            </p:spPr>
            <p:txBody>
              <a:bodyPr/>
              <a:lstStyle/>
              <a:p>
                <a:r>
                  <a:rPr lang="zh-TW" altLang="en-US">
                    <a:noFill/>
                  </a:rPr>
                  <a:t> </a:t>
                </a:r>
              </a:p>
            </p:txBody>
          </p:sp>
        </mc:Fallback>
      </mc:AlternateContent>
      <p:cxnSp>
        <p:nvCxnSpPr>
          <p:cNvPr id="167938" name="直線單箭頭接點 3"/>
          <p:cNvCxnSpPr>
            <a:cxnSpLocks noChangeShapeType="1"/>
          </p:cNvCxnSpPr>
          <p:nvPr/>
        </p:nvCxnSpPr>
        <p:spPr bwMode="auto">
          <a:xfrm>
            <a:off x="1013052" y="3986131"/>
            <a:ext cx="2263775" cy="158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7939" name="直線單箭頭接點 5"/>
          <p:cNvCxnSpPr>
            <a:cxnSpLocks noChangeShapeType="1"/>
          </p:cNvCxnSpPr>
          <p:nvPr/>
        </p:nvCxnSpPr>
        <p:spPr bwMode="auto">
          <a:xfrm rot="5400000" flipH="1" flipV="1">
            <a:off x="500290" y="3365419"/>
            <a:ext cx="2046287" cy="158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67940" name="文字方塊 6"/>
          <p:cNvSpPr txBox="1">
            <a:spLocks noChangeArrowheads="1"/>
          </p:cNvSpPr>
          <p:nvPr/>
        </p:nvSpPr>
        <p:spPr bwMode="auto">
          <a:xfrm>
            <a:off x="3240315" y="3840081"/>
            <a:ext cx="438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600" i="1">
                <a:latin typeface="Times New Roman" pitchFamily="18" charset="0"/>
              </a:rPr>
              <a:t>x</a:t>
            </a:r>
            <a:endParaRPr kumimoji="0" lang="zh-TW" altLang="en-US" sz="1600" i="1">
              <a:latin typeface="Times New Roman" pitchFamily="18" charset="0"/>
            </a:endParaRPr>
          </a:p>
        </p:txBody>
      </p:sp>
      <p:sp>
        <p:nvSpPr>
          <p:cNvPr id="167941" name="文字方塊 7"/>
          <p:cNvSpPr txBox="1">
            <a:spLocks noChangeArrowheads="1"/>
          </p:cNvSpPr>
          <p:nvPr/>
        </p:nvSpPr>
        <p:spPr bwMode="auto">
          <a:xfrm>
            <a:off x="1378177" y="1977944"/>
            <a:ext cx="438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600" i="1">
                <a:latin typeface="Times New Roman" pitchFamily="18" charset="0"/>
              </a:rPr>
              <a:t>t</a:t>
            </a:r>
            <a:endParaRPr kumimoji="0" lang="zh-TW" altLang="en-US" sz="1600" i="1">
              <a:latin typeface="Times New Roman" pitchFamily="18" charset="0"/>
            </a:endParaRPr>
          </a:p>
        </p:txBody>
      </p:sp>
      <p:sp>
        <p:nvSpPr>
          <p:cNvPr id="167942" name="橢圓 8"/>
          <p:cNvSpPr>
            <a:spLocks noChangeArrowheads="1"/>
          </p:cNvSpPr>
          <p:nvPr/>
        </p:nvSpPr>
        <p:spPr bwMode="auto">
          <a:xfrm>
            <a:off x="1451202" y="3913106"/>
            <a:ext cx="182563" cy="182563"/>
          </a:xfrm>
          <a:prstGeom prst="ellipse">
            <a:avLst/>
          </a:prstGeom>
          <a:solidFill>
            <a:schemeClr val="accent1"/>
          </a:solidFill>
          <a:ln w="9525">
            <a:solidFill>
              <a:schemeClr val="tx1"/>
            </a:solidFill>
            <a:round/>
            <a:headEnd/>
            <a:tailEnd/>
          </a:ln>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endParaRPr kumimoji="0" lang="zh-TW" altLang="en-US" sz="1800"/>
          </a:p>
        </p:txBody>
      </p:sp>
      <p:sp>
        <p:nvSpPr>
          <p:cNvPr id="167943" name="橢圓 9"/>
          <p:cNvSpPr>
            <a:spLocks noChangeArrowheads="1"/>
          </p:cNvSpPr>
          <p:nvPr/>
        </p:nvSpPr>
        <p:spPr bwMode="auto">
          <a:xfrm>
            <a:off x="2838677" y="3292394"/>
            <a:ext cx="182563" cy="182562"/>
          </a:xfrm>
          <a:prstGeom prst="ellipse">
            <a:avLst/>
          </a:prstGeom>
          <a:solidFill>
            <a:schemeClr val="accent1"/>
          </a:solidFill>
          <a:ln w="9525">
            <a:solidFill>
              <a:schemeClr val="tx1"/>
            </a:solidFill>
            <a:round/>
            <a:headEnd/>
            <a:tailEnd/>
          </a:ln>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endParaRPr kumimoji="0" lang="zh-TW" altLang="en-US" sz="1800"/>
          </a:p>
        </p:txBody>
      </p:sp>
      <p:cxnSp>
        <p:nvCxnSpPr>
          <p:cNvPr id="167944" name="直線接點 11"/>
          <p:cNvCxnSpPr>
            <a:cxnSpLocks noChangeShapeType="1"/>
          </p:cNvCxnSpPr>
          <p:nvPr/>
        </p:nvCxnSpPr>
        <p:spPr bwMode="auto">
          <a:xfrm rot="5400000">
            <a:off x="2856139" y="4003594"/>
            <a:ext cx="18256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7945" name="直線接點 13"/>
          <p:cNvCxnSpPr>
            <a:cxnSpLocks noChangeShapeType="1"/>
          </p:cNvCxnSpPr>
          <p:nvPr/>
        </p:nvCxnSpPr>
        <p:spPr bwMode="auto">
          <a:xfrm>
            <a:off x="1451202" y="3365419"/>
            <a:ext cx="2555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67946" name="文字方塊 14"/>
          <p:cNvSpPr txBox="1">
            <a:spLocks noChangeArrowheads="1"/>
          </p:cNvSpPr>
          <p:nvPr/>
        </p:nvSpPr>
        <p:spPr bwMode="auto">
          <a:xfrm>
            <a:off x="2108427" y="4022644"/>
            <a:ext cx="766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800" dirty="0">
                <a:latin typeface="Times New Roman" pitchFamily="18" charset="0"/>
              </a:rPr>
              <a:t>2c</a:t>
            </a:r>
            <a:endParaRPr kumimoji="0" lang="zh-TW" altLang="en-US" sz="1800" dirty="0">
              <a:latin typeface="Times New Roman" pitchFamily="18" charset="0"/>
            </a:endParaRPr>
          </a:p>
        </p:txBody>
      </p:sp>
      <p:sp>
        <p:nvSpPr>
          <p:cNvPr id="167947" name="文字方塊 15"/>
          <p:cNvSpPr txBox="1">
            <a:spLocks noChangeArrowheads="1"/>
          </p:cNvSpPr>
          <p:nvPr/>
        </p:nvSpPr>
        <p:spPr bwMode="auto">
          <a:xfrm>
            <a:off x="1086077" y="3511469"/>
            <a:ext cx="255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800">
                <a:latin typeface="Times New Roman" pitchFamily="18" charset="0"/>
              </a:rPr>
              <a:t>1</a:t>
            </a:r>
            <a:endParaRPr kumimoji="0" lang="zh-TW" altLang="en-US" sz="1800">
              <a:latin typeface="Times New Roman" pitchFamily="18" charset="0"/>
            </a:endParaRPr>
          </a:p>
        </p:txBody>
      </p:sp>
      <p:cxnSp>
        <p:nvCxnSpPr>
          <p:cNvPr id="167948" name="直線單箭頭接點 17"/>
          <p:cNvCxnSpPr>
            <a:cxnSpLocks noChangeShapeType="1"/>
            <a:stCxn id="167942" idx="7"/>
            <a:endCxn id="167943" idx="3"/>
          </p:cNvCxnSpPr>
          <p:nvPr/>
        </p:nvCxnSpPr>
        <p:spPr bwMode="auto">
          <a:xfrm rot="5400000" flipH="1" flipV="1">
            <a:off x="1990158" y="3064588"/>
            <a:ext cx="492125" cy="125888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67949" name="笑臉 18"/>
          <p:cNvSpPr>
            <a:spLocks noChangeArrowheads="1"/>
          </p:cNvSpPr>
          <p:nvPr/>
        </p:nvSpPr>
        <p:spPr bwMode="auto">
          <a:xfrm>
            <a:off x="1962377" y="3328906"/>
            <a:ext cx="365125" cy="328613"/>
          </a:xfrm>
          <a:prstGeom prst="smileyFace">
            <a:avLst>
              <a:gd name="adj" fmla="val 4653"/>
            </a:avLst>
          </a:prstGeom>
          <a:solidFill>
            <a:srgbClr val="FFC000"/>
          </a:solidFill>
          <a:ln w="9525">
            <a:solidFill>
              <a:schemeClr val="tx1"/>
            </a:solidFill>
            <a:round/>
            <a:headEnd/>
            <a:tailEnd/>
          </a:ln>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endParaRPr kumimoji="0" lang="zh-TW" altLang="en-US" sz="1800"/>
          </a:p>
        </p:txBody>
      </p:sp>
      <p:cxnSp>
        <p:nvCxnSpPr>
          <p:cNvPr id="167950" name="直線單箭頭接點 20"/>
          <p:cNvCxnSpPr>
            <a:cxnSpLocks noChangeShapeType="1"/>
          </p:cNvCxnSpPr>
          <p:nvPr/>
        </p:nvCxnSpPr>
        <p:spPr bwMode="auto">
          <a:xfrm flipV="1">
            <a:off x="2017145" y="3135603"/>
            <a:ext cx="219075" cy="7302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67953" name="文字方塊 23"/>
          <p:cNvSpPr txBox="1">
            <a:spLocks noChangeArrowheads="1"/>
          </p:cNvSpPr>
          <p:nvPr/>
        </p:nvSpPr>
        <p:spPr bwMode="auto">
          <a:xfrm>
            <a:off x="1159102" y="4057466"/>
            <a:ext cx="328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800" i="1" dirty="0">
                <a:latin typeface="Times New Roman" panose="02020603050405020304" pitchFamily="18" charset="0"/>
                <a:cs typeface="Times New Roman" panose="02020603050405020304" pitchFamily="18" charset="0"/>
              </a:rPr>
              <a:t>A</a:t>
            </a:r>
            <a:endParaRPr kumimoji="0" lang="zh-TW" altLang="en-US" sz="1800" i="1" dirty="0">
              <a:latin typeface="Times New Roman" panose="02020603050405020304" pitchFamily="18" charset="0"/>
              <a:cs typeface="Times New Roman" panose="02020603050405020304" pitchFamily="18" charset="0"/>
            </a:endParaRPr>
          </a:p>
        </p:txBody>
      </p:sp>
      <p:sp>
        <p:nvSpPr>
          <p:cNvPr id="167954" name="文字方塊 24"/>
          <p:cNvSpPr txBox="1">
            <a:spLocks noChangeArrowheads="1"/>
          </p:cNvSpPr>
          <p:nvPr/>
        </p:nvSpPr>
        <p:spPr bwMode="auto">
          <a:xfrm>
            <a:off x="3275831" y="3107450"/>
            <a:ext cx="328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800" i="1" dirty="0">
                <a:latin typeface="Times New Roman" panose="02020603050405020304" pitchFamily="18" charset="0"/>
                <a:cs typeface="Times New Roman" panose="02020603050405020304" pitchFamily="18" charset="0"/>
              </a:rPr>
              <a:t>B</a:t>
            </a:r>
            <a:endParaRPr kumimoji="0" lang="zh-TW" altLang="en-US" sz="1800" i="1" dirty="0">
              <a:latin typeface="Times New Roman" panose="02020603050405020304" pitchFamily="18" charset="0"/>
              <a:cs typeface="Times New Roman" panose="02020603050405020304" pitchFamily="18" charset="0"/>
            </a:endParaRPr>
          </a:p>
        </p:txBody>
      </p:sp>
      <p:sp>
        <p:nvSpPr>
          <p:cNvPr id="167955" name="文字方塊 25"/>
          <p:cNvSpPr txBox="1">
            <a:spLocks noChangeArrowheads="1"/>
          </p:cNvSpPr>
          <p:nvPr/>
        </p:nvSpPr>
        <p:spPr bwMode="auto">
          <a:xfrm>
            <a:off x="253868" y="4896205"/>
            <a:ext cx="40388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800" i="1" dirty="0">
                <a:latin typeface="Times New Roman" panose="02020603050405020304" pitchFamily="18" charset="0"/>
                <a:cs typeface="Times New Roman" panose="02020603050405020304" pitchFamily="18" charset="0"/>
              </a:rPr>
              <a:t>A</a:t>
            </a:r>
            <a:r>
              <a:rPr kumimoji="0" lang="zh-TW" altLang="en-US" sz="1800" dirty="0">
                <a:latin typeface="Times New Roman" panose="02020603050405020304" pitchFamily="18" charset="0"/>
                <a:cs typeface="Times New Roman" panose="02020603050405020304" pitchFamily="18" charset="0"/>
              </a:rPr>
              <a:t>發射球</a:t>
            </a:r>
            <a:r>
              <a:rPr kumimoji="0" lang="zh-TW" altLang="en-US" sz="1800" dirty="0"/>
              <a:t>是因，</a:t>
            </a:r>
            <a:r>
              <a:rPr kumimoji="0" lang="en-US" altLang="zh-TW" sz="1800" i="1" dirty="0">
                <a:latin typeface="Times New Roman" panose="02020603050405020304" pitchFamily="18" charset="0"/>
                <a:cs typeface="Times New Roman" panose="02020603050405020304" pitchFamily="18" charset="0"/>
              </a:rPr>
              <a:t>B</a:t>
            </a:r>
            <a:r>
              <a:rPr kumimoji="0" lang="zh-TW" altLang="en-US" sz="1800" dirty="0">
                <a:latin typeface="Times New Roman" panose="02020603050405020304" pitchFamily="18" charset="0"/>
                <a:cs typeface="Times New Roman" panose="02020603050405020304" pitchFamily="18" charset="0"/>
              </a:rPr>
              <a:t>打中寶貝</a:t>
            </a:r>
            <a:r>
              <a:rPr kumimoji="0" lang="zh-TW" altLang="en-US" sz="1800" dirty="0"/>
              <a:t>是果。得分。</a:t>
            </a:r>
          </a:p>
        </p:txBody>
      </p:sp>
      <p:cxnSp>
        <p:nvCxnSpPr>
          <p:cNvPr id="167957" name="直線單箭頭接點 28"/>
          <p:cNvCxnSpPr>
            <a:cxnSpLocks noChangeShapeType="1"/>
          </p:cNvCxnSpPr>
          <p:nvPr/>
        </p:nvCxnSpPr>
        <p:spPr bwMode="auto">
          <a:xfrm>
            <a:off x="4608513" y="2922426"/>
            <a:ext cx="2263775" cy="158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7958" name="直線單箭頭接點 29"/>
          <p:cNvCxnSpPr>
            <a:cxnSpLocks noChangeShapeType="1"/>
          </p:cNvCxnSpPr>
          <p:nvPr/>
        </p:nvCxnSpPr>
        <p:spPr bwMode="auto">
          <a:xfrm rot="5400000" flipH="1" flipV="1">
            <a:off x="3824288" y="2574764"/>
            <a:ext cx="2592387" cy="1587"/>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67959" name="文字方塊 30"/>
          <p:cNvSpPr txBox="1">
            <a:spLocks noChangeArrowheads="1"/>
          </p:cNvSpPr>
          <p:nvPr/>
        </p:nvSpPr>
        <p:spPr bwMode="auto">
          <a:xfrm>
            <a:off x="6835775" y="2776376"/>
            <a:ext cx="438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600" i="1">
                <a:latin typeface="Times New Roman" pitchFamily="18" charset="0"/>
              </a:rPr>
              <a:t>x’</a:t>
            </a:r>
            <a:endParaRPr kumimoji="0" lang="zh-TW" altLang="en-US" sz="1600" i="1">
              <a:latin typeface="Times New Roman" pitchFamily="18" charset="0"/>
            </a:endParaRPr>
          </a:p>
        </p:txBody>
      </p:sp>
      <p:sp>
        <p:nvSpPr>
          <p:cNvPr id="167960" name="文字方塊 31"/>
          <p:cNvSpPr txBox="1">
            <a:spLocks noChangeArrowheads="1"/>
          </p:cNvSpPr>
          <p:nvPr/>
        </p:nvSpPr>
        <p:spPr bwMode="auto">
          <a:xfrm>
            <a:off x="4973638" y="914239"/>
            <a:ext cx="438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600" i="1">
                <a:latin typeface="Times New Roman" pitchFamily="18" charset="0"/>
              </a:rPr>
              <a:t>t’</a:t>
            </a:r>
            <a:endParaRPr kumimoji="0" lang="zh-TW" altLang="en-US" sz="1600" i="1">
              <a:latin typeface="Times New Roman" pitchFamily="18" charset="0"/>
            </a:endParaRPr>
          </a:p>
        </p:txBody>
      </p:sp>
      <p:sp>
        <p:nvSpPr>
          <p:cNvPr id="167961" name="橢圓 32"/>
          <p:cNvSpPr>
            <a:spLocks noChangeArrowheads="1"/>
          </p:cNvSpPr>
          <p:nvPr/>
        </p:nvSpPr>
        <p:spPr bwMode="auto">
          <a:xfrm>
            <a:off x="5046663" y="2849401"/>
            <a:ext cx="182562" cy="182563"/>
          </a:xfrm>
          <a:prstGeom prst="ellipse">
            <a:avLst/>
          </a:prstGeom>
          <a:solidFill>
            <a:schemeClr val="accent1"/>
          </a:solidFill>
          <a:ln w="9525">
            <a:solidFill>
              <a:schemeClr val="tx1"/>
            </a:solidFill>
            <a:round/>
            <a:headEnd/>
            <a:tailEnd/>
          </a:ln>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endParaRPr kumimoji="0" lang="zh-TW" altLang="en-US" sz="1800"/>
          </a:p>
        </p:txBody>
      </p:sp>
      <p:sp>
        <p:nvSpPr>
          <p:cNvPr id="167962" name="橢圓 33"/>
          <p:cNvSpPr>
            <a:spLocks noChangeArrowheads="1"/>
          </p:cNvSpPr>
          <p:nvPr/>
        </p:nvSpPr>
        <p:spPr bwMode="auto">
          <a:xfrm>
            <a:off x="6507163" y="3397089"/>
            <a:ext cx="182562" cy="182562"/>
          </a:xfrm>
          <a:prstGeom prst="ellipse">
            <a:avLst/>
          </a:prstGeom>
          <a:solidFill>
            <a:schemeClr val="accent1"/>
          </a:solidFill>
          <a:ln w="9525">
            <a:solidFill>
              <a:schemeClr val="tx1"/>
            </a:solidFill>
            <a:round/>
            <a:headEnd/>
            <a:tailEnd/>
          </a:ln>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endParaRPr kumimoji="0" lang="zh-TW" altLang="en-US" sz="1800"/>
          </a:p>
        </p:txBody>
      </p:sp>
      <p:cxnSp>
        <p:nvCxnSpPr>
          <p:cNvPr id="167963" name="直線接點 34"/>
          <p:cNvCxnSpPr>
            <a:cxnSpLocks noChangeShapeType="1"/>
          </p:cNvCxnSpPr>
          <p:nvPr/>
        </p:nvCxnSpPr>
        <p:spPr bwMode="auto">
          <a:xfrm rot="5400000">
            <a:off x="6453187" y="2939889"/>
            <a:ext cx="182563"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7964" name="直線接點 35"/>
          <p:cNvCxnSpPr>
            <a:cxnSpLocks noChangeShapeType="1"/>
          </p:cNvCxnSpPr>
          <p:nvPr/>
        </p:nvCxnSpPr>
        <p:spPr bwMode="auto">
          <a:xfrm>
            <a:off x="4973638" y="3506626"/>
            <a:ext cx="255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67965" name="文字方塊 36"/>
          <p:cNvSpPr txBox="1">
            <a:spLocks noChangeArrowheads="1"/>
          </p:cNvSpPr>
          <p:nvPr/>
        </p:nvSpPr>
        <p:spPr bwMode="auto">
          <a:xfrm>
            <a:off x="5484813" y="2484276"/>
            <a:ext cx="766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800">
                <a:latin typeface="Times New Roman" pitchFamily="18" charset="0"/>
              </a:rPr>
              <a:t>2c</a:t>
            </a:r>
            <a:endParaRPr kumimoji="0" lang="zh-TW" altLang="en-US" sz="1800">
              <a:latin typeface="Times New Roman" pitchFamily="18" charset="0"/>
            </a:endParaRPr>
          </a:p>
        </p:txBody>
      </p:sp>
      <p:sp>
        <p:nvSpPr>
          <p:cNvPr id="167966" name="文字方塊 37"/>
          <p:cNvSpPr txBox="1">
            <a:spLocks noChangeArrowheads="1"/>
          </p:cNvSpPr>
          <p:nvPr/>
        </p:nvSpPr>
        <p:spPr bwMode="auto">
          <a:xfrm>
            <a:off x="4791075" y="3068476"/>
            <a:ext cx="255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800">
                <a:latin typeface="Times New Roman" pitchFamily="18" charset="0"/>
              </a:rPr>
              <a:t>1</a:t>
            </a:r>
            <a:endParaRPr kumimoji="0" lang="zh-TW" altLang="en-US" sz="1800">
              <a:latin typeface="Times New Roman" pitchFamily="18" charset="0"/>
            </a:endParaRPr>
          </a:p>
        </p:txBody>
      </p:sp>
      <p:cxnSp>
        <p:nvCxnSpPr>
          <p:cNvPr id="167967" name="直線單箭頭接點 38"/>
          <p:cNvCxnSpPr>
            <a:cxnSpLocks noChangeShapeType="1"/>
            <a:endCxn id="167962" idx="2"/>
          </p:cNvCxnSpPr>
          <p:nvPr/>
        </p:nvCxnSpPr>
        <p:spPr bwMode="auto">
          <a:xfrm>
            <a:off x="5192713" y="2958939"/>
            <a:ext cx="1314450" cy="529431"/>
          </a:xfrm>
          <a:prstGeom prst="straightConnector1">
            <a:avLst/>
          </a:prstGeom>
          <a:noFill/>
          <a:ln w="9525">
            <a:solidFill>
              <a:schemeClr val="tx1"/>
            </a:solidFill>
            <a:round/>
            <a:headEnd type="arrow"/>
            <a:tailEnd type="none" w="med" len="med"/>
          </a:ln>
          <a:extLst>
            <a:ext uri="{909E8E84-426E-40DD-AFC4-6F175D3DCCD1}">
              <a14:hiddenFill xmlns:a14="http://schemas.microsoft.com/office/drawing/2010/main">
                <a:noFill/>
              </a14:hiddenFill>
            </a:ext>
          </a:extLst>
        </p:spPr>
      </p:cxnSp>
      <p:cxnSp>
        <p:nvCxnSpPr>
          <p:cNvPr id="167969" name="直線單箭頭接點 40"/>
          <p:cNvCxnSpPr>
            <a:cxnSpLocks noChangeShapeType="1"/>
          </p:cNvCxnSpPr>
          <p:nvPr/>
        </p:nvCxnSpPr>
        <p:spPr bwMode="auto">
          <a:xfrm flipH="1" flipV="1">
            <a:off x="5229225" y="3255801"/>
            <a:ext cx="465136" cy="18326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67970" name="文字方塊 41"/>
          <p:cNvSpPr txBox="1">
            <a:spLocks noChangeArrowheads="1"/>
          </p:cNvSpPr>
          <p:nvPr/>
        </p:nvSpPr>
        <p:spPr bwMode="auto">
          <a:xfrm>
            <a:off x="4754563" y="2520789"/>
            <a:ext cx="328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800" i="1" dirty="0">
                <a:latin typeface="Times New Roman" panose="02020603050405020304" pitchFamily="18" charset="0"/>
                <a:cs typeface="Times New Roman" panose="02020603050405020304" pitchFamily="18" charset="0"/>
              </a:rPr>
              <a:t>A</a:t>
            </a:r>
            <a:endParaRPr kumimoji="0" lang="zh-TW" altLang="en-US" sz="1800" i="1" dirty="0">
              <a:latin typeface="Times New Roman" panose="02020603050405020304" pitchFamily="18" charset="0"/>
              <a:cs typeface="Times New Roman" panose="02020603050405020304" pitchFamily="18" charset="0"/>
            </a:endParaRPr>
          </a:p>
        </p:txBody>
      </p:sp>
      <p:sp>
        <p:nvSpPr>
          <p:cNvPr id="167971" name="文字方塊 42"/>
          <p:cNvSpPr txBox="1">
            <a:spLocks noChangeArrowheads="1"/>
          </p:cNvSpPr>
          <p:nvPr/>
        </p:nvSpPr>
        <p:spPr bwMode="auto">
          <a:xfrm>
            <a:off x="6840138" y="3365419"/>
            <a:ext cx="328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800" i="1" dirty="0">
                <a:latin typeface="Times New Roman" panose="02020603050405020304" pitchFamily="18" charset="0"/>
                <a:cs typeface="Times New Roman" panose="02020603050405020304" pitchFamily="18" charset="0"/>
              </a:rPr>
              <a:t>B</a:t>
            </a:r>
            <a:endParaRPr kumimoji="0" lang="zh-TW" altLang="en-US" sz="1800" i="1" dirty="0">
              <a:latin typeface="Times New Roman" panose="02020603050405020304" pitchFamily="18" charset="0"/>
              <a:cs typeface="Times New Roman" panose="02020603050405020304" pitchFamily="18" charset="0"/>
            </a:endParaRPr>
          </a:p>
        </p:txBody>
      </p:sp>
      <p:sp>
        <p:nvSpPr>
          <p:cNvPr id="51" name="文字方塊 50"/>
          <p:cNvSpPr txBox="1"/>
          <p:nvPr/>
        </p:nvSpPr>
        <p:spPr>
          <a:xfrm>
            <a:off x="4771762" y="239770"/>
            <a:ext cx="4395539" cy="369332"/>
          </a:xfrm>
          <a:prstGeom prst="rect">
            <a:avLst/>
          </a:prstGeom>
          <a:noFill/>
        </p:spPr>
        <p:txBody>
          <a:bodyPr wrap="square">
            <a:spAutoFit/>
          </a:bodyPr>
          <a:lstStyle/>
          <a:p>
            <a:pPr>
              <a:defRPr/>
            </a:pPr>
            <a:r>
              <a:rPr lang="zh-TW" altLang="en-US" dirty="0">
                <a:latin typeface="Arial" charset="0"/>
              </a:rPr>
              <a:t>從一個以</a:t>
            </a:r>
            <a:r>
              <a:rPr lang="en-US" altLang="zh-TW" dirty="0">
                <a:latin typeface="Times New Roman" panose="02020603050405020304" pitchFamily="18" charset="0"/>
                <a:cs typeface="Times New Roman" panose="02020603050405020304" pitchFamily="18" charset="0"/>
              </a:rPr>
              <a:t>4/5</a:t>
            </a:r>
            <a:r>
              <a:rPr lang="en-US" altLang="zh-TW" i="1" dirty="0">
                <a:latin typeface="Times New Roman" panose="02020603050405020304" pitchFamily="18" charset="0"/>
                <a:cs typeface="Times New Roman" panose="02020603050405020304" pitchFamily="18" charset="0"/>
              </a:rPr>
              <a:t> c</a:t>
            </a:r>
            <a:r>
              <a:rPr lang="zh-TW" altLang="en-US" i="1" dirty="0">
                <a:latin typeface="+mj-lt"/>
              </a:rPr>
              <a:t> </a:t>
            </a:r>
            <a:r>
              <a:rPr lang="zh-TW" altLang="en-US" dirty="0">
                <a:latin typeface="Arial" charset="0"/>
              </a:rPr>
              <a:t>速度移動的座標系來觀察：</a:t>
            </a:r>
          </a:p>
        </p:txBody>
      </p:sp>
      <p:sp>
        <p:nvSpPr>
          <p:cNvPr id="167973" name="文字方塊 51"/>
          <p:cNvSpPr txBox="1">
            <a:spLocks noChangeArrowheads="1"/>
          </p:cNvSpPr>
          <p:nvPr/>
        </p:nvSpPr>
        <p:spPr bwMode="auto">
          <a:xfrm>
            <a:off x="4371959" y="3940569"/>
            <a:ext cx="4521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800" i="1" dirty="0">
                <a:latin typeface="Times New Roman" panose="02020603050405020304" pitchFamily="18" charset="0"/>
                <a:cs typeface="Times New Roman" panose="02020603050405020304" pitchFamily="18" charset="0"/>
              </a:rPr>
              <a:t>A</a:t>
            </a:r>
            <a:r>
              <a:rPr kumimoji="0" lang="zh-TW" altLang="en-US" sz="1800" dirty="0">
                <a:latin typeface="Times New Roman" panose="02020603050405020304" pitchFamily="18" charset="0"/>
                <a:cs typeface="Times New Roman" panose="02020603050405020304" pitchFamily="18" charset="0"/>
              </a:rPr>
              <a:t>發射球</a:t>
            </a:r>
            <a:r>
              <a:rPr kumimoji="0" lang="zh-TW" altLang="en-US" sz="1800" dirty="0"/>
              <a:t>在後，</a:t>
            </a:r>
            <a:r>
              <a:rPr kumimoji="0" lang="en-US" altLang="zh-TW" sz="1800" dirty="0">
                <a:latin typeface="Times New Roman" panose="02020603050405020304" pitchFamily="18" charset="0"/>
                <a:cs typeface="Times New Roman" panose="02020603050405020304" pitchFamily="18" charset="0"/>
              </a:rPr>
              <a:t> </a:t>
            </a:r>
            <a:r>
              <a:rPr kumimoji="0" lang="en-US" altLang="zh-TW" sz="1800" i="1" dirty="0">
                <a:latin typeface="Times New Roman" panose="02020603050405020304" pitchFamily="18" charset="0"/>
                <a:cs typeface="Times New Roman" panose="02020603050405020304" pitchFamily="18" charset="0"/>
              </a:rPr>
              <a:t>B</a:t>
            </a:r>
            <a:r>
              <a:rPr kumimoji="0" lang="zh-TW" altLang="en-US" sz="1800" dirty="0">
                <a:latin typeface="Times New Roman" panose="02020603050405020304" pitchFamily="18" charset="0"/>
                <a:cs typeface="Times New Roman" panose="02020603050405020304" pitchFamily="18" charset="0"/>
              </a:rPr>
              <a:t>打中寶貝</a:t>
            </a:r>
            <a:r>
              <a:rPr kumimoji="0" lang="zh-TW" altLang="en-US" sz="1800" dirty="0"/>
              <a:t>在前，</a:t>
            </a:r>
          </a:p>
        </p:txBody>
      </p:sp>
      <p:sp>
        <p:nvSpPr>
          <p:cNvPr id="167974" name="文字方塊 52"/>
          <p:cNvSpPr txBox="1">
            <a:spLocks noChangeArrowheads="1"/>
          </p:cNvSpPr>
          <p:nvPr/>
        </p:nvSpPr>
        <p:spPr bwMode="auto">
          <a:xfrm>
            <a:off x="4418237" y="4896205"/>
            <a:ext cx="46182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en-US" altLang="zh-TW" sz="1800" i="1" dirty="0">
                <a:latin typeface="Times New Roman" panose="02020603050405020304" pitchFamily="18" charset="0"/>
                <a:cs typeface="Times New Roman" panose="02020603050405020304" pitchFamily="18" charset="0"/>
              </a:rPr>
              <a:t>B</a:t>
            </a:r>
            <a:r>
              <a:rPr kumimoji="0" lang="zh-TW" altLang="en-US" sz="1800" dirty="0">
                <a:latin typeface="Times New Roman" panose="02020603050405020304" pitchFamily="18" charset="0"/>
                <a:cs typeface="Times New Roman" panose="02020603050405020304" pitchFamily="18" charset="0"/>
              </a:rPr>
              <a:t>打中寶貝</a:t>
            </a:r>
            <a:r>
              <a:rPr kumimoji="0" lang="zh-TW" altLang="en-US" sz="1800" dirty="0"/>
              <a:t>是因，</a:t>
            </a:r>
            <a:r>
              <a:rPr kumimoji="0" lang="en-US" altLang="zh-TW" sz="1800" i="1" dirty="0">
                <a:latin typeface="Times New Roman" panose="02020603050405020304" pitchFamily="18" charset="0"/>
                <a:cs typeface="Times New Roman" panose="02020603050405020304" pitchFamily="18" charset="0"/>
              </a:rPr>
              <a:t> A</a:t>
            </a:r>
            <a:r>
              <a:rPr kumimoji="0" lang="zh-TW" altLang="en-US" sz="1800" dirty="0">
                <a:latin typeface="Times New Roman" panose="02020603050405020304" pitchFamily="18" charset="0"/>
                <a:cs typeface="Times New Roman" panose="02020603050405020304" pitchFamily="18" charset="0"/>
              </a:rPr>
              <a:t>發射球</a:t>
            </a:r>
            <a:r>
              <a:rPr kumimoji="0" lang="zh-TW" altLang="en-US" sz="1800" dirty="0"/>
              <a:t>是果。寶貝得分！</a:t>
            </a:r>
            <a:endParaRPr kumimoji="0" lang="en-US" altLang="zh-TW" sz="1800" dirty="0"/>
          </a:p>
        </p:txBody>
      </p:sp>
      <p:sp>
        <p:nvSpPr>
          <p:cNvPr id="167975" name="文字方塊 53"/>
          <p:cNvSpPr txBox="1">
            <a:spLocks noChangeArrowheads="1"/>
          </p:cNvSpPr>
          <p:nvPr/>
        </p:nvSpPr>
        <p:spPr bwMode="auto">
          <a:xfrm>
            <a:off x="2216500" y="5373216"/>
            <a:ext cx="4546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zh-TW" altLang="en-US" sz="1800" dirty="0"/>
              <a:t>如果有這樣的寶貝球，因果就完全錯亂！</a:t>
            </a:r>
          </a:p>
        </p:txBody>
      </p:sp>
      <p:graphicFrame>
        <p:nvGraphicFramePr>
          <p:cNvPr id="2" name="物件 1"/>
          <p:cNvGraphicFramePr>
            <a:graphicFrameLocks noChangeAspect="1"/>
          </p:cNvGraphicFramePr>
          <p:nvPr>
            <p:extLst>
              <p:ext uri="{D42A27DB-BD31-4B8C-83A1-F6EECF244321}">
                <p14:modId xmlns:p14="http://schemas.microsoft.com/office/powerpoint/2010/main" val="563363172"/>
              </p:ext>
            </p:extLst>
          </p:nvPr>
        </p:nvGraphicFramePr>
        <p:xfrm>
          <a:off x="3292045" y="2147590"/>
          <a:ext cx="661988" cy="623887"/>
        </p:xfrm>
        <a:graphic>
          <a:graphicData uri="http://schemas.openxmlformats.org/presentationml/2006/ole">
            <mc:AlternateContent xmlns:mc="http://schemas.openxmlformats.org/markup-compatibility/2006">
              <mc:Choice xmlns:v="urn:schemas-microsoft-com:vml" Requires="v">
                <p:oleObj spid="_x0000_s15514" name="方程式" r:id="rId4" imgW="431640" imgH="406080" progId="Equation.3">
                  <p:embed/>
                </p:oleObj>
              </mc:Choice>
              <mc:Fallback>
                <p:oleObj name="方程式" r:id="rId4" imgW="431640" imgH="406080" progId="Equation.3">
                  <p:embed/>
                  <p:pic>
                    <p:nvPicPr>
                      <p:cNvPr id="2" name="物件 1"/>
                      <p:cNvPicPr>
                        <a:picLocks noChangeAspect="1" noChangeArrowheads="1"/>
                      </p:cNvPicPr>
                      <p:nvPr/>
                    </p:nvPicPr>
                    <p:blipFill>
                      <a:blip r:embed="rId5"/>
                      <a:srcRect/>
                      <a:stretch>
                        <a:fillRect/>
                      </a:stretch>
                    </p:blipFill>
                    <p:spPr bwMode="auto">
                      <a:xfrm>
                        <a:off x="3292045" y="2147590"/>
                        <a:ext cx="661988" cy="623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3" name="笑臉 18"/>
          <p:cNvSpPr>
            <a:spLocks noChangeArrowheads="1"/>
          </p:cNvSpPr>
          <p:nvPr/>
        </p:nvSpPr>
        <p:spPr bwMode="auto">
          <a:xfrm>
            <a:off x="5747657" y="3397089"/>
            <a:ext cx="365125" cy="328613"/>
          </a:xfrm>
          <a:prstGeom prst="smileyFace">
            <a:avLst>
              <a:gd name="adj" fmla="val 4653"/>
            </a:avLst>
          </a:prstGeom>
          <a:solidFill>
            <a:srgbClr val="FFC000"/>
          </a:solidFill>
          <a:ln w="9525">
            <a:solidFill>
              <a:schemeClr val="tx1"/>
            </a:solidFill>
            <a:round/>
            <a:headEnd/>
            <a:tailEnd/>
          </a:ln>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endParaRPr kumimoji="0" lang="zh-TW" altLang="en-US" sz="1800"/>
          </a:p>
        </p:txBody>
      </p:sp>
      <p:sp>
        <p:nvSpPr>
          <p:cNvPr id="44" name="文字方塊 53"/>
          <p:cNvSpPr txBox="1">
            <a:spLocks noChangeArrowheads="1"/>
          </p:cNvSpPr>
          <p:nvPr/>
        </p:nvSpPr>
        <p:spPr bwMode="auto">
          <a:xfrm>
            <a:off x="2199659" y="5751477"/>
            <a:ext cx="4546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zh-TW" altLang="en-US" sz="1800" dirty="0"/>
              <a:t>因此以兩倍光速移動的寶貝球不存在！</a:t>
            </a:r>
          </a:p>
        </p:txBody>
      </p:sp>
      <p:sp>
        <p:nvSpPr>
          <p:cNvPr id="45" name="文字方塊 53"/>
          <p:cNvSpPr txBox="1">
            <a:spLocks noChangeArrowheads="1"/>
          </p:cNvSpPr>
          <p:nvPr/>
        </p:nvSpPr>
        <p:spPr bwMode="auto">
          <a:xfrm>
            <a:off x="262589" y="1157561"/>
            <a:ext cx="40301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zh-TW" altLang="en-US" sz="1800" dirty="0"/>
              <a:t>朝他發射一以兩倍光速移動的寶貝球。</a:t>
            </a:r>
          </a:p>
        </p:txBody>
      </p:sp>
      <p:sp>
        <p:nvSpPr>
          <p:cNvPr id="3" name="矩形 2"/>
          <p:cNvSpPr/>
          <p:nvPr/>
        </p:nvSpPr>
        <p:spPr>
          <a:xfrm>
            <a:off x="293549" y="1551499"/>
            <a:ext cx="4198585" cy="369332"/>
          </a:xfrm>
          <a:prstGeom prst="rect">
            <a:avLst/>
          </a:prstGeom>
        </p:spPr>
        <p:txBody>
          <a:bodyPr wrap="none">
            <a:spAutoFit/>
          </a:bodyPr>
          <a:lstStyle/>
          <a:p>
            <a:r>
              <a:rPr kumimoji="0" lang="zh-TW" altLang="en-US" dirty="0"/>
              <a:t>由</a:t>
            </a:r>
            <a:r>
              <a:rPr kumimoji="0" lang="en-US" altLang="zh-TW" i="1" dirty="0">
                <a:latin typeface="Times New Roman" panose="02020603050405020304" pitchFamily="18" charset="0"/>
                <a:cs typeface="Times New Roman" panose="02020603050405020304" pitchFamily="18" charset="0"/>
              </a:rPr>
              <a:t>A</a:t>
            </a:r>
            <a:r>
              <a:rPr kumimoji="0" lang="zh-TW" altLang="en-US" dirty="0"/>
              <a:t>出發，一秒鐘後</a:t>
            </a:r>
            <a:r>
              <a:rPr kumimoji="0" lang="zh-TW" altLang="en-US" dirty="0">
                <a:latin typeface="Times New Roman" panose="02020603050405020304" pitchFamily="18" charset="0"/>
                <a:cs typeface="Times New Roman" panose="02020603050405020304" pitchFamily="18" charset="0"/>
              </a:rPr>
              <a:t>到達</a:t>
            </a:r>
            <a:r>
              <a:rPr kumimoji="0" lang="en-US" altLang="zh-TW" i="1" dirty="0">
                <a:latin typeface="Times New Roman" panose="02020603050405020304" pitchFamily="18" charset="0"/>
                <a:cs typeface="Times New Roman" panose="02020603050405020304" pitchFamily="18" charset="0"/>
              </a:rPr>
              <a:t>B</a:t>
            </a:r>
            <a:r>
              <a:rPr kumimoji="0" lang="zh-TW" altLang="en-US" dirty="0">
                <a:latin typeface="Times New Roman" panose="02020603050405020304" pitchFamily="18" charset="0"/>
                <a:cs typeface="Times New Roman" panose="02020603050405020304" pitchFamily="18" charset="0"/>
              </a:rPr>
              <a:t>，打中寶貝。</a:t>
            </a:r>
            <a:endParaRPr lang="zh-TW" altLang="en-US" dirty="0">
              <a:latin typeface="Times New Roman" panose="02020603050405020304" pitchFamily="18" charset="0"/>
              <a:cs typeface="Times New Roman" panose="02020603050405020304" pitchFamily="18" charset="0"/>
            </a:endParaRPr>
          </a:p>
        </p:txBody>
      </p:sp>
      <p:sp>
        <p:nvSpPr>
          <p:cNvPr id="4" name="文字方塊 3"/>
          <p:cNvSpPr txBox="1"/>
          <p:nvPr/>
        </p:nvSpPr>
        <p:spPr>
          <a:xfrm>
            <a:off x="1816326" y="2284624"/>
            <a:ext cx="1531537" cy="369332"/>
          </a:xfrm>
          <a:prstGeom prst="rect">
            <a:avLst/>
          </a:prstGeom>
          <a:noFill/>
        </p:spPr>
        <p:txBody>
          <a:bodyPr wrap="square" rtlCol="0">
            <a:spAutoFit/>
          </a:bodyPr>
          <a:lstStyle/>
          <a:p>
            <a:r>
              <a:rPr lang="zh-TW" altLang="en-US" dirty="0"/>
              <a:t>事件</a:t>
            </a:r>
            <a:r>
              <a:rPr lang="en-US" altLang="zh-TW" i="1" dirty="0">
                <a:latin typeface="Times New Roman" panose="02020603050405020304" pitchFamily="18" charset="0"/>
                <a:cs typeface="Times New Roman" panose="02020603050405020304" pitchFamily="18" charset="0"/>
              </a:rPr>
              <a:t>B</a:t>
            </a:r>
            <a:r>
              <a:rPr lang="zh-TW" altLang="en-US" dirty="0"/>
              <a:t>的時空</a:t>
            </a:r>
          </a:p>
        </p:txBody>
      </p:sp>
      <p:sp>
        <p:nvSpPr>
          <p:cNvPr id="48" name="文字方塊 47"/>
          <p:cNvSpPr txBox="1"/>
          <p:nvPr/>
        </p:nvSpPr>
        <p:spPr>
          <a:xfrm>
            <a:off x="5328504" y="1443782"/>
            <a:ext cx="1531537" cy="369332"/>
          </a:xfrm>
          <a:prstGeom prst="rect">
            <a:avLst/>
          </a:prstGeom>
          <a:noFill/>
        </p:spPr>
        <p:txBody>
          <a:bodyPr wrap="square" rtlCol="0">
            <a:spAutoFit/>
          </a:bodyPr>
          <a:lstStyle/>
          <a:p>
            <a:r>
              <a:rPr lang="zh-TW" altLang="en-US" dirty="0"/>
              <a:t>事件</a:t>
            </a:r>
            <a:r>
              <a:rPr lang="en-US" altLang="zh-TW" dirty="0">
                <a:latin typeface="Times New Roman" panose="02020603050405020304" pitchFamily="18" charset="0"/>
                <a:cs typeface="Times New Roman" panose="02020603050405020304" pitchFamily="18" charset="0"/>
              </a:rPr>
              <a:t>B</a:t>
            </a:r>
            <a:r>
              <a:rPr lang="zh-TW" altLang="en-US" dirty="0"/>
              <a:t>的時空</a:t>
            </a:r>
          </a:p>
        </p:txBody>
      </p:sp>
      <p:sp>
        <p:nvSpPr>
          <p:cNvPr id="5" name="矩形 4"/>
          <p:cNvSpPr/>
          <p:nvPr/>
        </p:nvSpPr>
        <p:spPr>
          <a:xfrm>
            <a:off x="7061379" y="2918132"/>
            <a:ext cx="2082621" cy="369332"/>
          </a:xfrm>
          <a:prstGeom prst="rect">
            <a:avLst/>
          </a:prstGeom>
        </p:spPr>
        <p:txBody>
          <a:bodyPr wrap="none">
            <a:spAutoFit/>
          </a:bodyPr>
          <a:lstStyle/>
          <a:p>
            <a:r>
              <a:rPr kumimoji="0" lang="zh-TW" altLang="en-US" dirty="0">
                <a:solidFill>
                  <a:srgbClr val="FF0000"/>
                </a:solidFill>
              </a:rPr>
              <a:t>事件 </a:t>
            </a:r>
            <a:r>
              <a:rPr kumimoji="0" lang="en-US" altLang="zh-TW" dirty="0">
                <a:solidFill>
                  <a:srgbClr val="FF0000"/>
                </a:solidFill>
                <a:latin typeface="Times New Roman" panose="02020603050405020304" pitchFamily="18" charset="0"/>
                <a:cs typeface="Times New Roman" panose="02020603050405020304" pitchFamily="18" charset="0"/>
              </a:rPr>
              <a:t>B</a:t>
            </a:r>
            <a:r>
              <a:rPr kumimoji="0" lang="en-US" altLang="zh-TW" dirty="0">
                <a:solidFill>
                  <a:srgbClr val="FF0000"/>
                </a:solidFill>
              </a:rPr>
              <a:t> </a:t>
            </a:r>
            <a:r>
              <a:rPr kumimoji="0" lang="zh-TW" altLang="en-US" dirty="0">
                <a:solidFill>
                  <a:srgbClr val="FF0000"/>
                </a:solidFill>
              </a:rPr>
              <a:t>的時間變號</a:t>
            </a:r>
            <a:endParaRPr lang="zh-TW" altLang="en-US" dirty="0">
              <a:solidFill>
                <a:srgbClr val="FF0000"/>
              </a:solidFill>
            </a:endParaRPr>
          </a:p>
        </p:txBody>
      </p:sp>
      <p:sp>
        <p:nvSpPr>
          <p:cNvPr id="6" name="文字方塊 5"/>
          <p:cNvSpPr txBox="1"/>
          <p:nvPr/>
        </p:nvSpPr>
        <p:spPr>
          <a:xfrm>
            <a:off x="4418238" y="4365104"/>
            <a:ext cx="4114202" cy="369332"/>
          </a:xfrm>
          <a:prstGeom prst="rect">
            <a:avLst/>
          </a:prstGeom>
          <a:noFill/>
        </p:spPr>
        <p:txBody>
          <a:bodyPr wrap="square" rtlCol="0">
            <a:spAutoFit/>
          </a:bodyPr>
          <a:lstStyle/>
          <a:p>
            <a:r>
              <a:rPr lang="zh-TW" altLang="en-US" dirty="0"/>
              <a:t>因此寶貝球是由</a:t>
            </a:r>
            <a:r>
              <a:rPr lang="en-US" altLang="zh-TW" i="1" dirty="0">
                <a:latin typeface="Times New Roman" panose="02020603050405020304" pitchFamily="18" charset="0"/>
                <a:cs typeface="Times New Roman" panose="02020603050405020304" pitchFamily="18" charset="0"/>
              </a:rPr>
              <a:t>B</a:t>
            </a:r>
            <a:r>
              <a:rPr lang="zh-TW" altLang="en-US" dirty="0">
                <a:latin typeface="Times New Roman" panose="02020603050405020304" pitchFamily="18" charset="0"/>
                <a:cs typeface="Times New Roman" panose="02020603050405020304" pitchFamily="18" charset="0"/>
              </a:rPr>
              <a:t>走到</a:t>
            </a:r>
            <a:r>
              <a:rPr lang="en-US" altLang="zh-TW" i="1" dirty="0">
                <a:latin typeface="Times New Roman" panose="02020603050405020304" pitchFamily="18" charset="0"/>
                <a:cs typeface="Times New Roman" panose="02020603050405020304" pitchFamily="18" charset="0"/>
              </a:rPr>
              <a:t>A</a:t>
            </a:r>
          </a:p>
        </p:txBody>
      </p:sp>
      <p:sp>
        <p:nvSpPr>
          <p:cNvPr id="7" name="文字方塊 6"/>
          <p:cNvSpPr txBox="1"/>
          <p:nvPr/>
        </p:nvSpPr>
        <p:spPr>
          <a:xfrm>
            <a:off x="2179348" y="6165304"/>
            <a:ext cx="5683648" cy="369332"/>
          </a:xfrm>
          <a:prstGeom prst="rect">
            <a:avLst/>
          </a:prstGeom>
          <a:noFill/>
        </p:spPr>
        <p:txBody>
          <a:bodyPr wrap="square" rtlCol="0">
            <a:spAutoFit/>
          </a:bodyPr>
          <a:lstStyle/>
          <a:p>
            <a:r>
              <a:rPr lang="zh-TW" altLang="en-US" dirty="0"/>
              <a:t>可以證明超過光速運動的物體都會造成這樣的因果錯亂。</a:t>
            </a:r>
          </a:p>
        </p:txBody>
      </p:sp>
      <p:cxnSp>
        <p:nvCxnSpPr>
          <p:cNvPr id="9" name="直線單箭頭接點 8"/>
          <p:cNvCxnSpPr/>
          <p:nvPr/>
        </p:nvCxnSpPr>
        <p:spPr>
          <a:xfrm flipV="1">
            <a:off x="7221978" y="2053799"/>
            <a:ext cx="1042491" cy="369062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文字方塊 12"/>
              <p:cNvSpPr txBox="1"/>
              <p:nvPr/>
            </p:nvSpPr>
            <p:spPr>
              <a:xfrm>
                <a:off x="7062730" y="5751477"/>
                <a:ext cx="1973765" cy="369332"/>
              </a:xfrm>
              <a:prstGeom prst="rect">
                <a:avLst/>
              </a:prstGeom>
              <a:noFill/>
            </p:spPr>
            <p:txBody>
              <a:bodyPr wrap="square" rtlCol="0">
                <a:spAutoFit/>
              </a:bodyPr>
              <a:lstStyle/>
              <a:p>
                <a14:m>
                  <m:oMath xmlns:m="http://schemas.openxmlformats.org/officeDocument/2006/math">
                    <m:r>
                      <a:rPr lang="en-US" altLang="zh-TW" b="0" i="1" smtClean="0">
                        <a:latin typeface="Cambria Math"/>
                      </a:rPr>
                      <m:t>𝑡</m:t>
                    </m:r>
                    <m:r>
                      <a:rPr lang="en-US" altLang="zh-TW" b="0" i="1" smtClean="0">
                        <a:latin typeface="Cambria Math"/>
                      </a:rPr>
                      <m:t>′</m:t>
                    </m:r>
                  </m:oMath>
                </a14:m>
                <a:r>
                  <a:rPr lang="zh-TW" altLang="en-US" dirty="0"/>
                  <a:t>變號是因</a:t>
                </a:r>
                <a14:m>
                  <m:oMath xmlns:m="http://schemas.openxmlformats.org/officeDocument/2006/math">
                    <m:r>
                      <a:rPr lang="en-US" altLang="zh-TW" b="0" i="1" smtClean="0">
                        <a:latin typeface="Cambria Math"/>
                      </a:rPr>
                      <m:t>𝑥</m:t>
                    </m:r>
                  </m:oMath>
                </a14:m>
                <a:r>
                  <a:rPr lang="zh-TW" altLang="en-US" dirty="0"/>
                  <a:t>很大</a:t>
                </a:r>
              </a:p>
            </p:txBody>
          </p:sp>
        </mc:Choice>
        <mc:Fallback xmlns="">
          <p:sp>
            <p:nvSpPr>
              <p:cNvPr id="13" name="文字方塊 12"/>
              <p:cNvSpPr txBox="1">
                <a:spLocks noRot="1" noChangeAspect="1" noMove="1" noResize="1" noEditPoints="1" noAdjustHandles="1" noChangeArrowheads="1" noChangeShapeType="1" noTextEdit="1"/>
              </p:cNvSpPr>
              <p:nvPr/>
            </p:nvSpPr>
            <p:spPr>
              <a:xfrm>
                <a:off x="7062730" y="5751477"/>
                <a:ext cx="1973765" cy="369332"/>
              </a:xfrm>
              <a:prstGeom prst="rect">
                <a:avLst/>
              </a:prstGeom>
              <a:blipFill rotWithShape="1">
                <a:blip r:embed="rId7"/>
                <a:stretch>
                  <a:fillRect t="-6557" b="-26230"/>
                </a:stretch>
              </a:blipFill>
            </p:spPr>
            <p:txBody>
              <a:bodyPr/>
              <a:lstStyle/>
              <a:p>
                <a:r>
                  <a:rPr lang="zh-TW" altLang="en-US">
                    <a:noFill/>
                  </a:rPr>
                  <a:t> </a:t>
                </a:r>
              </a:p>
            </p:txBody>
          </p:sp>
        </mc:Fallback>
      </mc:AlternateContent>
      <p:pic>
        <p:nvPicPr>
          <p:cNvPr id="343599" name="Picture 559" descr="\\Mac\Home\Downloads\Poke_Bal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19961" y="1157561"/>
            <a:ext cx="396553" cy="39655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59" descr="\\Mac\Home\Downloads\Poke_Ball.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6821" y="3275094"/>
            <a:ext cx="436235" cy="4362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59" descr="\\Mac\Home\Downloads\Poke_Ball.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31680" y="3379469"/>
            <a:ext cx="436235" cy="436235"/>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p:cNvSpPr txBox="1"/>
          <p:nvPr/>
        </p:nvSpPr>
        <p:spPr>
          <a:xfrm>
            <a:off x="253867" y="737099"/>
            <a:ext cx="3289796" cy="369332"/>
          </a:xfrm>
          <a:prstGeom prst="rect">
            <a:avLst/>
          </a:prstGeom>
          <a:noFill/>
        </p:spPr>
        <p:txBody>
          <a:bodyPr wrap="square" rtlCol="0">
            <a:spAutoFit/>
          </a:bodyPr>
          <a:lstStyle/>
          <a:p>
            <a:r>
              <a:rPr lang="zh-TW" altLang="en-US" dirty="0"/>
              <a:t>在距離</a:t>
            </a:r>
            <a:r>
              <a:rPr kumimoji="0" lang="en-US" altLang="zh-TW" dirty="0">
                <a:latin typeface="Times New Roman" panose="02020603050405020304" pitchFamily="18" charset="0"/>
                <a:cs typeface="Times New Roman" panose="02020603050405020304" pitchFamily="18" charset="0"/>
              </a:rPr>
              <a:t>2</a:t>
            </a:r>
            <a:r>
              <a:rPr kumimoji="0" lang="en-US" altLang="zh-TW" i="1" dirty="0">
                <a:latin typeface="Times New Roman" panose="02020603050405020304" pitchFamily="18" charset="0"/>
                <a:cs typeface="Times New Roman" panose="02020603050405020304" pitchFamily="18" charset="0"/>
              </a:rPr>
              <a:t>c</a:t>
            </a:r>
            <a:r>
              <a:rPr kumimoji="0" lang="zh-TW" altLang="en-US" dirty="0">
                <a:latin typeface="Times New Roman" panose="02020603050405020304" pitchFamily="18" charset="0"/>
                <a:cs typeface="Times New Roman" panose="02020603050405020304" pitchFamily="18" charset="0"/>
              </a:rPr>
              <a:t>處發現一個神奇寶貝！</a:t>
            </a:r>
            <a:endParaRPr lang="zh-TW" altLang="en-US" dirty="0"/>
          </a:p>
        </p:txBody>
      </p:sp>
      <p:pic>
        <p:nvPicPr>
          <p:cNvPr id="57" name="圖片 5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43663" y="679418"/>
            <a:ext cx="625695" cy="484693"/>
          </a:xfrm>
          <a:prstGeom prst="rect">
            <a:avLst/>
          </a:prstGeom>
        </p:spPr>
      </p:pic>
      <p:pic>
        <p:nvPicPr>
          <p:cNvPr id="59" name="圖片 5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33778" y="2844213"/>
            <a:ext cx="625695" cy="484693"/>
          </a:xfrm>
          <a:prstGeom prst="rect">
            <a:avLst/>
          </a:prstGeom>
        </p:spPr>
      </p:pic>
      <p:pic>
        <p:nvPicPr>
          <p:cNvPr id="60" name="圖片 5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96283" y="3063159"/>
            <a:ext cx="625695" cy="484693"/>
          </a:xfrm>
          <a:prstGeom prst="rect">
            <a:avLst/>
          </a:prstGeom>
        </p:spPr>
      </p:pic>
      <mc:AlternateContent xmlns:mc="http://schemas.openxmlformats.org/markup-compatibility/2006" xmlns:a14="http://schemas.microsoft.com/office/drawing/2010/main">
        <mc:Choice Requires="a14">
          <p:sp>
            <p:nvSpPr>
              <p:cNvPr id="56" name="矩形 55"/>
              <p:cNvSpPr/>
              <p:nvPr/>
            </p:nvSpPr>
            <p:spPr>
              <a:xfrm>
                <a:off x="6990723" y="729507"/>
                <a:ext cx="2153277" cy="937244"/>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i="1">
                              <a:latin typeface="Cambria Math"/>
                            </a:rPr>
                            <m:t>𝑥</m:t>
                          </m:r>
                        </m:e>
                        <m:sup>
                          <m:r>
                            <a:rPr lang="en-US" altLang="zh-TW" i="1">
                              <a:latin typeface="Cambria Math"/>
                            </a:rPr>
                            <m:t>′</m:t>
                          </m:r>
                        </m:sup>
                      </m:sSup>
                      <m:r>
                        <a:rPr lang="en-US" altLang="zh-TW" i="1">
                          <a:latin typeface="Cambria Math"/>
                        </a:rPr>
                        <m:t>=</m:t>
                      </m:r>
                      <m:f>
                        <m:fPr>
                          <m:ctrlPr>
                            <a:rPr lang="en-US" altLang="zh-TW" i="1" smtClean="0">
                              <a:latin typeface="Cambria Math" panose="02040503050406030204" pitchFamily="18" charset="0"/>
                            </a:rPr>
                          </m:ctrlPr>
                        </m:fPr>
                        <m:num>
                          <m:r>
                            <a:rPr lang="en-US" altLang="zh-TW" i="1">
                              <a:latin typeface="Cambria Math"/>
                            </a:rPr>
                            <m:t>𝑥</m:t>
                          </m:r>
                          <m:r>
                            <a:rPr lang="en-US" altLang="zh-TW" i="1">
                              <a:latin typeface="Cambria Math"/>
                            </a:rPr>
                            <m:t>−</m:t>
                          </m:r>
                          <m:r>
                            <a:rPr lang="en-US" altLang="zh-TW" i="1">
                              <a:latin typeface="Cambria Math"/>
                            </a:rPr>
                            <m:t>𝑣𝑡</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r>
                        <a:rPr lang="en-US" altLang="zh-TW" b="0" i="1" smtClean="0">
                          <a:latin typeface="Cambria Math"/>
                        </a:rPr>
                        <m:t>=2</m:t>
                      </m:r>
                      <m:r>
                        <a:rPr lang="en-US" altLang="zh-TW" b="0" i="1" smtClean="0">
                          <a:latin typeface="Cambria Math"/>
                        </a:rPr>
                        <m:t>𝑐</m:t>
                      </m:r>
                    </m:oMath>
                  </m:oMathPara>
                </a14:m>
                <a:endParaRPr lang="zh-TW" altLang="zh-TW" dirty="0"/>
              </a:p>
            </p:txBody>
          </p:sp>
        </mc:Choice>
        <mc:Fallback xmlns="">
          <p:sp>
            <p:nvSpPr>
              <p:cNvPr id="56" name="矩形 55"/>
              <p:cNvSpPr>
                <a:spLocks noRot="1" noChangeAspect="1" noMove="1" noResize="1" noEditPoints="1" noAdjustHandles="1" noChangeArrowheads="1" noChangeShapeType="1" noTextEdit="1"/>
              </p:cNvSpPr>
              <p:nvPr/>
            </p:nvSpPr>
            <p:spPr>
              <a:xfrm>
                <a:off x="6990723" y="729507"/>
                <a:ext cx="2153277" cy="937244"/>
              </a:xfrm>
              <a:prstGeom prst="rect">
                <a:avLst/>
              </a:prstGeom>
              <a:blipFill rotWithShape="1">
                <a:blip r:embed="rId11"/>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8292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7938"/>
                                        </p:tgtEl>
                                        <p:attrNameLst>
                                          <p:attrName>style.visibility</p:attrName>
                                        </p:attrNameLst>
                                      </p:cBhvr>
                                      <p:to>
                                        <p:strVal val="visible"/>
                                      </p:to>
                                    </p:set>
                                    <p:anim calcmode="lin" valueType="num">
                                      <p:cBhvr additive="base">
                                        <p:cTn id="7" dur="500" fill="hold"/>
                                        <p:tgtEl>
                                          <p:spTgt spid="167938"/>
                                        </p:tgtEl>
                                        <p:attrNameLst>
                                          <p:attrName>ppt_x</p:attrName>
                                        </p:attrNameLst>
                                      </p:cBhvr>
                                      <p:tavLst>
                                        <p:tav tm="0">
                                          <p:val>
                                            <p:strVal val="#ppt_x"/>
                                          </p:val>
                                        </p:tav>
                                        <p:tav tm="100000">
                                          <p:val>
                                            <p:strVal val="#ppt_x"/>
                                          </p:val>
                                        </p:tav>
                                      </p:tavLst>
                                    </p:anim>
                                    <p:anim calcmode="lin" valueType="num">
                                      <p:cBhvr additive="base">
                                        <p:cTn id="8" dur="500" fill="hold"/>
                                        <p:tgtEl>
                                          <p:spTgt spid="1679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7939"/>
                                        </p:tgtEl>
                                        <p:attrNameLst>
                                          <p:attrName>style.visibility</p:attrName>
                                        </p:attrNameLst>
                                      </p:cBhvr>
                                      <p:to>
                                        <p:strVal val="visible"/>
                                      </p:to>
                                    </p:set>
                                    <p:anim calcmode="lin" valueType="num">
                                      <p:cBhvr additive="base">
                                        <p:cTn id="11" dur="500" fill="hold"/>
                                        <p:tgtEl>
                                          <p:spTgt spid="167939"/>
                                        </p:tgtEl>
                                        <p:attrNameLst>
                                          <p:attrName>ppt_x</p:attrName>
                                        </p:attrNameLst>
                                      </p:cBhvr>
                                      <p:tavLst>
                                        <p:tav tm="0">
                                          <p:val>
                                            <p:strVal val="#ppt_x"/>
                                          </p:val>
                                        </p:tav>
                                        <p:tav tm="100000">
                                          <p:val>
                                            <p:strVal val="#ppt_x"/>
                                          </p:val>
                                        </p:tav>
                                      </p:tavLst>
                                    </p:anim>
                                    <p:anim calcmode="lin" valueType="num">
                                      <p:cBhvr additive="base">
                                        <p:cTn id="12" dur="500" fill="hold"/>
                                        <p:tgtEl>
                                          <p:spTgt spid="16793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7940"/>
                                        </p:tgtEl>
                                        <p:attrNameLst>
                                          <p:attrName>style.visibility</p:attrName>
                                        </p:attrNameLst>
                                      </p:cBhvr>
                                      <p:to>
                                        <p:strVal val="visible"/>
                                      </p:to>
                                    </p:set>
                                    <p:anim calcmode="lin" valueType="num">
                                      <p:cBhvr additive="base">
                                        <p:cTn id="15" dur="500" fill="hold"/>
                                        <p:tgtEl>
                                          <p:spTgt spid="167940"/>
                                        </p:tgtEl>
                                        <p:attrNameLst>
                                          <p:attrName>ppt_x</p:attrName>
                                        </p:attrNameLst>
                                      </p:cBhvr>
                                      <p:tavLst>
                                        <p:tav tm="0">
                                          <p:val>
                                            <p:strVal val="#ppt_x"/>
                                          </p:val>
                                        </p:tav>
                                        <p:tav tm="100000">
                                          <p:val>
                                            <p:strVal val="#ppt_x"/>
                                          </p:val>
                                        </p:tav>
                                      </p:tavLst>
                                    </p:anim>
                                    <p:anim calcmode="lin" valueType="num">
                                      <p:cBhvr additive="base">
                                        <p:cTn id="16" dur="500" fill="hold"/>
                                        <p:tgtEl>
                                          <p:spTgt spid="16794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7941"/>
                                        </p:tgtEl>
                                        <p:attrNameLst>
                                          <p:attrName>style.visibility</p:attrName>
                                        </p:attrNameLst>
                                      </p:cBhvr>
                                      <p:to>
                                        <p:strVal val="visible"/>
                                      </p:to>
                                    </p:set>
                                    <p:anim calcmode="lin" valueType="num">
                                      <p:cBhvr additive="base">
                                        <p:cTn id="19" dur="500" fill="hold"/>
                                        <p:tgtEl>
                                          <p:spTgt spid="167941"/>
                                        </p:tgtEl>
                                        <p:attrNameLst>
                                          <p:attrName>ppt_x</p:attrName>
                                        </p:attrNameLst>
                                      </p:cBhvr>
                                      <p:tavLst>
                                        <p:tav tm="0">
                                          <p:val>
                                            <p:strVal val="#ppt_x"/>
                                          </p:val>
                                        </p:tav>
                                        <p:tav tm="100000">
                                          <p:val>
                                            <p:strVal val="#ppt_x"/>
                                          </p:val>
                                        </p:tav>
                                      </p:tavLst>
                                    </p:anim>
                                    <p:anim calcmode="lin" valueType="num">
                                      <p:cBhvr additive="base">
                                        <p:cTn id="20" dur="500" fill="hold"/>
                                        <p:tgtEl>
                                          <p:spTgt spid="16794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7942"/>
                                        </p:tgtEl>
                                        <p:attrNameLst>
                                          <p:attrName>style.visibility</p:attrName>
                                        </p:attrNameLst>
                                      </p:cBhvr>
                                      <p:to>
                                        <p:strVal val="visible"/>
                                      </p:to>
                                    </p:set>
                                    <p:anim calcmode="lin" valueType="num">
                                      <p:cBhvr additive="base">
                                        <p:cTn id="23" dur="500" fill="hold"/>
                                        <p:tgtEl>
                                          <p:spTgt spid="167942"/>
                                        </p:tgtEl>
                                        <p:attrNameLst>
                                          <p:attrName>ppt_x</p:attrName>
                                        </p:attrNameLst>
                                      </p:cBhvr>
                                      <p:tavLst>
                                        <p:tav tm="0">
                                          <p:val>
                                            <p:strVal val="#ppt_x"/>
                                          </p:val>
                                        </p:tav>
                                        <p:tav tm="100000">
                                          <p:val>
                                            <p:strVal val="#ppt_x"/>
                                          </p:val>
                                        </p:tav>
                                      </p:tavLst>
                                    </p:anim>
                                    <p:anim calcmode="lin" valueType="num">
                                      <p:cBhvr additive="base">
                                        <p:cTn id="24" dur="500" fill="hold"/>
                                        <p:tgtEl>
                                          <p:spTgt spid="16794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7943"/>
                                        </p:tgtEl>
                                        <p:attrNameLst>
                                          <p:attrName>style.visibility</p:attrName>
                                        </p:attrNameLst>
                                      </p:cBhvr>
                                      <p:to>
                                        <p:strVal val="visible"/>
                                      </p:to>
                                    </p:set>
                                    <p:anim calcmode="lin" valueType="num">
                                      <p:cBhvr additive="base">
                                        <p:cTn id="27" dur="500" fill="hold"/>
                                        <p:tgtEl>
                                          <p:spTgt spid="167943"/>
                                        </p:tgtEl>
                                        <p:attrNameLst>
                                          <p:attrName>ppt_x</p:attrName>
                                        </p:attrNameLst>
                                      </p:cBhvr>
                                      <p:tavLst>
                                        <p:tav tm="0">
                                          <p:val>
                                            <p:strVal val="#ppt_x"/>
                                          </p:val>
                                        </p:tav>
                                        <p:tav tm="100000">
                                          <p:val>
                                            <p:strVal val="#ppt_x"/>
                                          </p:val>
                                        </p:tav>
                                      </p:tavLst>
                                    </p:anim>
                                    <p:anim calcmode="lin" valueType="num">
                                      <p:cBhvr additive="base">
                                        <p:cTn id="28" dur="500" fill="hold"/>
                                        <p:tgtEl>
                                          <p:spTgt spid="16794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7944"/>
                                        </p:tgtEl>
                                        <p:attrNameLst>
                                          <p:attrName>style.visibility</p:attrName>
                                        </p:attrNameLst>
                                      </p:cBhvr>
                                      <p:to>
                                        <p:strVal val="visible"/>
                                      </p:to>
                                    </p:set>
                                    <p:anim calcmode="lin" valueType="num">
                                      <p:cBhvr additive="base">
                                        <p:cTn id="31" dur="500" fill="hold"/>
                                        <p:tgtEl>
                                          <p:spTgt spid="167944"/>
                                        </p:tgtEl>
                                        <p:attrNameLst>
                                          <p:attrName>ppt_x</p:attrName>
                                        </p:attrNameLst>
                                      </p:cBhvr>
                                      <p:tavLst>
                                        <p:tav tm="0">
                                          <p:val>
                                            <p:strVal val="#ppt_x"/>
                                          </p:val>
                                        </p:tav>
                                        <p:tav tm="100000">
                                          <p:val>
                                            <p:strVal val="#ppt_x"/>
                                          </p:val>
                                        </p:tav>
                                      </p:tavLst>
                                    </p:anim>
                                    <p:anim calcmode="lin" valueType="num">
                                      <p:cBhvr additive="base">
                                        <p:cTn id="32" dur="500" fill="hold"/>
                                        <p:tgtEl>
                                          <p:spTgt spid="16794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7945"/>
                                        </p:tgtEl>
                                        <p:attrNameLst>
                                          <p:attrName>style.visibility</p:attrName>
                                        </p:attrNameLst>
                                      </p:cBhvr>
                                      <p:to>
                                        <p:strVal val="visible"/>
                                      </p:to>
                                    </p:set>
                                    <p:anim calcmode="lin" valueType="num">
                                      <p:cBhvr additive="base">
                                        <p:cTn id="35" dur="500" fill="hold"/>
                                        <p:tgtEl>
                                          <p:spTgt spid="167945"/>
                                        </p:tgtEl>
                                        <p:attrNameLst>
                                          <p:attrName>ppt_x</p:attrName>
                                        </p:attrNameLst>
                                      </p:cBhvr>
                                      <p:tavLst>
                                        <p:tav tm="0">
                                          <p:val>
                                            <p:strVal val="#ppt_x"/>
                                          </p:val>
                                        </p:tav>
                                        <p:tav tm="100000">
                                          <p:val>
                                            <p:strVal val="#ppt_x"/>
                                          </p:val>
                                        </p:tav>
                                      </p:tavLst>
                                    </p:anim>
                                    <p:anim calcmode="lin" valueType="num">
                                      <p:cBhvr additive="base">
                                        <p:cTn id="36" dur="500" fill="hold"/>
                                        <p:tgtEl>
                                          <p:spTgt spid="16794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7946"/>
                                        </p:tgtEl>
                                        <p:attrNameLst>
                                          <p:attrName>style.visibility</p:attrName>
                                        </p:attrNameLst>
                                      </p:cBhvr>
                                      <p:to>
                                        <p:strVal val="visible"/>
                                      </p:to>
                                    </p:set>
                                    <p:anim calcmode="lin" valueType="num">
                                      <p:cBhvr additive="base">
                                        <p:cTn id="39" dur="500" fill="hold"/>
                                        <p:tgtEl>
                                          <p:spTgt spid="167946"/>
                                        </p:tgtEl>
                                        <p:attrNameLst>
                                          <p:attrName>ppt_x</p:attrName>
                                        </p:attrNameLst>
                                      </p:cBhvr>
                                      <p:tavLst>
                                        <p:tav tm="0">
                                          <p:val>
                                            <p:strVal val="#ppt_x"/>
                                          </p:val>
                                        </p:tav>
                                        <p:tav tm="100000">
                                          <p:val>
                                            <p:strVal val="#ppt_x"/>
                                          </p:val>
                                        </p:tav>
                                      </p:tavLst>
                                    </p:anim>
                                    <p:anim calcmode="lin" valueType="num">
                                      <p:cBhvr additive="base">
                                        <p:cTn id="40" dur="500" fill="hold"/>
                                        <p:tgtEl>
                                          <p:spTgt spid="16794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7947"/>
                                        </p:tgtEl>
                                        <p:attrNameLst>
                                          <p:attrName>style.visibility</p:attrName>
                                        </p:attrNameLst>
                                      </p:cBhvr>
                                      <p:to>
                                        <p:strVal val="visible"/>
                                      </p:to>
                                    </p:set>
                                    <p:anim calcmode="lin" valueType="num">
                                      <p:cBhvr additive="base">
                                        <p:cTn id="43" dur="500" fill="hold"/>
                                        <p:tgtEl>
                                          <p:spTgt spid="167947"/>
                                        </p:tgtEl>
                                        <p:attrNameLst>
                                          <p:attrName>ppt_x</p:attrName>
                                        </p:attrNameLst>
                                      </p:cBhvr>
                                      <p:tavLst>
                                        <p:tav tm="0">
                                          <p:val>
                                            <p:strVal val="#ppt_x"/>
                                          </p:val>
                                        </p:tav>
                                        <p:tav tm="100000">
                                          <p:val>
                                            <p:strVal val="#ppt_x"/>
                                          </p:val>
                                        </p:tav>
                                      </p:tavLst>
                                    </p:anim>
                                    <p:anim calcmode="lin" valueType="num">
                                      <p:cBhvr additive="base">
                                        <p:cTn id="44" dur="500" fill="hold"/>
                                        <p:tgtEl>
                                          <p:spTgt spid="16794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67948"/>
                                        </p:tgtEl>
                                        <p:attrNameLst>
                                          <p:attrName>style.visibility</p:attrName>
                                        </p:attrNameLst>
                                      </p:cBhvr>
                                      <p:to>
                                        <p:strVal val="visible"/>
                                      </p:to>
                                    </p:set>
                                    <p:anim calcmode="lin" valueType="num">
                                      <p:cBhvr additive="base">
                                        <p:cTn id="47" dur="500" fill="hold"/>
                                        <p:tgtEl>
                                          <p:spTgt spid="167948"/>
                                        </p:tgtEl>
                                        <p:attrNameLst>
                                          <p:attrName>ppt_x</p:attrName>
                                        </p:attrNameLst>
                                      </p:cBhvr>
                                      <p:tavLst>
                                        <p:tav tm="0">
                                          <p:val>
                                            <p:strVal val="#ppt_x"/>
                                          </p:val>
                                        </p:tav>
                                        <p:tav tm="100000">
                                          <p:val>
                                            <p:strVal val="#ppt_x"/>
                                          </p:val>
                                        </p:tav>
                                      </p:tavLst>
                                    </p:anim>
                                    <p:anim calcmode="lin" valueType="num">
                                      <p:cBhvr additive="base">
                                        <p:cTn id="48" dur="500" fill="hold"/>
                                        <p:tgtEl>
                                          <p:spTgt spid="16794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7949"/>
                                        </p:tgtEl>
                                        <p:attrNameLst>
                                          <p:attrName>style.visibility</p:attrName>
                                        </p:attrNameLst>
                                      </p:cBhvr>
                                      <p:to>
                                        <p:strVal val="visible"/>
                                      </p:to>
                                    </p:set>
                                    <p:anim calcmode="lin" valueType="num">
                                      <p:cBhvr additive="base">
                                        <p:cTn id="51" dur="500" fill="hold"/>
                                        <p:tgtEl>
                                          <p:spTgt spid="167949"/>
                                        </p:tgtEl>
                                        <p:attrNameLst>
                                          <p:attrName>ppt_x</p:attrName>
                                        </p:attrNameLst>
                                      </p:cBhvr>
                                      <p:tavLst>
                                        <p:tav tm="0">
                                          <p:val>
                                            <p:strVal val="#ppt_x"/>
                                          </p:val>
                                        </p:tav>
                                        <p:tav tm="100000">
                                          <p:val>
                                            <p:strVal val="#ppt_x"/>
                                          </p:val>
                                        </p:tav>
                                      </p:tavLst>
                                    </p:anim>
                                    <p:anim calcmode="lin" valueType="num">
                                      <p:cBhvr additive="base">
                                        <p:cTn id="52" dur="500" fill="hold"/>
                                        <p:tgtEl>
                                          <p:spTgt spid="16794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67950"/>
                                        </p:tgtEl>
                                        <p:attrNameLst>
                                          <p:attrName>style.visibility</p:attrName>
                                        </p:attrNameLst>
                                      </p:cBhvr>
                                      <p:to>
                                        <p:strVal val="visible"/>
                                      </p:to>
                                    </p:set>
                                    <p:anim calcmode="lin" valueType="num">
                                      <p:cBhvr additive="base">
                                        <p:cTn id="55" dur="500" fill="hold"/>
                                        <p:tgtEl>
                                          <p:spTgt spid="167950"/>
                                        </p:tgtEl>
                                        <p:attrNameLst>
                                          <p:attrName>ppt_x</p:attrName>
                                        </p:attrNameLst>
                                      </p:cBhvr>
                                      <p:tavLst>
                                        <p:tav tm="0">
                                          <p:val>
                                            <p:strVal val="#ppt_x"/>
                                          </p:val>
                                        </p:tav>
                                        <p:tav tm="100000">
                                          <p:val>
                                            <p:strVal val="#ppt_x"/>
                                          </p:val>
                                        </p:tav>
                                      </p:tavLst>
                                    </p:anim>
                                    <p:anim calcmode="lin" valueType="num">
                                      <p:cBhvr additive="base">
                                        <p:cTn id="56" dur="500" fill="hold"/>
                                        <p:tgtEl>
                                          <p:spTgt spid="16795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67953"/>
                                        </p:tgtEl>
                                        <p:attrNameLst>
                                          <p:attrName>style.visibility</p:attrName>
                                        </p:attrNameLst>
                                      </p:cBhvr>
                                      <p:to>
                                        <p:strVal val="visible"/>
                                      </p:to>
                                    </p:set>
                                    <p:anim calcmode="lin" valueType="num">
                                      <p:cBhvr additive="base">
                                        <p:cTn id="59" dur="500" fill="hold"/>
                                        <p:tgtEl>
                                          <p:spTgt spid="167953"/>
                                        </p:tgtEl>
                                        <p:attrNameLst>
                                          <p:attrName>ppt_x</p:attrName>
                                        </p:attrNameLst>
                                      </p:cBhvr>
                                      <p:tavLst>
                                        <p:tav tm="0">
                                          <p:val>
                                            <p:strVal val="#ppt_x"/>
                                          </p:val>
                                        </p:tav>
                                        <p:tav tm="100000">
                                          <p:val>
                                            <p:strVal val="#ppt_x"/>
                                          </p:val>
                                        </p:tav>
                                      </p:tavLst>
                                    </p:anim>
                                    <p:anim calcmode="lin" valueType="num">
                                      <p:cBhvr additive="base">
                                        <p:cTn id="60" dur="500" fill="hold"/>
                                        <p:tgtEl>
                                          <p:spTgt spid="16795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67954"/>
                                        </p:tgtEl>
                                        <p:attrNameLst>
                                          <p:attrName>style.visibility</p:attrName>
                                        </p:attrNameLst>
                                      </p:cBhvr>
                                      <p:to>
                                        <p:strVal val="visible"/>
                                      </p:to>
                                    </p:set>
                                    <p:anim calcmode="lin" valueType="num">
                                      <p:cBhvr additive="base">
                                        <p:cTn id="63" dur="500" fill="hold"/>
                                        <p:tgtEl>
                                          <p:spTgt spid="167954"/>
                                        </p:tgtEl>
                                        <p:attrNameLst>
                                          <p:attrName>ppt_x</p:attrName>
                                        </p:attrNameLst>
                                      </p:cBhvr>
                                      <p:tavLst>
                                        <p:tav tm="0">
                                          <p:val>
                                            <p:strVal val="#ppt_x"/>
                                          </p:val>
                                        </p:tav>
                                        <p:tav tm="100000">
                                          <p:val>
                                            <p:strVal val="#ppt_x"/>
                                          </p:val>
                                        </p:tav>
                                      </p:tavLst>
                                    </p:anim>
                                    <p:anim calcmode="lin" valueType="num">
                                      <p:cBhvr additive="base">
                                        <p:cTn id="64" dur="500" fill="hold"/>
                                        <p:tgtEl>
                                          <p:spTgt spid="16795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67955"/>
                                        </p:tgtEl>
                                        <p:attrNameLst>
                                          <p:attrName>style.visibility</p:attrName>
                                        </p:attrNameLst>
                                      </p:cBhvr>
                                      <p:to>
                                        <p:strVal val="visible"/>
                                      </p:to>
                                    </p:set>
                                    <p:anim calcmode="lin" valueType="num">
                                      <p:cBhvr additive="base">
                                        <p:cTn id="67" dur="500" fill="hold"/>
                                        <p:tgtEl>
                                          <p:spTgt spid="167955"/>
                                        </p:tgtEl>
                                        <p:attrNameLst>
                                          <p:attrName>ppt_x</p:attrName>
                                        </p:attrNameLst>
                                      </p:cBhvr>
                                      <p:tavLst>
                                        <p:tav tm="0">
                                          <p:val>
                                            <p:strVal val="#ppt_x"/>
                                          </p:val>
                                        </p:tav>
                                        <p:tav tm="100000">
                                          <p:val>
                                            <p:strVal val="#ppt_x"/>
                                          </p:val>
                                        </p:tav>
                                      </p:tavLst>
                                    </p:anim>
                                    <p:anim calcmode="lin" valueType="num">
                                      <p:cBhvr additive="base">
                                        <p:cTn id="68" dur="500" fill="hold"/>
                                        <p:tgtEl>
                                          <p:spTgt spid="16795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
                                        </p:tgtEl>
                                        <p:attrNameLst>
                                          <p:attrName>style.visibility</p:attrName>
                                        </p:attrNameLst>
                                      </p:cBhvr>
                                      <p:to>
                                        <p:strVal val="visible"/>
                                      </p:to>
                                    </p:set>
                                    <p:anim calcmode="lin" valueType="num">
                                      <p:cBhvr additive="base">
                                        <p:cTn id="71" dur="500" fill="hold"/>
                                        <p:tgtEl>
                                          <p:spTgt spid="2"/>
                                        </p:tgtEl>
                                        <p:attrNameLst>
                                          <p:attrName>ppt_x</p:attrName>
                                        </p:attrNameLst>
                                      </p:cBhvr>
                                      <p:tavLst>
                                        <p:tav tm="0">
                                          <p:val>
                                            <p:strVal val="#ppt_x"/>
                                          </p:val>
                                        </p:tav>
                                        <p:tav tm="100000">
                                          <p:val>
                                            <p:strVal val="#ppt_x"/>
                                          </p:val>
                                        </p:tav>
                                      </p:tavLst>
                                    </p:anim>
                                    <p:anim calcmode="lin" valueType="num">
                                      <p:cBhvr additive="base">
                                        <p:cTn id="72" dur="500" fill="hold"/>
                                        <p:tgtEl>
                                          <p:spTgt spid="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500" fill="hold"/>
                                        <p:tgtEl>
                                          <p:spTgt spid="4"/>
                                        </p:tgtEl>
                                        <p:attrNameLst>
                                          <p:attrName>ppt_x</p:attrName>
                                        </p:attrNameLst>
                                      </p:cBhvr>
                                      <p:tavLst>
                                        <p:tav tm="0">
                                          <p:val>
                                            <p:strVal val="#ppt_x"/>
                                          </p:val>
                                        </p:tav>
                                        <p:tav tm="100000">
                                          <p:val>
                                            <p:strVal val="#ppt_x"/>
                                          </p:val>
                                        </p:tav>
                                      </p:tavLst>
                                    </p:anim>
                                    <p:anim calcmode="lin" valueType="num">
                                      <p:cBhvr additive="base">
                                        <p:cTn id="76" dur="500" fill="hold"/>
                                        <p:tgtEl>
                                          <p:spTgt spid="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53"/>
                                        </p:tgtEl>
                                        <p:attrNameLst>
                                          <p:attrName>style.visibility</p:attrName>
                                        </p:attrNameLst>
                                      </p:cBhvr>
                                      <p:to>
                                        <p:strVal val="visible"/>
                                      </p:to>
                                    </p:set>
                                    <p:anim calcmode="lin" valueType="num">
                                      <p:cBhvr additive="base">
                                        <p:cTn id="79" dur="500" fill="hold"/>
                                        <p:tgtEl>
                                          <p:spTgt spid="53"/>
                                        </p:tgtEl>
                                        <p:attrNameLst>
                                          <p:attrName>ppt_x</p:attrName>
                                        </p:attrNameLst>
                                      </p:cBhvr>
                                      <p:tavLst>
                                        <p:tav tm="0">
                                          <p:val>
                                            <p:strVal val="#ppt_x"/>
                                          </p:val>
                                        </p:tav>
                                        <p:tav tm="100000">
                                          <p:val>
                                            <p:strVal val="#ppt_x"/>
                                          </p:val>
                                        </p:tav>
                                      </p:tavLst>
                                    </p:anim>
                                    <p:anim calcmode="lin" valueType="num">
                                      <p:cBhvr additive="base">
                                        <p:cTn id="80" dur="500" fill="hold"/>
                                        <p:tgtEl>
                                          <p:spTgt spid="53"/>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59"/>
                                        </p:tgtEl>
                                        <p:attrNameLst>
                                          <p:attrName>style.visibility</p:attrName>
                                        </p:attrNameLst>
                                      </p:cBhvr>
                                      <p:to>
                                        <p:strVal val="visible"/>
                                      </p:to>
                                    </p:set>
                                    <p:anim calcmode="lin" valueType="num">
                                      <p:cBhvr additive="base">
                                        <p:cTn id="83" dur="500" fill="hold"/>
                                        <p:tgtEl>
                                          <p:spTgt spid="59"/>
                                        </p:tgtEl>
                                        <p:attrNameLst>
                                          <p:attrName>ppt_x</p:attrName>
                                        </p:attrNameLst>
                                      </p:cBhvr>
                                      <p:tavLst>
                                        <p:tav tm="0">
                                          <p:val>
                                            <p:strVal val="#ppt_x"/>
                                          </p:val>
                                        </p:tav>
                                        <p:tav tm="100000">
                                          <p:val>
                                            <p:strVal val="#ppt_x"/>
                                          </p:val>
                                        </p:tav>
                                      </p:tavLst>
                                    </p:anim>
                                    <p:anim calcmode="lin" valueType="num">
                                      <p:cBhvr additive="base">
                                        <p:cTn id="84"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51"/>
                                        </p:tgtEl>
                                        <p:attrNameLst>
                                          <p:attrName>style.visibility</p:attrName>
                                        </p:attrNameLst>
                                      </p:cBhvr>
                                      <p:to>
                                        <p:strVal val="visible"/>
                                      </p:to>
                                    </p:set>
                                    <p:anim calcmode="lin" valueType="num">
                                      <p:cBhvr additive="base">
                                        <p:cTn id="89" dur="500" fill="hold"/>
                                        <p:tgtEl>
                                          <p:spTgt spid="51"/>
                                        </p:tgtEl>
                                        <p:attrNameLst>
                                          <p:attrName>ppt_x</p:attrName>
                                        </p:attrNameLst>
                                      </p:cBhvr>
                                      <p:tavLst>
                                        <p:tav tm="0">
                                          <p:val>
                                            <p:strVal val="#ppt_x"/>
                                          </p:val>
                                        </p:tav>
                                        <p:tav tm="100000">
                                          <p:val>
                                            <p:strVal val="#ppt_x"/>
                                          </p:val>
                                        </p:tav>
                                      </p:tavLst>
                                    </p:anim>
                                    <p:anim calcmode="lin" valueType="num">
                                      <p:cBhvr additive="base">
                                        <p:cTn id="90" dur="500" fill="hold"/>
                                        <p:tgtEl>
                                          <p:spTgt spid="51"/>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58"/>
                                        </p:tgtEl>
                                        <p:attrNameLst>
                                          <p:attrName>style.visibility</p:attrName>
                                        </p:attrNameLst>
                                      </p:cBhvr>
                                      <p:to>
                                        <p:strVal val="visible"/>
                                      </p:to>
                                    </p:set>
                                    <p:anim calcmode="lin" valueType="num">
                                      <p:cBhvr additive="base">
                                        <p:cTn id="93" dur="500" fill="hold"/>
                                        <p:tgtEl>
                                          <p:spTgt spid="58"/>
                                        </p:tgtEl>
                                        <p:attrNameLst>
                                          <p:attrName>ppt_x</p:attrName>
                                        </p:attrNameLst>
                                      </p:cBhvr>
                                      <p:tavLst>
                                        <p:tav tm="0">
                                          <p:val>
                                            <p:strVal val="#ppt_x"/>
                                          </p:val>
                                        </p:tav>
                                        <p:tav tm="100000">
                                          <p:val>
                                            <p:strVal val="#ppt_x"/>
                                          </p:val>
                                        </p:tav>
                                      </p:tavLst>
                                    </p:anim>
                                    <p:anim calcmode="lin" valueType="num">
                                      <p:cBhvr additive="base">
                                        <p:cTn id="94" dur="500" fill="hold"/>
                                        <p:tgtEl>
                                          <p:spTgt spid="58"/>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56"/>
                                        </p:tgtEl>
                                        <p:attrNameLst>
                                          <p:attrName>style.visibility</p:attrName>
                                        </p:attrNameLst>
                                      </p:cBhvr>
                                      <p:to>
                                        <p:strVal val="visible"/>
                                      </p:to>
                                    </p:set>
                                    <p:anim calcmode="lin" valueType="num">
                                      <p:cBhvr additive="base">
                                        <p:cTn id="97" dur="500" fill="hold"/>
                                        <p:tgtEl>
                                          <p:spTgt spid="56"/>
                                        </p:tgtEl>
                                        <p:attrNameLst>
                                          <p:attrName>ppt_x</p:attrName>
                                        </p:attrNameLst>
                                      </p:cBhvr>
                                      <p:tavLst>
                                        <p:tav tm="0">
                                          <p:val>
                                            <p:strVal val="#ppt_x"/>
                                          </p:val>
                                        </p:tav>
                                        <p:tav tm="100000">
                                          <p:val>
                                            <p:strVal val="#ppt_x"/>
                                          </p:val>
                                        </p:tav>
                                      </p:tavLst>
                                    </p:anim>
                                    <p:anim calcmode="lin" valueType="num">
                                      <p:cBhvr additive="base">
                                        <p:cTn id="9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167957"/>
                                        </p:tgtEl>
                                        <p:attrNameLst>
                                          <p:attrName>style.visibility</p:attrName>
                                        </p:attrNameLst>
                                      </p:cBhvr>
                                      <p:to>
                                        <p:strVal val="visible"/>
                                      </p:to>
                                    </p:set>
                                    <p:anim calcmode="lin" valueType="num">
                                      <p:cBhvr additive="base">
                                        <p:cTn id="103" dur="500" fill="hold"/>
                                        <p:tgtEl>
                                          <p:spTgt spid="167957"/>
                                        </p:tgtEl>
                                        <p:attrNameLst>
                                          <p:attrName>ppt_x</p:attrName>
                                        </p:attrNameLst>
                                      </p:cBhvr>
                                      <p:tavLst>
                                        <p:tav tm="0">
                                          <p:val>
                                            <p:strVal val="#ppt_x"/>
                                          </p:val>
                                        </p:tav>
                                        <p:tav tm="100000">
                                          <p:val>
                                            <p:strVal val="#ppt_x"/>
                                          </p:val>
                                        </p:tav>
                                      </p:tavLst>
                                    </p:anim>
                                    <p:anim calcmode="lin" valueType="num">
                                      <p:cBhvr additive="base">
                                        <p:cTn id="104" dur="500" fill="hold"/>
                                        <p:tgtEl>
                                          <p:spTgt spid="167957"/>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167958"/>
                                        </p:tgtEl>
                                        <p:attrNameLst>
                                          <p:attrName>style.visibility</p:attrName>
                                        </p:attrNameLst>
                                      </p:cBhvr>
                                      <p:to>
                                        <p:strVal val="visible"/>
                                      </p:to>
                                    </p:set>
                                    <p:anim calcmode="lin" valueType="num">
                                      <p:cBhvr additive="base">
                                        <p:cTn id="107" dur="500" fill="hold"/>
                                        <p:tgtEl>
                                          <p:spTgt spid="167958"/>
                                        </p:tgtEl>
                                        <p:attrNameLst>
                                          <p:attrName>ppt_x</p:attrName>
                                        </p:attrNameLst>
                                      </p:cBhvr>
                                      <p:tavLst>
                                        <p:tav tm="0">
                                          <p:val>
                                            <p:strVal val="#ppt_x"/>
                                          </p:val>
                                        </p:tav>
                                        <p:tav tm="100000">
                                          <p:val>
                                            <p:strVal val="#ppt_x"/>
                                          </p:val>
                                        </p:tav>
                                      </p:tavLst>
                                    </p:anim>
                                    <p:anim calcmode="lin" valueType="num">
                                      <p:cBhvr additive="base">
                                        <p:cTn id="108" dur="500" fill="hold"/>
                                        <p:tgtEl>
                                          <p:spTgt spid="167958"/>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67959"/>
                                        </p:tgtEl>
                                        <p:attrNameLst>
                                          <p:attrName>style.visibility</p:attrName>
                                        </p:attrNameLst>
                                      </p:cBhvr>
                                      <p:to>
                                        <p:strVal val="visible"/>
                                      </p:to>
                                    </p:set>
                                    <p:anim calcmode="lin" valueType="num">
                                      <p:cBhvr additive="base">
                                        <p:cTn id="111" dur="500" fill="hold"/>
                                        <p:tgtEl>
                                          <p:spTgt spid="167959"/>
                                        </p:tgtEl>
                                        <p:attrNameLst>
                                          <p:attrName>ppt_x</p:attrName>
                                        </p:attrNameLst>
                                      </p:cBhvr>
                                      <p:tavLst>
                                        <p:tav tm="0">
                                          <p:val>
                                            <p:strVal val="#ppt_x"/>
                                          </p:val>
                                        </p:tav>
                                        <p:tav tm="100000">
                                          <p:val>
                                            <p:strVal val="#ppt_x"/>
                                          </p:val>
                                        </p:tav>
                                      </p:tavLst>
                                    </p:anim>
                                    <p:anim calcmode="lin" valueType="num">
                                      <p:cBhvr additive="base">
                                        <p:cTn id="112" dur="500" fill="hold"/>
                                        <p:tgtEl>
                                          <p:spTgt spid="167959"/>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167960"/>
                                        </p:tgtEl>
                                        <p:attrNameLst>
                                          <p:attrName>style.visibility</p:attrName>
                                        </p:attrNameLst>
                                      </p:cBhvr>
                                      <p:to>
                                        <p:strVal val="visible"/>
                                      </p:to>
                                    </p:set>
                                    <p:anim calcmode="lin" valueType="num">
                                      <p:cBhvr additive="base">
                                        <p:cTn id="115" dur="500" fill="hold"/>
                                        <p:tgtEl>
                                          <p:spTgt spid="167960"/>
                                        </p:tgtEl>
                                        <p:attrNameLst>
                                          <p:attrName>ppt_x</p:attrName>
                                        </p:attrNameLst>
                                      </p:cBhvr>
                                      <p:tavLst>
                                        <p:tav tm="0">
                                          <p:val>
                                            <p:strVal val="#ppt_x"/>
                                          </p:val>
                                        </p:tav>
                                        <p:tav tm="100000">
                                          <p:val>
                                            <p:strVal val="#ppt_x"/>
                                          </p:val>
                                        </p:tav>
                                      </p:tavLst>
                                    </p:anim>
                                    <p:anim calcmode="lin" valueType="num">
                                      <p:cBhvr additive="base">
                                        <p:cTn id="116" dur="500" fill="hold"/>
                                        <p:tgtEl>
                                          <p:spTgt spid="167960"/>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67961"/>
                                        </p:tgtEl>
                                        <p:attrNameLst>
                                          <p:attrName>style.visibility</p:attrName>
                                        </p:attrNameLst>
                                      </p:cBhvr>
                                      <p:to>
                                        <p:strVal val="visible"/>
                                      </p:to>
                                    </p:set>
                                    <p:anim calcmode="lin" valueType="num">
                                      <p:cBhvr additive="base">
                                        <p:cTn id="119" dur="500" fill="hold"/>
                                        <p:tgtEl>
                                          <p:spTgt spid="167961"/>
                                        </p:tgtEl>
                                        <p:attrNameLst>
                                          <p:attrName>ppt_x</p:attrName>
                                        </p:attrNameLst>
                                      </p:cBhvr>
                                      <p:tavLst>
                                        <p:tav tm="0">
                                          <p:val>
                                            <p:strVal val="#ppt_x"/>
                                          </p:val>
                                        </p:tav>
                                        <p:tav tm="100000">
                                          <p:val>
                                            <p:strVal val="#ppt_x"/>
                                          </p:val>
                                        </p:tav>
                                      </p:tavLst>
                                    </p:anim>
                                    <p:anim calcmode="lin" valueType="num">
                                      <p:cBhvr additive="base">
                                        <p:cTn id="120" dur="500" fill="hold"/>
                                        <p:tgtEl>
                                          <p:spTgt spid="167961"/>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167962"/>
                                        </p:tgtEl>
                                        <p:attrNameLst>
                                          <p:attrName>style.visibility</p:attrName>
                                        </p:attrNameLst>
                                      </p:cBhvr>
                                      <p:to>
                                        <p:strVal val="visible"/>
                                      </p:to>
                                    </p:set>
                                    <p:anim calcmode="lin" valueType="num">
                                      <p:cBhvr additive="base">
                                        <p:cTn id="123" dur="500" fill="hold"/>
                                        <p:tgtEl>
                                          <p:spTgt spid="167962"/>
                                        </p:tgtEl>
                                        <p:attrNameLst>
                                          <p:attrName>ppt_x</p:attrName>
                                        </p:attrNameLst>
                                      </p:cBhvr>
                                      <p:tavLst>
                                        <p:tav tm="0">
                                          <p:val>
                                            <p:strVal val="#ppt_x"/>
                                          </p:val>
                                        </p:tav>
                                        <p:tav tm="100000">
                                          <p:val>
                                            <p:strVal val="#ppt_x"/>
                                          </p:val>
                                        </p:tav>
                                      </p:tavLst>
                                    </p:anim>
                                    <p:anim calcmode="lin" valueType="num">
                                      <p:cBhvr additive="base">
                                        <p:cTn id="124" dur="500" fill="hold"/>
                                        <p:tgtEl>
                                          <p:spTgt spid="167962"/>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167963"/>
                                        </p:tgtEl>
                                        <p:attrNameLst>
                                          <p:attrName>style.visibility</p:attrName>
                                        </p:attrNameLst>
                                      </p:cBhvr>
                                      <p:to>
                                        <p:strVal val="visible"/>
                                      </p:to>
                                    </p:set>
                                    <p:anim calcmode="lin" valueType="num">
                                      <p:cBhvr additive="base">
                                        <p:cTn id="127" dur="500" fill="hold"/>
                                        <p:tgtEl>
                                          <p:spTgt spid="167963"/>
                                        </p:tgtEl>
                                        <p:attrNameLst>
                                          <p:attrName>ppt_x</p:attrName>
                                        </p:attrNameLst>
                                      </p:cBhvr>
                                      <p:tavLst>
                                        <p:tav tm="0">
                                          <p:val>
                                            <p:strVal val="#ppt_x"/>
                                          </p:val>
                                        </p:tav>
                                        <p:tav tm="100000">
                                          <p:val>
                                            <p:strVal val="#ppt_x"/>
                                          </p:val>
                                        </p:tav>
                                      </p:tavLst>
                                    </p:anim>
                                    <p:anim calcmode="lin" valueType="num">
                                      <p:cBhvr additive="base">
                                        <p:cTn id="128" dur="500" fill="hold"/>
                                        <p:tgtEl>
                                          <p:spTgt spid="167963"/>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167964"/>
                                        </p:tgtEl>
                                        <p:attrNameLst>
                                          <p:attrName>style.visibility</p:attrName>
                                        </p:attrNameLst>
                                      </p:cBhvr>
                                      <p:to>
                                        <p:strVal val="visible"/>
                                      </p:to>
                                    </p:set>
                                    <p:anim calcmode="lin" valueType="num">
                                      <p:cBhvr additive="base">
                                        <p:cTn id="131" dur="500" fill="hold"/>
                                        <p:tgtEl>
                                          <p:spTgt spid="167964"/>
                                        </p:tgtEl>
                                        <p:attrNameLst>
                                          <p:attrName>ppt_x</p:attrName>
                                        </p:attrNameLst>
                                      </p:cBhvr>
                                      <p:tavLst>
                                        <p:tav tm="0">
                                          <p:val>
                                            <p:strVal val="#ppt_x"/>
                                          </p:val>
                                        </p:tav>
                                        <p:tav tm="100000">
                                          <p:val>
                                            <p:strVal val="#ppt_x"/>
                                          </p:val>
                                        </p:tav>
                                      </p:tavLst>
                                    </p:anim>
                                    <p:anim calcmode="lin" valueType="num">
                                      <p:cBhvr additive="base">
                                        <p:cTn id="132" dur="500" fill="hold"/>
                                        <p:tgtEl>
                                          <p:spTgt spid="167964"/>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167965"/>
                                        </p:tgtEl>
                                        <p:attrNameLst>
                                          <p:attrName>style.visibility</p:attrName>
                                        </p:attrNameLst>
                                      </p:cBhvr>
                                      <p:to>
                                        <p:strVal val="visible"/>
                                      </p:to>
                                    </p:set>
                                    <p:anim calcmode="lin" valueType="num">
                                      <p:cBhvr additive="base">
                                        <p:cTn id="135" dur="500" fill="hold"/>
                                        <p:tgtEl>
                                          <p:spTgt spid="167965"/>
                                        </p:tgtEl>
                                        <p:attrNameLst>
                                          <p:attrName>ppt_x</p:attrName>
                                        </p:attrNameLst>
                                      </p:cBhvr>
                                      <p:tavLst>
                                        <p:tav tm="0">
                                          <p:val>
                                            <p:strVal val="#ppt_x"/>
                                          </p:val>
                                        </p:tav>
                                        <p:tav tm="100000">
                                          <p:val>
                                            <p:strVal val="#ppt_x"/>
                                          </p:val>
                                        </p:tav>
                                      </p:tavLst>
                                    </p:anim>
                                    <p:anim calcmode="lin" valueType="num">
                                      <p:cBhvr additive="base">
                                        <p:cTn id="136" dur="500" fill="hold"/>
                                        <p:tgtEl>
                                          <p:spTgt spid="167965"/>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167966"/>
                                        </p:tgtEl>
                                        <p:attrNameLst>
                                          <p:attrName>style.visibility</p:attrName>
                                        </p:attrNameLst>
                                      </p:cBhvr>
                                      <p:to>
                                        <p:strVal val="visible"/>
                                      </p:to>
                                    </p:set>
                                    <p:anim calcmode="lin" valueType="num">
                                      <p:cBhvr additive="base">
                                        <p:cTn id="139" dur="500" fill="hold"/>
                                        <p:tgtEl>
                                          <p:spTgt spid="167966"/>
                                        </p:tgtEl>
                                        <p:attrNameLst>
                                          <p:attrName>ppt_x</p:attrName>
                                        </p:attrNameLst>
                                      </p:cBhvr>
                                      <p:tavLst>
                                        <p:tav tm="0">
                                          <p:val>
                                            <p:strVal val="#ppt_x"/>
                                          </p:val>
                                        </p:tav>
                                        <p:tav tm="100000">
                                          <p:val>
                                            <p:strVal val="#ppt_x"/>
                                          </p:val>
                                        </p:tav>
                                      </p:tavLst>
                                    </p:anim>
                                    <p:anim calcmode="lin" valueType="num">
                                      <p:cBhvr additive="base">
                                        <p:cTn id="140" dur="500" fill="hold"/>
                                        <p:tgtEl>
                                          <p:spTgt spid="167966"/>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167967"/>
                                        </p:tgtEl>
                                        <p:attrNameLst>
                                          <p:attrName>style.visibility</p:attrName>
                                        </p:attrNameLst>
                                      </p:cBhvr>
                                      <p:to>
                                        <p:strVal val="visible"/>
                                      </p:to>
                                    </p:set>
                                    <p:anim calcmode="lin" valueType="num">
                                      <p:cBhvr additive="base">
                                        <p:cTn id="143" dur="500" fill="hold"/>
                                        <p:tgtEl>
                                          <p:spTgt spid="167967"/>
                                        </p:tgtEl>
                                        <p:attrNameLst>
                                          <p:attrName>ppt_x</p:attrName>
                                        </p:attrNameLst>
                                      </p:cBhvr>
                                      <p:tavLst>
                                        <p:tav tm="0">
                                          <p:val>
                                            <p:strVal val="#ppt_x"/>
                                          </p:val>
                                        </p:tav>
                                        <p:tav tm="100000">
                                          <p:val>
                                            <p:strVal val="#ppt_x"/>
                                          </p:val>
                                        </p:tav>
                                      </p:tavLst>
                                    </p:anim>
                                    <p:anim calcmode="lin" valueType="num">
                                      <p:cBhvr additive="base">
                                        <p:cTn id="144" dur="500" fill="hold"/>
                                        <p:tgtEl>
                                          <p:spTgt spid="167967"/>
                                        </p:tgtEl>
                                        <p:attrNameLst>
                                          <p:attrName>ppt_y</p:attrName>
                                        </p:attrNameLst>
                                      </p:cBhvr>
                                      <p:tavLst>
                                        <p:tav tm="0">
                                          <p:val>
                                            <p:strVal val="1+#ppt_h/2"/>
                                          </p:val>
                                        </p:tav>
                                        <p:tav tm="100000">
                                          <p:val>
                                            <p:strVal val="#ppt_y"/>
                                          </p:val>
                                        </p:tav>
                                      </p:tavLst>
                                    </p:anim>
                                  </p:childTnLst>
                                </p:cTn>
                              </p:par>
                              <p:par>
                                <p:cTn id="145" presetID="2" presetClass="entr" presetSubtype="4" fill="hold" nodeType="withEffect">
                                  <p:stCondLst>
                                    <p:cond delay="0"/>
                                  </p:stCondLst>
                                  <p:childTnLst>
                                    <p:set>
                                      <p:cBhvr>
                                        <p:cTn id="146" dur="1" fill="hold">
                                          <p:stCondLst>
                                            <p:cond delay="0"/>
                                          </p:stCondLst>
                                        </p:cTn>
                                        <p:tgtEl>
                                          <p:spTgt spid="167969"/>
                                        </p:tgtEl>
                                        <p:attrNameLst>
                                          <p:attrName>style.visibility</p:attrName>
                                        </p:attrNameLst>
                                      </p:cBhvr>
                                      <p:to>
                                        <p:strVal val="visible"/>
                                      </p:to>
                                    </p:set>
                                    <p:anim calcmode="lin" valueType="num">
                                      <p:cBhvr additive="base">
                                        <p:cTn id="147" dur="500" fill="hold"/>
                                        <p:tgtEl>
                                          <p:spTgt spid="167969"/>
                                        </p:tgtEl>
                                        <p:attrNameLst>
                                          <p:attrName>ppt_x</p:attrName>
                                        </p:attrNameLst>
                                      </p:cBhvr>
                                      <p:tavLst>
                                        <p:tav tm="0">
                                          <p:val>
                                            <p:strVal val="#ppt_x"/>
                                          </p:val>
                                        </p:tav>
                                        <p:tav tm="100000">
                                          <p:val>
                                            <p:strVal val="#ppt_x"/>
                                          </p:val>
                                        </p:tav>
                                      </p:tavLst>
                                    </p:anim>
                                    <p:anim calcmode="lin" valueType="num">
                                      <p:cBhvr additive="base">
                                        <p:cTn id="148" dur="500" fill="hold"/>
                                        <p:tgtEl>
                                          <p:spTgt spid="167969"/>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167970"/>
                                        </p:tgtEl>
                                        <p:attrNameLst>
                                          <p:attrName>style.visibility</p:attrName>
                                        </p:attrNameLst>
                                      </p:cBhvr>
                                      <p:to>
                                        <p:strVal val="visible"/>
                                      </p:to>
                                    </p:set>
                                    <p:anim calcmode="lin" valueType="num">
                                      <p:cBhvr additive="base">
                                        <p:cTn id="151" dur="500" fill="hold"/>
                                        <p:tgtEl>
                                          <p:spTgt spid="167970"/>
                                        </p:tgtEl>
                                        <p:attrNameLst>
                                          <p:attrName>ppt_x</p:attrName>
                                        </p:attrNameLst>
                                      </p:cBhvr>
                                      <p:tavLst>
                                        <p:tav tm="0">
                                          <p:val>
                                            <p:strVal val="#ppt_x"/>
                                          </p:val>
                                        </p:tav>
                                        <p:tav tm="100000">
                                          <p:val>
                                            <p:strVal val="#ppt_x"/>
                                          </p:val>
                                        </p:tav>
                                      </p:tavLst>
                                    </p:anim>
                                    <p:anim calcmode="lin" valueType="num">
                                      <p:cBhvr additive="base">
                                        <p:cTn id="152" dur="500" fill="hold"/>
                                        <p:tgtEl>
                                          <p:spTgt spid="167970"/>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167971"/>
                                        </p:tgtEl>
                                        <p:attrNameLst>
                                          <p:attrName>style.visibility</p:attrName>
                                        </p:attrNameLst>
                                      </p:cBhvr>
                                      <p:to>
                                        <p:strVal val="visible"/>
                                      </p:to>
                                    </p:set>
                                    <p:anim calcmode="lin" valueType="num">
                                      <p:cBhvr additive="base">
                                        <p:cTn id="155" dur="500" fill="hold"/>
                                        <p:tgtEl>
                                          <p:spTgt spid="167971"/>
                                        </p:tgtEl>
                                        <p:attrNameLst>
                                          <p:attrName>ppt_x</p:attrName>
                                        </p:attrNameLst>
                                      </p:cBhvr>
                                      <p:tavLst>
                                        <p:tav tm="0">
                                          <p:val>
                                            <p:strVal val="#ppt_x"/>
                                          </p:val>
                                        </p:tav>
                                        <p:tav tm="100000">
                                          <p:val>
                                            <p:strVal val="#ppt_x"/>
                                          </p:val>
                                        </p:tav>
                                      </p:tavLst>
                                    </p:anim>
                                    <p:anim calcmode="lin" valueType="num">
                                      <p:cBhvr additive="base">
                                        <p:cTn id="156" dur="500" fill="hold"/>
                                        <p:tgtEl>
                                          <p:spTgt spid="167971"/>
                                        </p:tgtEl>
                                        <p:attrNameLst>
                                          <p:attrName>ppt_y</p:attrName>
                                        </p:attrNameLst>
                                      </p:cBhvr>
                                      <p:tavLst>
                                        <p:tav tm="0">
                                          <p:val>
                                            <p:strVal val="1+#ppt_h/2"/>
                                          </p:val>
                                        </p:tav>
                                        <p:tav tm="100000">
                                          <p:val>
                                            <p:strVal val="#ppt_y"/>
                                          </p:val>
                                        </p:tav>
                                      </p:tavLst>
                                    </p:anim>
                                  </p:childTnLst>
                                </p:cTn>
                              </p:par>
                            </p:childTnLst>
                          </p:cTn>
                        </p:par>
                        <p:par>
                          <p:cTn id="157" fill="hold">
                            <p:stCondLst>
                              <p:cond delay="500"/>
                            </p:stCondLst>
                            <p:childTnLst>
                              <p:par>
                                <p:cTn id="158" presetID="2" presetClass="entr" presetSubtype="4" fill="hold" grpId="0" nodeType="afterEffect">
                                  <p:stCondLst>
                                    <p:cond delay="0"/>
                                  </p:stCondLst>
                                  <p:childTnLst>
                                    <p:set>
                                      <p:cBhvr>
                                        <p:cTn id="159" dur="1" fill="hold">
                                          <p:stCondLst>
                                            <p:cond delay="0"/>
                                          </p:stCondLst>
                                        </p:cTn>
                                        <p:tgtEl>
                                          <p:spTgt spid="43"/>
                                        </p:tgtEl>
                                        <p:attrNameLst>
                                          <p:attrName>style.visibility</p:attrName>
                                        </p:attrNameLst>
                                      </p:cBhvr>
                                      <p:to>
                                        <p:strVal val="visible"/>
                                      </p:to>
                                    </p:set>
                                    <p:anim calcmode="lin" valueType="num">
                                      <p:cBhvr additive="base">
                                        <p:cTn id="160" dur="500" fill="hold"/>
                                        <p:tgtEl>
                                          <p:spTgt spid="43"/>
                                        </p:tgtEl>
                                        <p:attrNameLst>
                                          <p:attrName>ppt_x</p:attrName>
                                        </p:attrNameLst>
                                      </p:cBhvr>
                                      <p:tavLst>
                                        <p:tav tm="0">
                                          <p:val>
                                            <p:strVal val="#ppt_x"/>
                                          </p:val>
                                        </p:tav>
                                        <p:tav tm="100000">
                                          <p:val>
                                            <p:strVal val="#ppt_x"/>
                                          </p:val>
                                        </p:tav>
                                      </p:tavLst>
                                    </p:anim>
                                    <p:anim calcmode="lin" valueType="num">
                                      <p:cBhvr additive="base">
                                        <p:cTn id="161" dur="500" fill="hold"/>
                                        <p:tgtEl>
                                          <p:spTgt spid="43"/>
                                        </p:tgtEl>
                                        <p:attrNameLst>
                                          <p:attrName>ppt_y</p:attrName>
                                        </p:attrNameLst>
                                      </p:cBhvr>
                                      <p:tavLst>
                                        <p:tav tm="0">
                                          <p:val>
                                            <p:strVal val="1+#ppt_h/2"/>
                                          </p:val>
                                        </p:tav>
                                        <p:tav tm="100000">
                                          <p:val>
                                            <p:strVal val="#ppt_y"/>
                                          </p:val>
                                        </p:tav>
                                      </p:tavLst>
                                    </p:anim>
                                  </p:childTnLst>
                                </p:cTn>
                              </p:par>
                              <p:par>
                                <p:cTn id="162" presetID="2" presetClass="entr" presetSubtype="4" fill="hold" grpId="0" nodeType="withEffect">
                                  <p:stCondLst>
                                    <p:cond delay="0"/>
                                  </p:stCondLst>
                                  <p:childTnLst>
                                    <p:set>
                                      <p:cBhvr>
                                        <p:cTn id="163" dur="1" fill="hold">
                                          <p:stCondLst>
                                            <p:cond delay="0"/>
                                          </p:stCondLst>
                                        </p:cTn>
                                        <p:tgtEl>
                                          <p:spTgt spid="48"/>
                                        </p:tgtEl>
                                        <p:attrNameLst>
                                          <p:attrName>style.visibility</p:attrName>
                                        </p:attrNameLst>
                                      </p:cBhvr>
                                      <p:to>
                                        <p:strVal val="visible"/>
                                      </p:to>
                                    </p:set>
                                    <p:anim calcmode="lin" valueType="num">
                                      <p:cBhvr additive="base">
                                        <p:cTn id="164" dur="500" fill="hold"/>
                                        <p:tgtEl>
                                          <p:spTgt spid="48"/>
                                        </p:tgtEl>
                                        <p:attrNameLst>
                                          <p:attrName>ppt_x</p:attrName>
                                        </p:attrNameLst>
                                      </p:cBhvr>
                                      <p:tavLst>
                                        <p:tav tm="0">
                                          <p:val>
                                            <p:strVal val="#ppt_x"/>
                                          </p:val>
                                        </p:tav>
                                        <p:tav tm="100000">
                                          <p:val>
                                            <p:strVal val="#ppt_x"/>
                                          </p:val>
                                        </p:tav>
                                      </p:tavLst>
                                    </p:anim>
                                    <p:anim calcmode="lin" valueType="num">
                                      <p:cBhvr additive="base">
                                        <p:cTn id="165" dur="500" fill="hold"/>
                                        <p:tgtEl>
                                          <p:spTgt spid="48"/>
                                        </p:tgtEl>
                                        <p:attrNameLst>
                                          <p:attrName>ppt_y</p:attrName>
                                        </p:attrNameLst>
                                      </p:cBhvr>
                                      <p:tavLst>
                                        <p:tav tm="0">
                                          <p:val>
                                            <p:strVal val="1+#ppt_h/2"/>
                                          </p:val>
                                        </p:tav>
                                        <p:tav tm="100000">
                                          <p:val>
                                            <p:strVal val="#ppt_y"/>
                                          </p:val>
                                        </p:tav>
                                      </p:tavLst>
                                    </p:anim>
                                  </p:childTnLst>
                                </p:cTn>
                              </p:par>
                              <p:par>
                                <p:cTn id="166" presetID="2" presetClass="entr" presetSubtype="4" fill="hold" nodeType="withEffect">
                                  <p:stCondLst>
                                    <p:cond delay="0"/>
                                  </p:stCondLst>
                                  <p:childTnLst>
                                    <p:set>
                                      <p:cBhvr>
                                        <p:cTn id="167" dur="1" fill="hold">
                                          <p:stCondLst>
                                            <p:cond delay="0"/>
                                          </p:stCondLst>
                                        </p:cTn>
                                        <p:tgtEl>
                                          <p:spTgt spid="54"/>
                                        </p:tgtEl>
                                        <p:attrNameLst>
                                          <p:attrName>style.visibility</p:attrName>
                                        </p:attrNameLst>
                                      </p:cBhvr>
                                      <p:to>
                                        <p:strVal val="visible"/>
                                      </p:to>
                                    </p:set>
                                    <p:anim calcmode="lin" valueType="num">
                                      <p:cBhvr additive="base">
                                        <p:cTn id="168" dur="500" fill="hold"/>
                                        <p:tgtEl>
                                          <p:spTgt spid="54"/>
                                        </p:tgtEl>
                                        <p:attrNameLst>
                                          <p:attrName>ppt_x</p:attrName>
                                        </p:attrNameLst>
                                      </p:cBhvr>
                                      <p:tavLst>
                                        <p:tav tm="0">
                                          <p:val>
                                            <p:strVal val="#ppt_x"/>
                                          </p:val>
                                        </p:tav>
                                        <p:tav tm="100000">
                                          <p:val>
                                            <p:strVal val="#ppt_x"/>
                                          </p:val>
                                        </p:tav>
                                      </p:tavLst>
                                    </p:anim>
                                    <p:anim calcmode="lin" valueType="num">
                                      <p:cBhvr additive="base">
                                        <p:cTn id="169" dur="500" fill="hold"/>
                                        <p:tgtEl>
                                          <p:spTgt spid="54"/>
                                        </p:tgtEl>
                                        <p:attrNameLst>
                                          <p:attrName>ppt_y</p:attrName>
                                        </p:attrNameLst>
                                      </p:cBhvr>
                                      <p:tavLst>
                                        <p:tav tm="0">
                                          <p:val>
                                            <p:strVal val="1+#ppt_h/2"/>
                                          </p:val>
                                        </p:tav>
                                        <p:tav tm="100000">
                                          <p:val>
                                            <p:strVal val="#ppt_y"/>
                                          </p:val>
                                        </p:tav>
                                      </p:tavLst>
                                    </p:anim>
                                  </p:childTnLst>
                                </p:cTn>
                              </p:par>
                              <p:par>
                                <p:cTn id="170" presetID="2" presetClass="entr" presetSubtype="4" fill="hold" nodeType="withEffect">
                                  <p:stCondLst>
                                    <p:cond delay="0"/>
                                  </p:stCondLst>
                                  <p:childTnLst>
                                    <p:set>
                                      <p:cBhvr>
                                        <p:cTn id="171" dur="1" fill="hold">
                                          <p:stCondLst>
                                            <p:cond delay="0"/>
                                          </p:stCondLst>
                                        </p:cTn>
                                        <p:tgtEl>
                                          <p:spTgt spid="60"/>
                                        </p:tgtEl>
                                        <p:attrNameLst>
                                          <p:attrName>style.visibility</p:attrName>
                                        </p:attrNameLst>
                                      </p:cBhvr>
                                      <p:to>
                                        <p:strVal val="visible"/>
                                      </p:to>
                                    </p:set>
                                    <p:anim calcmode="lin" valueType="num">
                                      <p:cBhvr additive="base">
                                        <p:cTn id="172" dur="500" fill="hold"/>
                                        <p:tgtEl>
                                          <p:spTgt spid="60"/>
                                        </p:tgtEl>
                                        <p:attrNameLst>
                                          <p:attrName>ppt_x</p:attrName>
                                        </p:attrNameLst>
                                      </p:cBhvr>
                                      <p:tavLst>
                                        <p:tav tm="0">
                                          <p:val>
                                            <p:strVal val="#ppt_x"/>
                                          </p:val>
                                        </p:tav>
                                        <p:tav tm="100000">
                                          <p:val>
                                            <p:strVal val="#ppt_x"/>
                                          </p:val>
                                        </p:tav>
                                      </p:tavLst>
                                    </p:anim>
                                    <p:anim calcmode="lin" valueType="num">
                                      <p:cBhvr additive="base">
                                        <p:cTn id="173"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74" fill="hold">
                      <p:stCondLst>
                        <p:cond delay="indefinite"/>
                      </p:stCondLst>
                      <p:childTnLst>
                        <p:par>
                          <p:cTn id="175" fill="hold">
                            <p:stCondLst>
                              <p:cond delay="0"/>
                            </p:stCondLst>
                            <p:childTnLst>
                              <p:par>
                                <p:cTn id="176" presetID="2" presetClass="entr" presetSubtype="4" fill="hold" grpId="0" nodeType="clickEffect">
                                  <p:stCondLst>
                                    <p:cond delay="0"/>
                                  </p:stCondLst>
                                  <p:childTnLst>
                                    <p:set>
                                      <p:cBhvr>
                                        <p:cTn id="177" dur="1" fill="hold">
                                          <p:stCondLst>
                                            <p:cond delay="0"/>
                                          </p:stCondLst>
                                        </p:cTn>
                                        <p:tgtEl>
                                          <p:spTgt spid="13"/>
                                        </p:tgtEl>
                                        <p:attrNameLst>
                                          <p:attrName>style.visibility</p:attrName>
                                        </p:attrNameLst>
                                      </p:cBhvr>
                                      <p:to>
                                        <p:strVal val="visible"/>
                                      </p:to>
                                    </p:set>
                                    <p:anim calcmode="lin" valueType="num">
                                      <p:cBhvr additive="base">
                                        <p:cTn id="178" dur="500" fill="hold"/>
                                        <p:tgtEl>
                                          <p:spTgt spid="13"/>
                                        </p:tgtEl>
                                        <p:attrNameLst>
                                          <p:attrName>ppt_x</p:attrName>
                                        </p:attrNameLst>
                                      </p:cBhvr>
                                      <p:tavLst>
                                        <p:tav tm="0">
                                          <p:val>
                                            <p:strVal val="#ppt_x"/>
                                          </p:val>
                                        </p:tav>
                                        <p:tav tm="100000">
                                          <p:val>
                                            <p:strVal val="#ppt_x"/>
                                          </p:val>
                                        </p:tav>
                                      </p:tavLst>
                                    </p:anim>
                                    <p:anim calcmode="lin" valueType="num">
                                      <p:cBhvr additive="base">
                                        <p:cTn id="179" dur="500" fill="hold"/>
                                        <p:tgtEl>
                                          <p:spTgt spid="13"/>
                                        </p:tgtEl>
                                        <p:attrNameLst>
                                          <p:attrName>ppt_y</p:attrName>
                                        </p:attrNameLst>
                                      </p:cBhvr>
                                      <p:tavLst>
                                        <p:tav tm="0">
                                          <p:val>
                                            <p:strVal val="1+#ppt_h/2"/>
                                          </p:val>
                                        </p:tav>
                                        <p:tav tm="100000">
                                          <p:val>
                                            <p:strVal val="#ppt_y"/>
                                          </p:val>
                                        </p:tav>
                                      </p:tavLst>
                                    </p:anim>
                                  </p:childTnLst>
                                </p:cTn>
                              </p:par>
                              <p:par>
                                <p:cTn id="180" presetID="2" presetClass="entr" presetSubtype="4" fill="hold" grpId="0" nodeType="withEffect">
                                  <p:stCondLst>
                                    <p:cond delay="0"/>
                                  </p:stCondLst>
                                  <p:childTnLst>
                                    <p:set>
                                      <p:cBhvr>
                                        <p:cTn id="181" dur="1" fill="hold">
                                          <p:stCondLst>
                                            <p:cond delay="0"/>
                                          </p:stCondLst>
                                        </p:cTn>
                                        <p:tgtEl>
                                          <p:spTgt spid="5"/>
                                        </p:tgtEl>
                                        <p:attrNameLst>
                                          <p:attrName>style.visibility</p:attrName>
                                        </p:attrNameLst>
                                      </p:cBhvr>
                                      <p:to>
                                        <p:strVal val="visible"/>
                                      </p:to>
                                    </p:set>
                                    <p:anim calcmode="lin" valueType="num">
                                      <p:cBhvr additive="base">
                                        <p:cTn id="182" dur="500" fill="hold"/>
                                        <p:tgtEl>
                                          <p:spTgt spid="5"/>
                                        </p:tgtEl>
                                        <p:attrNameLst>
                                          <p:attrName>ppt_x</p:attrName>
                                        </p:attrNameLst>
                                      </p:cBhvr>
                                      <p:tavLst>
                                        <p:tav tm="0">
                                          <p:val>
                                            <p:strVal val="#ppt_x"/>
                                          </p:val>
                                        </p:tav>
                                        <p:tav tm="100000">
                                          <p:val>
                                            <p:strVal val="#ppt_x"/>
                                          </p:val>
                                        </p:tav>
                                      </p:tavLst>
                                    </p:anim>
                                    <p:anim calcmode="lin" valueType="num">
                                      <p:cBhvr additive="base">
                                        <p:cTn id="183" dur="500" fill="hold"/>
                                        <p:tgtEl>
                                          <p:spTgt spid="5"/>
                                        </p:tgtEl>
                                        <p:attrNameLst>
                                          <p:attrName>ppt_y</p:attrName>
                                        </p:attrNameLst>
                                      </p:cBhvr>
                                      <p:tavLst>
                                        <p:tav tm="0">
                                          <p:val>
                                            <p:strVal val="1+#ppt_h/2"/>
                                          </p:val>
                                        </p:tav>
                                        <p:tav tm="100000">
                                          <p:val>
                                            <p:strVal val="#ppt_y"/>
                                          </p:val>
                                        </p:tav>
                                      </p:tavLst>
                                    </p:anim>
                                  </p:childTnLst>
                                </p:cTn>
                              </p:par>
                              <p:par>
                                <p:cTn id="184" presetID="2" presetClass="entr" presetSubtype="4" fill="hold" nodeType="withEffect">
                                  <p:stCondLst>
                                    <p:cond delay="0"/>
                                  </p:stCondLst>
                                  <p:childTnLst>
                                    <p:set>
                                      <p:cBhvr>
                                        <p:cTn id="185" dur="1" fill="hold">
                                          <p:stCondLst>
                                            <p:cond delay="0"/>
                                          </p:stCondLst>
                                        </p:cTn>
                                        <p:tgtEl>
                                          <p:spTgt spid="9"/>
                                        </p:tgtEl>
                                        <p:attrNameLst>
                                          <p:attrName>style.visibility</p:attrName>
                                        </p:attrNameLst>
                                      </p:cBhvr>
                                      <p:to>
                                        <p:strVal val="visible"/>
                                      </p:to>
                                    </p:set>
                                    <p:anim calcmode="lin" valueType="num">
                                      <p:cBhvr additive="base">
                                        <p:cTn id="186" dur="500" fill="hold"/>
                                        <p:tgtEl>
                                          <p:spTgt spid="9"/>
                                        </p:tgtEl>
                                        <p:attrNameLst>
                                          <p:attrName>ppt_x</p:attrName>
                                        </p:attrNameLst>
                                      </p:cBhvr>
                                      <p:tavLst>
                                        <p:tav tm="0">
                                          <p:val>
                                            <p:strVal val="#ppt_x"/>
                                          </p:val>
                                        </p:tav>
                                        <p:tav tm="100000">
                                          <p:val>
                                            <p:strVal val="#ppt_x"/>
                                          </p:val>
                                        </p:tav>
                                      </p:tavLst>
                                    </p:anim>
                                    <p:anim calcmode="lin" valueType="num">
                                      <p:cBhvr additive="base">
                                        <p:cTn id="18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8" fill="hold">
                      <p:stCondLst>
                        <p:cond delay="indefinite"/>
                      </p:stCondLst>
                      <p:childTnLst>
                        <p:par>
                          <p:cTn id="189" fill="hold">
                            <p:stCondLst>
                              <p:cond delay="0"/>
                            </p:stCondLst>
                            <p:childTnLst>
                              <p:par>
                                <p:cTn id="190" presetID="2" presetClass="entr" presetSubtype="4" fill="hold" grpId="0" nodeType="clickEffect">
                                  <p:stCondLst>
                                    <p:cond delay="0"/>
                                  </p:stCondLst>
                                  <p:childTnLst>
                                    <p:set>
                                      <p:cBhvr>
                                        <p:cTn id="191" dur="1" fill="hold">
                                          <p:stCondLst>
                                            <p:cond delay="0"/>
                                          </p:stCondLst>
                                        </p:cTn>
                                        <p:tgtEl>
                                          <p:spTgt spid="167973"/>
                                        </p:tgtEl>
                                        <p:attrNameLst>
                                          <p:attrName>style.visibility</p:attrName>
                                        </p:attrNameLst>
                                      </p:cBhvr>
                                      <p:to>
                                        <p:strVal val="visible"/>
                                      </p:to>
                                    </p:set>
                                    <p:anim calcmode="lin" valueType="num">
                                      <p:cBhvr additive="base">
                                        <p:cTn id="192" dur="500" fill="hold"/>
                                        <p:tgtEl>
                                          <p:spTgt spid="167973"/>
                                        </p:tgtEl>
                                        <p:attrNameLst>
                                          <p:attrName>ppt_x</p:attrName>
                                        </p:attrNameLst>
                                      </p:cBhvr>
                                      <p:tavLst>
                                        <p:tav tm="0">
                                          <p:val>
                                            <p:strVal val="#ppt_x"/>
                                          </p:val>
                                        </p:tav>
                                        <p:tav tm="100000">
                                          <p:val>
                                            <p:strVal val="#ppt_x"/>
                                          </p:val>
                                        </p:tav>
                                      </p:tavLst>
                                    </p:anim>
                                    <p:anim calcmode="lin" valueType="num">
                                      <p:cBhvr additive="base">
                                        <p:cTn id="193" dur="500" fill="hold"/>
                                        <p:tgtEl>
                                          <p:spTgt spid="167973"/>
                                        </p:tgtEl>
                                        <p:attrNameLst>
                                          <p:attrName>ppt_y</p:attrName>
                                        </p:attrNameLst>
                                      </p:cBhvr>
                                      <p:tavLst>
                                        <p:tav tm="0">
                                          <p:val>
                                            <p:strVal val="1+#ppt_h/2"/>
                                          </p:val>
                                        </p:tav>
                                        <p:tav tm="100000">
                                          <p:val>
                                            <p:strVal val="#ppt_y"/>
                                          </p:val>
                                        </p:tav>
                                      </p:tavLst>
                                    </p:anim>
                                  </p:childTnLst>
                                </p:cTn>
                              </p:par>
                              <p:par>
                                <p:cTn id="194" presetID="2" presetClass="entr" presetSubtype="4" fill="hold" grpId="0" nodeType="withEffect">
                                  <p:stCondLst>
                                    <p:cond delay="0"/>
                                  </p:stCondLst>
                                  <p:childTnLst>
                                    <p:set>
                                      <p:cBhvr>
                                        <p:cTn id="195" dur="1" fill="hold">
                                          <p:stCondLst>
                                            <p:cond delay="0"/>
                                          </p:stCondLst>
                                        </p:cTn>
                                        <p:tgtEl>
                                          <p:spTgt spid="167974"/>
                                        </p:tgtEl>
                                        <p:attrNameLst>
                                          <p:attrName>style.visibility</p:attrName>
                                        </p:attrNameLst>
                                      </p:cBhvr>
                                      <p:to>
                                        <p:strVal val="visible"/>
                                      </p:to>
                                    </p:set>
                                    <p:anim calcmode="lin" valueType="num">
                                      <p:cBhvr additive="base">
                                        <p:cTn id="196" dur="500" fill="hold"/>
                                        <p:tgtEl>
                                          <p:spTgt spid="167974"/>
                                        </p:tgtEl>
                                        <p:attrNameLst>
                                          <p:attrName>ppt_x</p:attrName>
                                        </p:attrNameLst>
                                      </p:cBhvr>
                                      <p:tavLst>
                                        <p:tav tm="0">
                                          <p:val>
                                            <p:strVal val="#ppt_x"/>
                                          </p:val>
                                        </p:tav>
                                        <p:tav tm="100000">
                                          <p:val>
                                            <p:strVal val="#ppt_x"/>
                                          </p:val>
                                        </p:tav>
                                      </p:tavLst>
                                    </p:anim>
                                    <p:anim calcmode="lin" valueType="num">
                                      <p:cBhvr additive="base">
                                        <p:cTn id="197" dur="500" fill="hold"/>
                                        <p:tgtEl>
                                          <p:spTgt spid="167974"/>
                                        </p:tgtEl>
                                        <p:attrNameLst>
                                          <p:attrName>ppt_y</p:attrName>
                                        </p:attrNameLst>
                                      </p:cBhvr>
                                      <p:tavLst>
                                        <p:tav tm="0">
                                          <p:val>
                                            <p:strVal val="1+#ppt_h/2"/>
                                          </p:val>
                                        </p:tav>
                                        <p:tav tm="100000">
                                          <p:val>
                                            <p:strVal val="#ppt_y"/>
                                          </p:val>
                                        </p:tav>
                                      </p:tavLst>
                                    </p:anim>
                                  </p:childTnLst>
                                </p:cTn>
                              </p:par>
                              <p:par>
                                <p:cTn id="198" presetID="2" presetClass="entr" presetSubtype="4" fill="hold" grpId="0" nodeType="withEffect">
                                  <p:stCondLst>
                                    <p:cond delay="0"/>
                                  </p:stCondLst>
                                  <p:childTnLst>
                                    <p:set>
                                      <p:cBhvr>
                                        <p:cTn id="199" dur="1" fill="hold">
                                          <p:stCondLst>
                                            <p:cond delay="0"/>
                                          </p:stCondLst>
                                        </p:cTn>
                                        <p:tgtEl>
                                          <p:spTgt spid="6"/>
                                        </p:tgtEl>
                                        <p:attrNameLst>
                                          <p:attrName>style.visibility</p:attrName>
                                        </p:attrNameLst>
                                      </p:cBhvr>
                                      <p:to>
                                        <p:strVal val="visible"/>
                                      </p:to>
                                    </p:set>
                                    <p:anim calcmode="lin" valueType="num">
                                      <p:cBhvr additive="base">
                                        <p:cTn id="200" dur="500" fill="hold"/>
                                        <p:tgtEl>
                                          <p:spTgt spid="6"/>
                                        </p:tgtEl>
                                        <p:attrNameLst>
                                          <p:attrName>ppt_x</p:attrName>
                                        </p:attrNameLst>
                                      </p:cBhvr>
                                      <p:tavLst>
                                        <p:tav tm="0">
                                          <p:val>
                                            <p:strVal val="#ppt_x"/>
                                          </p:val>
                                        </p:tav>
                                        <p:tav tm="100000">
                                          <p:val>
                                            <p:strVal val="#ppt_x"/>
                                          </p:val>
                                        </p:tav>
                                      </p:tavLst>
                                    </p:anim>
                                    <p:anim calcmode="lin" valueType="num">
                                      <p:cBhvr additive="base">
                                        <p:cTn id="20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 presetClass="entr" presetSubtype="4" fill="hold" grpId="0" nodeType="clickEffect">
                                  <p:stCondLst>
                                    <p:cond delay="0"/>
                                  </p:stCondLst>
                                  <p:childTnLst>
                                    <p:set>
                                      <p:cBhvr>
                                        <p:cTn id="205" dur="1" fill="hold">
                                          <p:stCondLst>
                                            <p:cond delay="0"/>
                                          </p:stCondLst>
                                        </p:cTn>
                                        <p:tgtEl>
                                          <p:spTgt spid="7"/>
                                        </p:tgtEl>
                                        <p:attrNameLst>
                                          <p:attrName>style.visibility</p:attrName>
                                        </p:attrNameLst>
                                      </p:cBhvr>
                                      <p:to>
                                        <p:strVal val="visible"/>
                                      </p:to>
                                    </p:set>
                                    <p:anim calcmode="lin" valueType="num">
                                      <p:cBhvr additive="base">
                                        <p:cTn id="206" dur="500" fill="hold"/>
                                        <p:tgtEl>
                                          <p:spTgt spid="7"/>
                                        </p:tgtEl>
                                        <p:attrNameLst>
                                          <p:attrName>ppt_x</p:attrName>
                                        </p:attrNameLst>
                                      </p:cBhvr>
                                      <p:tavLst>
                                        <p:tav tm="0">
                                          <p:val>
                                            <p:strVal val="#ppt_x"/>
                                          </p:val>
                                        </p:tav>
                                        <p:tav tm="100000">
                                          <p:val>
                                            <p:strVal val="#ppt_x"/>
                                          </p:val>
                                        </p:tav>
                                      </p:tavLst>
                                    </p:anim>
                                    <p:anim calcmode="lin" valueType="num">
                                      <p:cBhvr additive="base">
                                        <p:cTn id="207" dur="500" fill="hold"/>
                                        <p:tgtEl>
                                          <p:spTgt spid="7"/>
                                        </p:tgtEl>
                                        <p:attrNameLst>
                                          <p:attrName>ppt_y</p:attrName>
                                        </p:attrNameLst>
                                      </p:cBhvr>
                                      <p:tavLst>
                                        <p:tav tm="0">
                                          <p:val>
                                            <p:strVal val="1+#ppt_h/2"/>
                                          </p:val>
                                        </p:tav>
                                        <p:tav tm="100000">
                                          <p:val>
                                            <p:strVal val="#ppt_y"/>
                                          </p:val>
                                        </p:tav>
                                      </p:tavLst>
                                    </p:anim>
                                  </p:childTnLst>
                                </p:cTn>
                              </p:par>
                              <p:par>
                                <p:cTn id="208" presetID="2" presetClass="entr" presetSubtype="4" fill="hold" grpId="0" nodeType="withEffect">
                                  <p:stCondLst>
                                    <p:cond delay="0"/>
                                  </p:stCondLst>
                                  <p:childTnLst>
                                    <p:set>
                                      <p:cBhvr>
                                        <p:cTn id="209" dur="1" fill="hold">
                                          <p:stCondLst>
                                            <p:cond delay="0"/>
                                          </p:stCondLst>
                                        </p:cTn>
                                        <p:tgtEl>
                                          <p:spTgt spid="44"/>
                                        </p:tgtEl>
                                        <p:attrNameLst>
                                          <p:attrName>style.visibility</p:attrName>
                                        </p:attrNameLst>
                                      </p:cBhvr>
                                      <p:to>
                                        <p:strVal val="visible"/>
                                      </p:to>
                                    </p:set>
                                    <p:anim calcmode="lin" valueType="num">
                                      <p:cBhvr additive="base">
                                        <p:cTn id="210" dur="500" fill="hold"/>
                                        <p:tgtEl>
                                          <p:spTgt spid="44"/>
                                        </p:tgtEl>
                                        <p:attrNameLst>
                                          <p:attrName>ppt_x</p:attrName>
                                        </p:attrNameLst>
                                      </p:cBhvr>
                                      <p:tavLst>
                                        <p:tav tm="0">
                                          <p:val>
                                            <p:strVal val="#ppt_x"/>
                                          </p:val>
                                        </p:tav>
                                        <p:tav tm="100000">
                                          <p:val>
                                            <p:strVal val="#ppt_x"/>
                                          </p:val>
                                        </p:tav>
                                      </p:tavLst>
                                    </p:anim>
                                    <p:anim calcmode="lin" valueType="num">
                                      <p:cBhvr additive="base">
                                        <p:cTn id="211" dur="500" fill="hold"/>
                                        <p:tgtEl>
                                          <p:spTgt spid="44"/>
                                        </p:tgtEl>
                                        <p:attrNameLst>
                                          <p:attrName>ppt_y</p:attrName>
                                        </p:attrNameLst>
                                      </p:cBhvr>
                                      <p:tavLst>
                                        <p:tav tm="0">
                                          <p:val>
                                            <p:strVal val="1+#ppt_h/2"/>
                                          </p:val>
                                        </p:tav>
                                        <p:tav tm="100000">
                                          <p:val>
                                            <p:strVal val="#ppt_y"/>
                                          </p:val>
                                        </p:tav>
                                      </p:tavLst>
                                    </p:anim>
                                  </p:childTnLst>
                                </p:cTn>
                              </p:par>
                              <p:par>
                                <p:cTn id="212" presetID="2" presetClass="entr" presetSubtype="4" fill="hold" grpId="0" nodeType="withEffect">
                                  <p:stCondLst>
                                    <p:cond delay="0"/>
                                  </p:stCondLst>
                                  <p:childTnLst>
                                    <p:set>
                                      <p:cBhvr>
                                        <p:cTn id="213" dur="1" fill="hold">
                                          <p:stCondLst>
                                            <p:cond delay="0"/>
                                          </p:stCondLst>
                                        </p:cTn>
                                        <p:tgtEl>
                                          <p:spTgt spid="167975"/>
                                        </p:tgtEl>
                                        <p:attrNameLst>
                                          <p:attrName>style.visibility</p:attrName>
                                        </p:attrNameLst>
                                      </p:cBhvr>
                                      <p:to>
                                        <p:strVal val="visible"/>
                                      </p:to>
                                    </p:set>
                                    <p:anim calcmode="lin" valueType="num">
                                      <p:cBhvr additive="base">
                                        <p:cTn id="214" dur="500" fill="hold"/>
                                        <p:tgtEl>
                                          <p:spTgt spid="167975"/>
                                        </p:tgtEl>
                                        <p:attrNameLst>
                                          <p:attrName>ppt_x</p:attrName>
                                        </p:attrNameLst>
                                      </p:cBhvr>
                                      <p:tavLst>
                                        <p:tav tm="0">
                                          <p:val>
                                            <p:strVal val="#ppt_x"/>
                                          </p:val>
                                        </p:tav>
                                        <p:tav tm="100000">
                                          <p:val>
                                            <p:strVal val="#ppt_x"/>
                                          </p:val>
                                        </p:tav>
                                      </p:tavLst>
                                    </p:anim>
                                    <p:anim calcmode="lin" valueType="num">
                                      <p:cBhvr additive="base">
                                        <p:cTn id="215" dur="500" fill="hold"/>
                                        <p:tgtEl>
                                          <p:spTgt spid="1679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167940" grpId="0"/>
      <p:bldP spid="167941" grpId="0"/>
      <p:bldP spid="167942" grpId="0" animBg="1"/>
      <p:bldP spid="167943" grpId="0" animBg="1"/>
      <p:bldP spid="167946" grpId="0"/>
      <p:bldP spid="167947" grpId="0"/>
      <p:bldP spid="167949" grpId="0" animBg="1"/>
      <p:bldP spid="167953" grpId="0"/>
      <p:bldP spid="167954" grpId="0"/>
      <p:bldP spid="167955" grpId="0"/>
      <p:bldP spid="167959" grpId="0"/>
      <p:bldP spid="167960" grpId="0"/>
      <p:bldP spid="167961" grpId="0" animBg="1"/>
      <p:bldP spid="167962" grpId="0" animBg="1"/>
      <p:bldP spid="167965" grpId="0"/>
      <p:bldP spid="167966" grpId="0"/>
      <p:bldP spid="167970" grpId="0"/>
      <p:bldP spid="167971" grpId="0"/>
      <p:bldP spid="51" grpId="0"/>
      <p:bldP spid="167973" grpId="0"/>
      <p:bldP spid="167974" grpId="0"/>
      <p:bldP spid="167975" grpId="0"/>
      <p:bldP spid="43" grpId="0" animBg="1"/>
      <p:bldP spid="44" grpId="0"/>
      <p:bldP spid="4" grpId="0"/>
      <p:bldP spid="48" grpId="0"/>
      <p:bldP spid="5" grpId="0"/>
      <p:bldP spid="6" grpId="0"/>
      <p:bldP spid="7" grpId="0"/>
      <p:bldP spid="13" grpId="0"/>
      <p:bldP spid="56"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a:spLocks noChangeArrowheads="1"/>
          </p:cNvSpPr>
          <p:nvPr/>
        </p:nvSpPr>
        <p:spPr bwMode="auto">
          <a:xfrm>
            <a:off x="1907704" y="1275666"/>
            <a:ext cx="3194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zh-TW" altLang="en-US" sz="1800" dirty="0">
                <a:solidFill>
                  <a:srgbClr val="FF0000"/>
                </a:solidFill>
              </a:rPr>
              <a:t>訊息傳遞不能快過光速。</a:t>
            </a:r>
          </a:p>
        </p:txBody>
      </p:sp>
      <p:sp>
        <p:nvSpPr>
          <p:cNvPr id="3" name="文字方塊 2"/>
          <p:cNvSpPr txBox="1"/>
          <p:nvPr/>
        </p:nvSpPr>
        <p:spPr>
          <a:xfrm>
            <a:off x="1907704" y="727245"/>
            <a:ext cx="3240360" cy="369332"/>
          </a:xfrm>
          <a:prstGeom prst="rect">
            <a:avLst/>
          </a:prstGeom>
          <a:noFill/>
        </p:spPr>
        <p:txBody>
          <a:bodyPr wrap="square" rtlCol="0">
            <a:spAutoFit/>
          </a:bodyPr>
          <a:lstStyle/>
          <a:p>
            <a:r>
              <a:rPr lang="zh-TW" altLang="en-US" dirty="0">
                <a:solidFill>
                  <a:srgbClr val="FF0000"/>
                </a:solidFill>
              </a:rPr>
              <a:t>物體運動不能超過光速。</a:t>
            </a:r>
          </a:p>
        </p:txBody>
      </p:sp>
      <p:pic>
        <p:nvPicPr>
          <p:cNvPr id="4" name="Picture 2" descr="Speed_of_light_from_Earth_to_Mo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380817"/>
            <a:ext cx="82311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tebulb"/>
          <p:cNvSpPr>
            <a:spLocks noEditPoints="1" noChangeArrowheads="1"/>
          </p:cNvSpPr>
          <p:nvPr/>
        </p:nvSpPr>
        <p:spPr bwMode="auto">
          <a:xfrm>
            <a:off x="611560" y="2494610"/>
            <a:ext cx="386160" cy="512188"/>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pic>
        <p:nvPicPr>
          <p:cNvPr id="6" name="Picture 8" descr="http://www.acclaimimages.com/_gallery/_images_n300/0515-0904-0722-5835_cartoon_rocket_ship_in_space_above_the_earth_and_m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3450642"/>
            <a:ext cx="2160339" cy="216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6"/>
          <p:cNvSpPr txBox="1"/>
          <p:nvPr/>
        </p:nvSpPr>
        <p:spPr>
          <a:xfrm>
            <a:off x="2051720" y="5949280"/>
            <a:ext cx="5328592" cy="369332"/>
          </a:xfrm>
          <a:prstGeom prst="rect">
            <a:avLst/>
          </a:prstGeom>
          <a:noFill/>
        </p:spPr>
        <p:txBody>
          <a:bodyPr wrap="square" rtlCol="0">
            <a:spAutoFit/>
          </a:bodyPr>
          <a:lstStyle/>
          <a:p>
            <a:r>
              <a:rPr lang="zh-TW" altLang="en-US" dirty="0"/>
              <a:t>超光速火箭是不可能的！星際旅行幾乎是不可能的。</a:t>
            </a:r>
          </a:p>
        </p:txBody>
      </p:sp>
      <p:sp>
        <p:nvSpPr>
          <p:cNvPr id="8" name="文字方塊 7">
            <a:extLst>
              <a:ext uri="{FF2B5EF4-FFF2-40B4-BE49-F238E27FC236}">
                <a16:creationId xmlns:a16="http://schemas.microsoft.com/office/drawing/2014/main" id="{9AC5B88C-B66B-A349-A10A-6E23E056ADDE}"/>
              </a:ext>
            </a:extLst>
          </p:cNvPr>
          <p:cNvSpPr txBox="1"/>
          <p:nvPr/>
        </p:nvSpPr>
        <p:spPr>
          <a:xfrm>
            <a:off x="1907704" y="1844824"/>
            <a:ext cx="4680520" cy="369332"/>
          </a:xfrm>
          <a:prstGeom prst="rect">
            <a:avLst/>
          </a:prstGeom>
          <a:noFill/>
        </p:spPr>
        <p:txBody>
          <a:bodyPr wrap="square" rtlCol="0">
            <a:spAutoFit/>
          </a:bodyPr>
          <a:lstStyle/>
          <a:p>
            <a:r>
              <a:rPr kumimoji="1" lang="zh-TW" altLang="en-US" dirty="0"/>
              <a:t>這兩個事實是光速恆定的直接邏輯結果！</a:t>
            </a:r>
          </a:p>
        </p:txBody>
      </p:sp>
    </p:spTree>
    <p:extLst>
      <p:ext uri="{BB962C8B-B14F-4D97-AF65-F5344CB8AC3E}">
        <p14:creationId xmlns:p14="http://schemas.microsoft.com/office/powerpoint/2010/main" val="292411780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C:\Users\Chia-Hung Chang\Desktop\test.jpg"/>
          <p:cNvPicPr>
            <a:picLocks noChangeAspect="1" noChangeArrowheads="1"/>
          </p:cNvPicPr>
          <p:nvPr/>
        </p:nvPicPr>
        <p:blipFill>
          <a:blip r:embed="rId2">
            <a:extLst>
              <a:ext uri="{28A0092B-C50C-407E-A947-70E740481C1C}">
                <a14:useLocalDpi xmlns:a14="http://schemas.microsoft.com/office/drawing/2010/main" val="0"/>
              </a:ext>
            </a:extLst>
          </a:blip>
          <a:srcRect l="11887" t="15701" r="34628" b="2657"/>
          <a:stretch>
            <a:fillRect/>
          </a:stretch>
        </p:blipFill>
        <p:spPr bwMode="auto">
          <a:xfrm>
            <a:off x="3059832" y="798113"/>
            <a:ext cx="3168650"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文字方塊 2"/>
          <p:cNvSpPr txBox="1">
            <a:spLocks noChangeArrowheads="1"/>
          </p:cNvSpPr>
          <p:nvPr/>
        </p:nvSpPr>
        <p:spPr bwMode="auto">
          <a:xfrm>
            <a:off x="1966896" y="5508496"/>
            <a:ext cx="61211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時間的測量結果與時鐘的路徑，也就是空間位置變化有關，</a:t>
            </a:r>
          </a:p>
        </p:txBody>
      </p:sp>
      <p:sp>
        <p:nvSpPr>
          <p:cNvPr id="22533" name="文字方塊 4"/>
          <p:cNvSpPr txBox="1">
            <a:spLocks noChangeArrowheads="1"/>
          </p:cNvSpPr>
          <p:nvPr/>
        </p:nvSpPr>
        <p:spPr bwMode="auto">
          <a:xfrm>
            <a:off x="1978695" y="5908452"/>
            <a:ext cx="3887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t>時間與空間是無法分割的！</a:t>
            </a:r>
          </a:p>
        </p:txBody>
      </p:sp>
    </p:spTree>
    <p:extLst>
      <p:ext uri="{BB962C8B-B14F-4D97-AF65-F5344CB8AC3E}">
        <p14:creationId xmlns:p14="http://schemas.microsoft.com/office/powerpoint/2010/main" val="169556898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527350" y="2465540"/>
            <a:ext cx="3113640" cy="3600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4"/>
          <p:cNvSpPr txBox="1">
            <a:spLocks noChangeArrowheads="1"/>
          </p:cNvSpPr>
          <p:nvPr/>
        </p:nvSpPr>
        <p:spPr bwMode="auto">
          <a:xfrm>
            <a:off x="805455" y="1081074"/>
            <a:ext cx="76549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None/>
            </a:pPr>
            <a:r>
              <a:rPr lang="zh-TW" altLang="en-US" sz="1800" dirty="0"/>
              <a:t>時間與空間是絕對無法分割的，因此必須合併討論，稱為</a:t>
            </a:r>
            <a:r>
              <a:rPr lang="zh-TW" altLang="en-US" sz="1800" dirty="0">
                <a:solidFill>
                  <a:srgbClr val="FF0000"/>
                </a:solidFill>
              </a:rPr>
              <a:t>時空 </a:t>
            </a:r>
            <a:r>
              <a:rPr lang="en-US" altLang="zh-TW" sz="1800" dirty="0">
                <a:solidFill>
                  <a:srgbClr val="FF0000"/>
                </a:solidFill>
                <a:latin typeface="Times New Roman" panose="02020603050405020304" pitchFamily="18" charset="0"/>
                <a:cs typeface="Times New Roman" panose="02020603050405020304" pitchFamily="18" charset="0"/>
              </a:rPr>
              <a:t>Space-time</a:t>
            </a:r>
            <a:r>
              <a:rPr lang="zh-TW" altLang="en-US" sz="1800" dirty="0">
                <a:solidFill>
                  <a:srgbClr val="FF0000"/>
                </a:solidFill>
                <a:latin typeface="Times New Roman" panose="02020603050405020304" pitchFamily="18" charset="0"/>
                <a:cs typeface="Times New Roman" panose="02020603050405020304" pitchFamily="18" charset="0"/>
              </a:rPr>
              <a:t>。</a:t>
            </a:r>
          </a:p>
        </p:txBody>
      </p:sp>
      <p:sp>
        <p:nvSpPr>
          <p:cNvPr id="2" name="文字方塊 1"/>
          <p:cNvSpPr txBox="1"/>
          <p:nvPr/>
        </p:nvSpPr>
        <p:spPr>
          <a:xfrm>
            <a:off x="805456" y="2089186"/>
            <a:ext cx="7366944" cy="369332"/>
          </a:xfrm>
          <a:prstGeom prst="rect">
            <a:avLst/>
          </a:prstGeom>
          <a:noFill/>
        </p:spPr>
        <p:txBody>
          <a:bodyPr wrap="square" rtlCol="0">
            <a:spAutoFit/>
          </a:bodyPr>
          <a:lstStyle/>
          <a:p>
            <a:r>
              <a:rPr lang="zh-TW" altLang="en-US" dirty="0"/>
              <a:t>一個物體的歷史在時空圖上就形成一條彎曲的線，稱為世界線。</a:t>
            </a:r>
          </a:p>
        </p:txBody>
      </p:sp>
      <p:sp>
        <p:nvSpPr>
          <p:cNvPr id="4" name="文字方塊 3"/>
          <p:cNvSpPr txBox="1"/>
          <p:nvPr/>
        </p:nvSpPr>
        <p:spPr>
          <a:xfrm>
            <a:off x="805455" y="1585130"/>
            <a:ext cx="7871002" cy="369332"/>
          </a:xfrm>
          <a:prstGeom prst="rect">
            <a:avLst/>
          </a:prstGeom>
          <a:noFill/>
        </p:spPr>
        <p:txBody>
          <a:bodyPr wrap="square" rtlCol="0">
            <a:spAutoFit/>
          </a:bodyPr>
          <a:lstStyle/>
          <a:p>
            <a:r>
              <a:rPr lang="zh-TW" altLang="en-US" dirty="0"/>
              <a:t>一般會把時間與空間畫在同一圖上，稱為時空圖，注意：空間就要少畫一維。</a:t>
            </a:r>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2033" r="54714"/>
          <a:stretch/>
        </p:blipFill>
        <p:spPr bwMode="auto">
          <a:xfrm rot="16200000">
            <a:off x="777622" y="2757204"/>
            <a:ext cx="3162195" cy="3065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267447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84C0659A-C525-434B-ADDB-BB51DB764687}"/>
              </a:ext>
            </a:extLst>
          </p:cNvPr>
          <p:cNvPicPr>
            <a:picLocks noChangeAspect="1"/>
          </p:cNvPicPr>
          <p:nvPr/>
        </p:nvPicPr>
        <p:blipFill>
          <a:blip r:embed="rId2"/>
          <a:stretch>
            <a:fillRect/>
          </a:stretch>
        </p:blipFill>
        <p:spPr>
          <a:xfrm>
            <a:off x="1852850" y="3024041"/>
            <a:ext cx="5326179" cy="2451502"/>
          </a:xfrm>
          <a:prstGeom prst="rect">
            <a:avLst/>
          </a:prstGeom>
        </p:spPr>
      </p:pic>
      <p:sp>
        <p:nvSpPr>
          <p:cNvPr id="11" name="矩形 10">
            <a:extLst>
              <a:ext uri="{FF2B5EF4-FFF2-40B4-BE49-F238E27FC236}">
                <a16:creationId xmlns:a16="http://schemas.microsoft.com/office/drawing/2014/main" id="{C733198E-C0B3-E64F-826E-F74DC1845431}"/>
              </a:ext>
            </a:extLst>
          </p:cNvPr>
          <p:cNvSpPr/>
          <p:nvPr/>
        </p:nvSpPr>
        <p:spPr>
          <a:xfrm>
            <a:off x="6318591" y="353318"/>
            <a:ext cx="2513310" cy="2611849"/>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sp>
        <p:nvSpPr>
          <p:cNvPr id="6" name="文字方塊 3"/>
          <p:cNvSpPr txBox="1">
            <a:spLocks noChangeArrowheads="1"/>
          </p:cNvSpPr>
          <p:nvPr/>
        </p:nvSpPr>
        <p:spPr bwMode="auto">
          <a:xfrm>
            <a:off x="887896" y="5493257"/>
            <a:ext cx="814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考慮在原點的觀察者，向四面放出光脈衝。光傳播會形成一個逐漸加大的球殼。</a:t>
            </a:r>
          </a:p>
        </p:txBody>
      </p:sp>
      <p:pic>
        <p:nvPicPr>
          <p:cNvPr id="7" name="Picture 2" descr="D:\Dropbox\Documents\課程\YoungTextBook\Images\Chapter33\A_Images\A_Figures_and_Photos\33_03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b="16539"/>
          <a:stretch>
            <a:fillRect/>
          </a:stretch>
        </p:blipFill>
        <p:spPr bwMode="auto">
          <a:xfrm>
            <a:off x="887896" y="355582"/>
            <a:ext cx="2367976" cy="260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887896" y="5886564"/>
            <a:ext cx="7944005" cy="369332"/>
          </a:xfrm>
          <a:prstGeom prst="rect">
            <a:avLst/>
          </a:prstGeom>
        </p:spPr>
        <p:txBody>
          <a:bodyPr wrap="square">
            <a:spAutoFit/>
          </a:bodyPr>
          <a:lstStyle/>
          <a:p>
            <a:r>
              <a:rPr lang="zh-TW" altLang="en-US" dirty="0"/>
              <a:t>在時空圖上，忽略一維空間後，球殼則簡化為逐漸加大的圓。</a:t>
            </a:r>
          </a:p>
        </p:txBody>
      </p:sp>
      <p:sp>
        <p:nvSpPr>
          <p:cNvPr id="4" name="矩形 3"/>
          <p:cNvSpPr/>
          <p:nvPr/>
        </p:nvSpPr>
        <p:spPr>
          <a:xfrm>
            <a:off x="899592" y="6297585"/>
            <a:ext cx="7944005" cy="369332"/>
          </a:xfrm>
          <a:prstGeom prst="rect">
            <a:avLst/>
          </a:prstGeom>
        </p:spPr>
        <p:txBody>
          <a:bodyPr wrap="square">
            <a:spAutoFit/>
          </a:bodyPr>
          <a:lstStyle/>
          <a:p>
            <a:r>
              <a:rPr lang="zh-TW" altLang="en-US" dirty="0"/>
              <a:t>因此，在時空圖上，這脈衝光會形成一個以原點為頂點的圓錐，稱為光錐。</a:t>
            </a:r>
          </a:p>
        </p:txBody>
      </p:sp>
      <p:pic>
        <p:nvPicPr>
          <p:cNvPr id="2" name="圖片 1">
            <a:extLst>
              <a:ext uri="{FF2B5EF4-FFF2-40B4-BE49-F238E27FC236}">
                <a16:creationId xmlns:a16="http://schemas.microsoft.com/office/drawing/2014/main" id="{A1FD11B9-633D-9045-B8A2-B819F20C5E13}"/>
              </a:ext>
            </a:extLst>
          </p:cNvPr>
          <p:cNvPicPr>
            <a:picLocks noChangeAspect="1"/>
          </p:cNvPicPr>
          <p:nvPr/>
        </p:nvPicPr>
        <p:blipFill>
          <a:blip r:embed="rId4"/>
          <a:stretch>
            <a:fillRect/>
          </a:stretch>
        </p:blipFill>
        <p:spPr>
          <a:xfrm>
            <a:off x="3464821" y="373220"/>
            <a:ext cx="2630776" cy="2611849"/>
          </a:xfrm>
          <a:prstGeom prst="rect">
            <a:avLst/>
          </a:prstGeom>
        </p:spPr>
      </p:pic>
      <p:pic>
        <p:nvPicPr>
          <p:cNvPr id="10" name="圖片 9">
            <a:extLst>
              <a:ext uri="{FF2B5EF4-FFF2-40B4-BE49-F238E27FC236}">
                <a16:creationId xmlns:a16="http://schemas.microsoft.com/office/drawing/2014/main" id="{EA388DB2-BBEE-D34C-AD6C-17D86EBF47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8591" y="454289"/>
            <a:ext cx="1979843" cy="2117571"/>
          </a:xfrm>
          <a:prstGeom prst="rect">
            <a:avLst/>
          </a:prstGeom>
        </p:spPr>
      </p:pic>
    </p:spTree>
    <p:extLst>
      <p:ext uri="{BB962C8B-B14F-4D97-AF65-F5344CB8AC3E}">
        <p14:creationId xmlns:p14="http://schemas.microsoft.com/office/powerpoint/2010/main" val="81934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4"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B04371B7-CCB8-744D-B31F-221C2E5174B3}"/>
              </a:ext>
            </a:extLst>
          </p:cNvPr>
          <p:cNvSpPr txBox="1"/>
          <p:nvPr/>
        </p:nvSpPr>
        <p:spPr>
          <a:xfrm>
            <a:off x="395536" y="2633039"/>
            <a:ext cx="7344816" cy="369332"/>
          </a:xfrm>
          <a:prstGeom prst="rect">
            <a:avLst/>
          </a:prstGeom>
          <a:noFill/>
        </p:spPr>
        <p:txBody>
          <a:bodyPr wrap="square" rtlCol="0">
            <a:spAutoFit/>
          </a:bodyPr>
          <a:lstStyle/>
          <a:p>
            <a:r>
              <a:rPr kumimoji="1" lang="zh-TW" altLang="en-US" dirty="0"/>
              <a:t>現在，如果在原點的</a:t>
            </a:r>
            <a:r>
              <a:rPr lang="zh-TW" altLang="en-US" dirty="0"/>
              <a:t>觀察者</a:t>
            </a:r>
            <a:r>
              <a:rPr kumimoji="1" lang="zh-TW" altLang="en-US" dirty="0"/>
              <a:t>收到</a:t>
            </a:r>
            <a:r>
              <a:rPr lang="zh-TW" altLang="en-US" dirty="0"/>
              <a:t>一脈衝光。</a:t>
            </a:r>
            <a:endParaRPr kumimoji="1" lang="zh-TW" altLang="en-US" dirty="0"/>
          </a:p>
        </p:txBody>
      </p:sp>
      <p:sp>
        <p:nvSpPr>
          <p:cNvPr id="10" name="文字方塊 9">
            <a:extLst>
              <a:ext uri="{FF2B5EF4-FFF2-40B4-BE49-F238E27FC236}">
                <a16:creationId xmlns:a16="http://schemas.microsoft.com/office/drawing/2014/main" id="{56289ADE-DF7B-A844-A0AA-57566ABE1CEA}"/>
              </a:ext>
            </a:extLst>
          </p:cNvPr>
          <p:cNvSpPr txBox="1"/>
          <p:nvPr/>
        </p:nvSpPr>
        <p:spPr>
          <a:xfrm>
            <a:off x="395537" y="3002372"/>
            <a:ext cx="7193168" cy="369332"/>
          </a:xfrm>
          <a:prstGeom prst="rect">
            <a:avLst/>
          </a:prstGeom>
          <a:noFill/>
        </p:spPr>
        <p:txBody>
          <a:bodyPr wrap="square" rtlCol="0">
            <a:spAutoFit/>
          </a:bodyPr>
          <a:lstStyle/>
          <a:p>
            <a:r>
              <a:rPr kumimoji="1" lang="zh-TW" altLang="en-US" dirty="0"/>
              <a:t>我們可以根據它的方向，回溯這道</a:t>
            </a:r>
            <a:r>
              <a:rPr lang="zh-TW" altLang="en-US" dirty="0"/>
              <a:t>光可能的</a:t>
            </a:r>
            <a:r>
              <a:rPr kumimoji="1" lang="zh-TW" altLang="en-US" dirty="0"/>
              <a:t>過去的軌跡，</a:t>
            </a:r>
          </a:p>
        </p:txBody>
      </p:sp>
      <p:pic>
        <p:nvPicPr>
          <p:cNvPr id="5" name="圖片 4">
            <a:extLst>
              <a:ext uri="{FF2B5EF4-FFF2-40B4-BE49-F238E27FC236}">
                <a16:creationId xmlns:a16="http://schemas.microsoft.com/office/drawing/2014/main" id="{2F54E45A-26FF-7D46-80B8-A6A823A98430}"/>
              </a:ext>
            </a:extLst>
          </p:cNvPr>
          <p:cNvPicPr>
            <a:picLocks noChangeAspect="1"/>
          </p:cNvPicPr>
          <p:nvPr/>
        </p:nvPicPr>
        <p:blipFill>
          <a:blip r:embed="rId2"/>
          <a:stretch>
            <a:fillRect/>
          </a:stretch>
        </p:blipFill>
        <p:spPr>
          <a:xfrm>
            <a:off x="271215" y="220511"/>
            <a:ext cx="2326245" cy="2326245"/>
          </a:xfrm>
          <a:prstGeom prst="rect">
            <a:avLst/>
          </a:prstGeom>
        </p:spPr>
      </p:pic>
      <p:pic>
        <p:nvPicPr>
          <p:cNvPr id="18" name="圖片 17">
            <a:extLst>
              <a:ext uri="{FF2B5EF4-FFF2-40B4-BE49-F238E27FC236}">
                <a16:creationId xmlns:a16="http://schemas.microsoft.com/office/drawing/2014/main" id="{186125FA-3D77-C941-A69D-75CD09282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206894"/>
            <a:ext cx="2326246" cy="2326246"/>
          </a:xfrm>
          <a:prstGeom prst="rect">
            <a:avLst/>
          </a:prstGeom>
        </p:spPr>
      </p:pic>
      <p:pic>
        <p:nvPicPr>
          <p:cNvPr id="21" name="圖片 20" descr="一張含有 遊戲, 籃球, 桌 的圖片&#10;&#10;自動產生的描述">
            <a:extLst>
              <a:ext uri="{FF2B5EF4-FFF2-40B4-BE49-F238E27FC236}">
                <a16:creationId xmlns:a16="http://schemas.microsoft.com/office/drawing/2014/main" id="{EED7C0B9-1615-F14F-9136-EC06CCDF2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4720" y="206895"/>
            <a:ext cx="5061593" cy="2319897"/>
          </a:xfrm>
          <a:prstGeom prst="rect">
            <a:avLst/>
          </a:prstGeom>
        </p:spPr>
      </p:pic>
      <p:sp>
        <p:nvSpPr>
          <p:cNvPr id="22" name="文字方塊 21">
            <a:extLst>
              <a:ext uri="{FF2B5EF4-FFF2-40B4-BE49-F238E27FC236}">
                <a16:creationId xmlns:a16="http://schemas.microsoft.com/office/drawing/2014/main" id="{ACA554DB-36F1-9C4F-936E-8B226DC23038}"/>
              </a:ext>
            </a:extLst>
          </p:cNvPr>
          <p:cNvSpPr txBox="1"/>
          <p:nvPr/>
        </p:nvSpPr>
        <p:spPr>
          <a:xfrm>
            <a:off x="353435" y="3999123"/>
            <a:ext cx="7582878" cy="369332"/>
          </a:xfrm>
          <a:prstGeom prst="rect">
            <a:avLst/>
          </a:prstGeom>
          <a:noFill/>
        </p:spPr>
        <p:txBody>
          <a:bodyPr wrap="square" rtlCol="0">
            <a:spAutoFit/>
          </a:bodyPr>
          <a:lstStyle/>
          <a:p>
            <a:r>
              <a:rPr kumimoji="1" lang="zh-TW" altLang="en-US" dirty="0"/>
              <a:t>其實這就相當於你向四面觀看時所看到的景象。那是你所能</a:t>
            </a:r>
            <a:r>
              <a:rPr lang="zh-TW" altLang="en-US" dirty="0">
                <a:solidFill>
                  <a:srgbClr val="FF0000"/>
                </a:solidFill>
              </a:rPr>
              <a:t>看到</a:t>
            </a:r>
            <a:r>
              <a:rPr kumimoji="1" lang="zh-TW" altLang="en-US" dirty="0">
                <a:solidFill>
                  <a:srgbClr val="FF0000"/>
                </a:solidFill>
              </a:rPr>
              <a:t>的過去</a:t>
            </a:r>
            <a:r>
              <a:rPr kumimoji="1" lang="zh-TW" altLang="en-US" dirty="0"/>
              <a:t>！</a:t>
            </a:r>
          </a:p>
        </p:txBody>
      </p:sp>
      <p:pic>
        <p:nvPicPr>
          <p:cNvPr id="23" name="圖片 22">
            <a:extLst>
              <a:ext uri="{FF2B5EF4-FFF2-40B4-BE49-F238E27FC236}">
                <a16:creationId xmlns:a16="http://schemas.microsoft.com/office/drawing/2014/main" id="{0A7CDDB0-9702-4643-BA8B-01F2BF9671D5}"/>
              </a:ext>
            </a:extLst>
          </p:cNvPr>
          <p:cNvPicPr>
            <a:picLocks noChangeAspect="1"/>
          </p:cNvPicPr>
          <p:nvPr/>
        </p:nvPicPr>
        <p:blipFill>
          <a:blip r:embed="rId5"/>
          <a:stretch>
            <a:fillRect/>
          </a:stretch>
        </p:blipFill>
        <p:spPr>
          <a:xfrm>
            <a:off x="2441667" y="4862308"/>
            <a:ext cx="3146084" cy="1769672"/>
          </a:xfrm>
          <a:prstGeom prst="rect">
            <a:avLst/>
          </a:prstGeom>
        </p:spPr>
      </p:pic>
      <p:pic>
        <p:nvPicPr>
          <p:cNvPr id="24" name="圖片 23">
            <a:extLst>
              <a:ext uri="{FF2B5EF4-FFF2-40B4-BE49-F238E27FC236}">
                <a16:creationId xmlns:a16="http://schemas.microsoft.com/office/drawing/2014/main" id="{02A8EEA6-6D44-3B43-8F02-56FA6B72AADC}"/>
              </a:ext>
            </a:extLst>
          </p:cNvPr>
          <p:cNvPicPr>
            <a:picLocks noChangeAspect="1"/>
          </p:cNvPicPr>
          <p:nvPr/>
        </p:nvPicPr>
        <p:blipFill rotWithShape="1">
          <a:blip r:embed="rId5"/>
          <a:srcRect l="85112" t="21145" r="4036" b="41563"/>
          <a:stretch/>
        </p:blipFill>
        <p:spPr>
          <a:xfrm>
            <a:off x="1768483" y="700181"/>
            <a:ext cx="278399" cy="538133"/>
          </a:xfrm>
          <a:prstGeom prst="rect">
            <a:avLst/>
          </a:prstGeom>
        </p:spPr>
      </p:pic>
      <p:pic>
        <p:nvPicPr>
          <p:cNvPr id="25" name="圖片 24">
            <a:extLst>
              <a:ext uri="{FF2B5EF4-FFF2-40B4-BE49-F238E27FC236}">
                <a16:creationId xmlns:a16="http://schemas.microsoft.com/office/drawing/2014/main" id="{5021F2C2-37F2-7A4E-8C92-9E92444F650B}"/>
              </a:ext>
            </a:extLst>
          </p:cNvPr>
          <p:cNvPicPr>
            <a:picLocks noChangeAspect="1"/>
          </p:cNvPicPr>
          <p:nvPr/>
        </p:nvPicPr>
        <p:blipFill rotWithShape="1">
          <a:blip r:embed="rId5"/>
          <a:srcRect l="59252" t="7942" r="23907" b="57127"/>
          <a:stretch/>
        </p:blipFill>
        <p:spPr>
          <a:xfrm>
            <a:off x="1331640" y="135741"/>
            <a:ext cx="432048" cy="504056"/>
          </a:xfrm>
          <a:prstGeom prst="rect">
            <a:avLst/>
          </a:prstGeom>
        </p:spPr>
      </p:pic>
      <p:pic>
        <p:nvPicPr>
          <p:cNvPr id="26" name="圖片 25">
            <a:extLst>
              <a:ext uri="{FF2B5EF4-FFF2-40B4-BE49-F238E27FC236}">
                <a16:creationId xmlns:a16="http://schemas.microsoft.com/office/drawing/2014/main" id="{E9F248FE-0FCB-1542-9174-015C56BDBD31}"/>
              </a:ext>
            </a:extLst>
          </p:cNvPr>
          <p:cNvPicPr>
            <a:picLocks noChangeAspect="1"/>
          </p:cNvPicPr>
          <p:nvPr/>
        </p:nvPicPr>
        <p:blipFill rotWithShape="1">
          <a:blip r:embed="rId5"/>
          <a:srcRect l="85112" t="21145" r="4036" b="41563"/>
          <a:stretch/>
        </p:blipFill>
        <p:spPr>
          <a:xfrm>
            <a:off x="7218391" y="1575047"/>
            <a:ext cx="182039" cy="392833"/>
          </a:xfrm>
          <a:prstGeom prst="rect">
            <a:avLst/>
          </a:prstGeom>
        </p:spPr>
      </p:pic>
      <p:pic>
        <p:nvPicPr>
          <p:cNvPr id="27" name="圖片 26">
            <a:extLst>
              <a:ext uri="{FF2B5EF4-FFF2-40B4-BE49-F238E27FC236}">
                <a16:creationId xmlns:a16="http://schemas.microsoft.com/office/drawing/2014/main" id="{C4DF1717-8D9A-B446-8B0B-9FC902BE190D}"/>
              </a:ext>
            </a:extLst>
          </p:cNvPr>
          <p:cNvPicPr>
            <a:picLocks noChangeAspect="1"/>
          </p:cNvPicPr>
          <p:nvPr/>
        </p:nvPicPr>
        <p:blipFill rotWithShape="1">
          <a:blip r:embed="rId5"/>
          <a:srcRect l="59252" t="7942" r="23907" b="57127"/>
          <a:stretch/>
        </p:blipFill>
        <p:spPr>
          <a:xfrm>
            <a:off x="7475600" y="2199490"/>
            <a:ext cx="316570" cy="369332"/>
          </a:xfrm>
          <a:prstGeom prst="rect">
            <a:avLst/>
          </a:prstGeom>
        </p:spPr>
      </p:pic>
      <p:sp>
        <p:nvSpPr>
          <p:cNvPr id="2" name="矩形 1">
            <a:extLst>
              <a:ext uri="{FF2B5EF4-FFF2-40B4-BE49-F238E27FC236}">
                <a16:creationId xmlns:a16="http://schemas.microsoft.com/office/drawing/2014/main" id="{E74BB4E2-3399-5242-BA6A-6E66D179C524}"/>
              </a:ext>
            </a:extLst>
          </p:cNvPr>
          <p:cNvSpPr/>
          <p:nvPr/>
        </p:nvSpPr>
        <p:spPr>
          <a:xfrm>
            <a:off x="395536" y="3408414"/>
            <a:ext cx="8628791" cy="369332"/>
          </a:xfrm>
          <a:prstGeom prst="rect">
            <a:avLst/>
          </a:prstGeom>
        </p:spPr>
        <p:txBody>
          <a:bodyPr wrap="square">
            <a:spAutoFit/>
          </a:bodyPr>
          <a:lstStyle/>
          <a:p>
            <a:r>
              <a:rPr lang="zh-TW" altLang="en-US" dirty="0"/>
              <a:t>集合所有可能的軌跡即形成一以原點為頂點，向過去延伸的錐體。</a:t>
            </a:r>
            <a:r>
              <a:rPr lang="zh-CN" altLang="en-US" dirty="0"/>
              <a:t>稱為過去光錐！</a:t>
            </a:r>
            <a:endParaRPr lang="zh-TW" altLang="en-US" dirty="0"/>
          </a:p>
        </p:txBody>
      </p:sp>
      <p:sp>
        <p:nvSpPr>
          <p:cNvPr id="3" name="文字方塊 2">
            <a:extLst>
              <a:ext uri="{FF2B5EF4-FFF2-40B4-BE49-F238E27FC236}">
                <a16:creationId xmlns:a16="http://schemas.microsoft.com/office/drawing/2014/main" id="{BEAACEAB-4555-D041-A9CB-41899BFAA1E8}"/>
              </a:ext>
            </a:extLst>
          </p:cNvPr>
          <p:cNvSpPr txBox="1"/>
          <p:nvPr/>
        </p:nvSpPr>
        <p:spPr>
          <a:xfrm>
            <a:off x="365604" y="4405165"/>
            <a:ext cx="6552728" cy="369332"/>
          </a:xfrm>
          <a:prstGeom prst="rect">
            <a:avLst/>
          </a:prstGeom>
          <a:noFill/>
        </p:spPr>
        <p:txBody>
          <a:bodyPr wrap="square" rtlCol="0">
            <a:spAutoFit/>
          </a:bodyPr>
          <a:lstStyle/>
          <a:p>
            <a:r>
              <a:rPr kumimoji="1" lang="zh-TW" altLang="en-US" dirty="0"/>
              <a:t>注意比較遠的影像來自比較久以前的過去。</a:t>
            </a:r>
          </a:p>
        </p:txBody>
      </p:sp>
    </p:spTree>
    <p:extLst>
      <p:ext uri="{BB962C8B-B14F-4D97-AF65-F5344CB8AC3E}">
        <p14:creationId xmlns:p14="http://schemas.microsoft.com/office/powerpoint/2010/main" val="61740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B21B7B91-82F7-654D-B3EC-1B731F97485A}"/>
              </a:ext>
            </a:extLst>
          </p:cNvPr>
          <p:cNvPicPr>
            <a:picLocks noChangeAspect="1"/>
          </p:cNvPicPr>
          <p:nvPr/>
        </p:nvPicPr>
        <p:blipFill>
          <a:blip r:embed="rId2"/>
          <a:stretch>
            <a:fillRect/>
          </a:stretch>
        </p:blipFill>
        <p:spPr>
          <a:xfrm>
            <a:off x="1157366" y="887344"/>
            <a:ext cx="3672408" cy="3412279"/>
          </a:xfrm>
          <a:prstGeom prst="rect">
            <a:avLst/>
          </a:prstGeom>
        </p:spPr>
      </p:pic>
      <p:sp>
        <p:nvSpPr>
          <p:cNvPr id="3" name="文字方塊 2">
            <a:extLst>
              <a:ext uri="{FF2B5EF4-FFF2-40B4-BE49-F238E27FC236}">
                <a16:creationId xmlns:a16="http://schemas.microsoft.com/office/drawing/2014/main" id="{C3942C35-0F66-084C-9AFA-6C81DC19A4E7}"/>
              </a:ext>
            </a:extLst>
          </p:cNvPr>
          <p:cNvSpPr txBox="1">
            <a:spLocks noChangeArrowheads="1"/>
          </p:cNvSpPr>
          <p:nvPr/>
        </p:nvSpPr>
        <p:spPr bwMode="auto">
          <a:xfrm>
            <a:off x="826773" y="4543578"/>
            <a:ext cx="77363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任何物體的運動不能快過光速，通過原點的世界線只能落在未來光錐之內！</a:t>
            </a:r>
          </a:p>
        </p:txBody>
      </p:sp>
      <p:sp>
        <p:nvSpPr>
          <p:cNvPr id="4" name="文字方塊 4">
            <a:extLst>
              <a:ext uri="{FF2B5EF4-FFF2-40B4-BE49-F238E27FC236}">
                <a16:creationId xmlns:a16="http://schemas.microsoft.com/office/drawing/2014/main" id="{92F40036-ED79-694B-97BA-E1DEB0B8BF4D}"/>
              </a:ext>
            </a:extLst>
          </p:cNvPr>
          <p:cNvSpPr txBox="1">
            <a:spLocks noChangeArrowheads="1"/>
          </p:cNvSpPr>
          <p:nvPr/>
        </p:nvSpPr>
        <p:spPr bwMode="auto">
          <a:xfrm>
            <a:off x="826772" y="5885763"/>
            <a:ext cx="69847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未來光錐，代表觀察者可能的未來！</a:t>
            </a:r>
          </a:p>
        </p:txBody>
      </p:sp>
      <p:pic>
        <p:nvPicPr>
          <p:cNvPr id="6" name="圖片 5">
            <a:extLst>
              <a:ext uri="{FF2B5EF4-FFF2-40B4-BE49-F238E27FC236}">
                <a16:creationId xmlns:a16="http://schemas.microsoft.com/office/drawing/2014/main" id="{FEB3BE40-8BFB-DA44-B341-CC12B7363D1D}"/>
              </a:ext>
            </a:extLst>
          </p:cNvPr>
          <p:cNvPicPr>
            <a:picLocks noChangeAspect="1"/>
          </p:cNvPicPr>
          <p:nvPr/>
        </p:nvPicPr>
        <p:blipFill>
          <a:blip r:embed="rId3"/>
          <a:stretch>
            <a:fillRect/>
          </a:stretch>
        </p:blipFill>
        <p:spPr>
          <a:xfrm>
            <a:off x="5076056" y="887344"/>
            <a:ext cx="2643576" cy="3407276"/>
          </a:xfrm>
          <a:prstGeom prst="rect">
            <a:avLst/>
          </a:prstGeom>
        </p:spPr>
      </p:pic>
      <p:sp>
        <p:nvSpPr>
          <p:cNvPr id="7" name="文字方塊 6">
            <a:extLst>
              <a:ext uri="{FF2B5EF4-FFF2-40B4-BE49-F238E27FC236}">
                <a16:creationId xmlns:a16="http://schemas.microsoft.com/office/drawing/2014/main" id="{6F34CB93-9D4C-EA48-A309-78222B7617D8}"/>
              </a:ext>
            </a:extLst>
          </p:cNvPr>
          <p:cNvSpPr txBox="1">
            <a:spLocks noChangeArrowheads="1"/>
          </p:cNvSpPr>
          <p:nvPr/>
        </p:nvSpPr>
        <p:spPr bwMode="auto">
          <a:xfrm>
            <a:off x="826772" y="5484991"/>
            <a:ext cx="77363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位於原點的觀察者能影響的、有因果關係的事件一定落在光錐之內！</a:t>
            </a:r>
          </a:p>
        </p:txBody>
      </p:sp>
      <p:sp>
        <p:nvSpPr>
          <p:cNvPr id="8" name="文字方塊 7">
            <a:extLst>
              <a:ext uri="{FF2B5EF4-FFF2-40B4-BE49-F238E27FC236}">
                <a16:creationId xmlns:a16="http://schemas.microsoft.com/office/drawing/2014/main" id="{99913927-C6DB-5447-A347-B57CA01A8106}"/>
              </a:ext>
            </a:extLst>
          </p:cNvPr>
          <p:cNvSpPr txBox="1">
            <a:spLocks noChangeArrowheads="1"/>
          </p:cNvSpPr>
          <p:nvPr/>
        </p:nvSpPr>
        <p:spPr bwMode="auto">
          <a:xfrm>
            <a:off x="841310" y="4937344"/>
            <a:ext cx="77363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因爲通過原點的世界線若要落在未來光錐之外，速度得快過光速！</a:t>
            </a:r>
          </a:p>
        </p:txBody>
      </p:sp>
    </p:spTree>
    <p:extLst>
      <p:ext uri="{BB962C8B-B14F-4D97-AF65-F5344CB8AC3E}">
        <p14:creationId xmlns:p14="http://schemas.microsoft.com/office/powerpoint/2010/main" val="359420423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B21B7B91-82F7-654D-B3EC-1B731F97485A}"/>
              </a:ext>
            </a:extLst>
          </p:cNvPr>
          <p:cNvPicPr>
            <a:picLocks noChangeAspect="1"/>
          </p:cNvPicPr>
          <p:nvPr/>
        </p:nvPicPr>
        <p:blipFill>
          <a:blip r:embed="rId2"/>
          <a:stretch>
            <a:fillRect/>
          </a:stretch>
        </p:blipFill>
        <p:spPr>
          <a:xfrm>
            <a:off x="1009632" y="980728"/>
            <a:ext cx="3672408" cy="3412279"/>
          </a:xfrm>
          <a:prstGeom prst="rect">
            <a:avLst/>
          </a:prstGeom>
        </p:spPr>
      </p:pic>
      <p:sp>
        <p:nvSpPr>
          <p:cNvPr id="5" name="矩形 4">
            <a:extLst>
              <a:ext uri="{FF2B5EF4-FFF2-40B4-BE49-F238E27FC236}">
                <a16:creationId xmlns:a16="http://schemas.microsoft.com/office/drawing/2014/main" id="{E598C4A6-EBF2-A047-85F0-ACE4AACFB8AC}"/>
              </a:ext>
            </a:extLst>
          </p:cNvPr>
          <p:cNvSpPr/>
          <p:nvPr/>
        </p:nvSpPr>
        <p:spPr>
          <a:xfrm>
            <a:off x="960646" y="4941168"/>
            <a:ext cx="8003842" cy="369332"/>
          </a:xfrm>
          <a:prstGeom prst="rect">
            <a:avLst/>
          </a:prstGeom>
        </p:spPr>
        <p:txBody>
          <a:bodyPr wrap="square">
            <a:spAutoFit/>
          </a:bodyPr>
          <a:lstStyle/>
          <a:p>
            <a:r>
              <a:rPr lang="zh-TW" altLang="en-US" dirty="0"/>
              <a:t>同理，所有能影響原點的觀察者、有因果關係的事件一定落在過去光錐內，</a:t>
            </a:r>
          </a:p>
        </p:txBody>
      </p:sp>
      <p:pic>
        <p:nvPicPr>
          <p:cNvPr id="6" name="圖片 5">
            <a:extLst>
              <a:ext uri="{FF2B5EF4-FFF2-40B4-BE49-F238E27FC236}">
                <a16:creationId xmlns:a16="http://schemas.microsoft.com/office/drawing/2014/main" id="{C9FE685F-25B6-A346-8933-720D1592B13F}"/>
              </a:ext>
            </a:extLst>
          </p:cNvPr>
          <p:cNvPicPr>
            <a:picLocks noChangeAspect="1"/>
          </p:cNvPicPr>
          <p:nvPr/>
        </p:nvPicPr>
        <p:blipFill>
          <a:blip r:embed="rId3"/>
          <a:stretch>
            <a:fillRect/>
          </a:stretch>
        </p:blipFill>
        <p:spPr>
          <a:xfrm>
            <a:off x="4828490" y="993710"/>
            <a:ext cx="2637386" cy="3399297"/>
          </a:xfrm>
          <a:prstGeom prst="rect">
            <a:avLst/>
          </a:prstGeom>
        </p:spPr>
      </p:pic>
      <p:sp>
        <p:nvSpPr>
          <p:cNvPr id="7" name="矩形 6">
            <a:extLst>
              <a:ext uri="{FF2B5EF4-FFF2-40B4-BE49-F238E27FC236}">
                <a16:creationId xmlns:a16="http://schemas.microsoft.com/office/drawing/2014/main" id="{F52F9AFA-BCEB-C247-ABF1-609C5AA8EAB0}"/>
              </a:ext>
            </a:extLst>
          </p:cNvPr>
          <p:cNvSpPr/>
          <p:nvPr/>
        </p:nvSpPr>
        <p:spPr>
          <a:xfrm>
            <a:off x="960646" y="5487910"/>
            <a:ext cx="4339650" cy="369332"/>
          </a:xfrm>
          <a:prstGeom prst="rect">
            <a:avLst/>
          </a:prstGeom>
        </p:spPr>
        <p:txBody>
          <a:bodyPr wrap="none">
            <a:spAutoFit/>
          </a:bodyPr>
          <a:lstStyle/>
          <a:p>
            <a:r>
              <a:rPr lang="zh-TW" altLang="en-US" dirty="0"/>
              <a:t>過去光錐代表觀察者可能有關係的過去。</a:t>
            </a:r>
          </a:p>
        </p:txBody>
      </p:sp>
    </p:spTree>
    <p:extLst>
      <p:ext uri="{BB962C8B-B14F-4D97-AF65-F5344CB8AC3E}">
        <p14:creationId xmlns:p14="http://schemas.microsoft.com/office/powerpoint/2010/main" val="16794130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02915A64-2FFF-A749-8C8D-F8B9B74FB882}"/>
              </a:ext>
            </a:extLst>
          </p:cNvPr>
          <p:cNvPicPr>
            <a:picLocks noChangeAspect="1"/>
          </p:cNvPicPr>
          <p:nvPr/>
        </p:nvPicPr>
        <p:blipFill>
          <a:blip r:embed="rId2"/>
          <a:stretch>
            <a:fillRect/>
          </a:stretch>
        </p:blipFill>
        <p:spPr>
          <a:xfrm>
            <a:off x="2195736" y="620688"/>
            <a:ext cx="5004076" cy="5291319"/>
          </a:xfrm>
          <a:prstGeom prst="rect">
            <a:avLst/>
          </a:prstGeom>
        </p:spPr>
      </p:pic>
      <p:sp>
        <p:nvSpPr>
          <p:cNvPr id="3" name="文字方塊 2">
            <a:extLst>
              <a:ext uri="{FF2B5EF4-FFF2-40B4-BE49-F238E27FC236}">
                <a16:creationId xmlns:a16="http://schemas.microsoft.com/office/drawing/2014/main" id="{CF30E463-9F48-A545-AD6C-C83C89B4A5FD}"/>
              </a:ext>
            </a:extLst>
          </p:cNvPr>
          <p:cNvSpPr txBox="1"/>
          <p:nvPr/>
        </p:nvSpPr>
        <p:spPr>
          <a:xfrm>
            <a:off x="467544" y="6052646"/>
            <a:ext cx="8496944" cy="369332"/>
          </a:xfrm>
          <a:prstGeom prst="rect">
            <a:avLst/>
          </a:prstGeom>
          <a:noFill/>
        </p:spPr>
        <p:txBody>
          <a:bodyPr wrap="square" rtlCol="0">
            <a:spAutoFit/>
          </a:bodyPr>
          <a:lstStyle/>
          <a:p>
            <a:r>
              <a:rPr lang="zh-TW" altLang="en-US" dirty="0"/>
              <a:t>前光錐是未來，後光錐是過去，因此光錐構成了可以與現在有關的</a:t>
            </a:r>
            <a:r>
              <a:rPr kumimoji="1" lang="zh-TW" altLang="en-US" dirty="0"/>
              <a:t>宇宙的邊界</a:t>
            </a:r>
            <a:r>
              <a:rPr kumimoji="1" lang="en-US" altLang="zh-TW" dirty="0"/>
              <a:t>……</a:t>
            </a:r>
            <a:endParaRPr kumimoji="1" lang="zh-TW" altLang="en-US" dirty="0"/>
          </a:p>
        </p:txBody>
      </p:sp>
    </p:spTree>
    <p:extLst>
      <p:ext uri="{BB962C8B-B14F-4D97-AF65-F5344CB8AC3E}">
        <p14:creationId xmlns:p14="http://schemas.microsoft.com/office/powerpoint/2010/main" val="581208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2" descr="Speed_of_light_from_Earth_to_Mo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8890" y="1412776"/>
            <a:ext cx="82311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文字方塊 7"/>
          <p:cNvSpPr txBox="1">
            <a:spLocks noChangeArrowheads="1"/>
          </p:cNvSpPr>
          <p:nvPr/>
        </p:nvSpPr>
        <p:spPr bwMode="auto">
          <a:xfrm>
            <a:off x="1412508" y="929586"/>
            <a:ext cx="676875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自然界存在光，光傳播的速度非常快，但是有限的。</a:t>
            </a:r>
          </a:p>
        </p:txBody>
      </p:sp>
      <p:sp>
        <p:nvSpPr>
          <p:cNvPr id="2" name="文字方塊 1"/>
          <p:cNvSpPr txBox="1"/>
          <p:nvPr/>
        </p:nvSpPr>
        <p:spPr>
          <a:xfrm>
            <a:off x="1412508" y="478127"/>
            <a:ext cx="5451353" cy="369332"/>
          </a:xfrm>
          <a:prstGeom prst="rect">
            <a:avLst/>
          </a:prstGeom>
          <a:noFill/>
        </p:spPr>
        <p:txBody>
          <a:bodyPr wrap="square" rtlCol="0">
            <a:spAutoFit/>
          </a:bodyPr>
          <a:lstStyle/>
          <a:p>
            <a:r>
              <a:rPr lang="zh-TW" altLang="en-US" dirty="0"/>
              <a:t>相對論的中心論述是植基於下列的事實：</a:t>
            </a:r>
            <a:endParaRPr lang="en-US" altLang="zh-TW" dirty="0"/>
          </a:p>
        </p:txBody>
      </p:sp>
      <mc:AlternateContent xmlns:mc="http://schemas.openxmlformats.org/markup-compatibility/2006" xmlns:a14="http://schemas.microsoft.com/office/drawing/2010/main">
        <mc:Choice Requires="a14">
          <p:sp>
            <p:nvSpPr>
              <p:cNvPr id="6" name="文字方塊 5"/>
              <p:cNvSpPr txBox="1"/>
              <p:nvPr/>
            </p:nvSpPr>
            <p:spPr>
              <a:xfrm>
                <a:off x="1413702" y="2348880"/>
                <a:ext cx="3888432"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𝑐</m:t>
                      </m:r>
                      <m:r>
                        <a:rPr lang="en-US" altLang="zh-TW" b="0" i="1" smtClean="0">
                          <a:latin typeface="Cambria Math"/>
                        </a:rPr>
                        <m:t>=299,792,458 </m:t>
                      </m:r>
                      <m:r>
                        <m:rPr>
                          <m:nor/>
                        </m:rPr>
                        <a:rPr lang="en-US" altLang="zh-TW" i="0">
                          <a:latin typeface="Cambria Math" panose="02040503050406030204" pitchFamily="18" charset="0"/>
                          <a:ea typeface="Cambria Math" panose="02040503050406030204" pitchFamily="18" charset="0"/>
                        </a:rPr>
                        <m:t>m</m:t>
                      </m:r>
                      <m:r>
                        <m:rPr>
                          <m:nor/>
                        </m:rPr>
                        <a:rPr lang="en-US" altLang="zh-TW" i="0">
                          <a:latin typeface="Cambria Math" panose="02040503050406030204" pitchFamily="18" charset="0"/>
                          <a:ea typeface="Cambria Math" panose="02040503050406030204" pitchFamily="18" charset="0"/>
                        </a:rPr>
                        <m:t>/</m:t>
                      </m:r>
                      <m:r>
                        <m:rPr>
                          <m:nor/>
                        </m:rPr>
                        <a:rPr lang="en-US" altLang="zh-TW" i="0">
                          <a:latin typeface="Cambria Math" panose="02040503050406030204" pitchFamily="18" charset="0"/>
                          <a:ea typeface="Cambria Math" panose="02040503050406030204" pitchFamily="18" charset="0"/>
                        </a:rPr>
                        <m:t>s</m:t>
                      </m:r>
                      <m:r>
                        <a:rPr lang="en-US" altLang="zh-TW" i="1" smtClean="0">
                          <a:latin typeface="Cambria Math"/>
                          <a:ea typeface="Cambria Math"/>
                        </a:rPr>
                        <m:t>~</m:t>
                      </m:r>
                      <m:r>
                        <a:rPr lang="en-US" altLang="zh-TW" b="0" i="1" smtClean="0">
                          <a:latin typeface="Cambria Math"/>
                          <a:ea typeface="Cambria Math"/>
                        </a:rPr>
                        <m:t>3×</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10</m:t>
                          </m:r>
                        </m:e>
                        <m:sup>
                          <m:r>
                            <a:rPr lang="en-US" altLang="zh-TW" b="0" i="1" smtClean="0">
                              <a:latin typeface="Cambria Math"/>
                              <a:ea typeface="Cambria Math"/>
                            </a:rPr>
                            <m:t>8</m:t>
                          </m:r>
                        </m:sup>
                      </m:sSup>
                      <m:r>
                        <m:rPr>
                          <m:nor/>
                        </m:rPr>
                        <a:rPr lang="en-US" altLang="zh-TW" b="0" i="0" smtClean="0">
                          <a:latin typeface="Cambria Math"/>
                          <a:ea typeface="Cambria Math"/>
                        </a:rPr>
                        <m:t> </m:t>
                      </m:r>
                      <m:r>
                        <m:rPr>
                          <m:nor/>
                        </m:rPr>
                        <a:rPr lang="en-US" altLang="zh-TW" b="0" i="0" smtClean="0">
                          <a:latin typeface="Cambria Math"/>
                          <a:ea typeface="Cambria Math"/>
                        </a:rPr>
                        <m:t>m</m:t>
                      </m:r>
                      <m:r>
                        <m:rPr>
                          <m:nor/>
                        </m:rPr>
                        <a:rPr lang="en-US" altLang="zh-TW" b="0" i="0" smtClean="0">
                          <a:latin typeface="Cambria Math"/>
                          <a:ea typeface="Cambria Math"/>
                        </a:rPr>
                        <m:t>/</m:t>
                      </m:r>
                      <m:r>
                        <m:rPr>
                          <m:nor/>
                        </m:rPr>
                        <a:rPr lang="en-US" altLang="zh-TW" b="0" i="0" smtClean="0">
                          <a:latin typeface="Cambria Math"/>
                          <a:ea typeface="Cambria Math"/>
                        </a:rPr>
                        <m:t>s</m:t>
                      </m:r>
                    </m:oMath>
                  </m:oMathPara>
                </a14:m>
                <a:endParaRPr lang="zh-TW" altLang="en-US" dirty="0">
                  <a:latin typeface="Cambria Math" panose="02040503050406030204" pitchFamily="18" charset="0"/>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1413702" y="2348880"/>
                <a:ext cx="3888432" cy="369332"/>
              </a:xfrm>
              <a:prstGeom prst="rect">
                <a:avLst/>
              </a:prstGeom>
              <a:blipFill rotWithShape="1">
                <a:blip r:embed="rId3"/>
                <a:stretch>
                  <a:fillRect b="-13115"/>
                </a:stretch>
              </a:blipFill>
            </p:spPr>
            <p:txBody>
              <a:bodyPr/>
              <a:lstStyle/>
              <a:p>
                <a:r>
                  <a:rPr lang="zh-TW" altLang="en-US">
                    <a:noFill/>
                  </a:rPr>
                  <a:t> </a:t>
                </a:r>
              </a:p>
            </p:txBody>
          </p:sp>
        </mc:Fallback>
      </mc:AlternateContent>
      <p:pic>
        <p:nvPicPr>
          <p:cNvPr id="37785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3247902"/>
            <a:ext cx="3609033" cy="3100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785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5188" r="14751"/>
          <a:stretch/>
        </p:blipFill>
        <p:spPr bwMode="auto">
          <a:xfrm>
            <a:off x="1413702" y="3034033"/>
            <a:ext cx="2322286"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7859"/>
                                        </p:tgtEl>
                                        <p:attrNameLst>
                                          <p:attrName>style.visibility</p:attrName>
                                        </p:attrNameLst>
                                      </p:cBhvr>
                                      <p:to>
                                        <p:strVal val="visible"/>
                                      </p:to>
                                    </p:set>
                                    <p:anim calcmode="lin" valueType="num">
                                      <p:cBhvr additive="base">
                                        <p:cTn id="7" dur="500" fill="hold"/>
                                        <p:tgtEl>
                                          <p:spTgt spid="377859"/>
                                        </p:tgtEl>
                                        <p:attrNameLst>
                                          <p:attrName>ppt_x</p:attrName>
                                        </p:attrNameLst>
                                      </p:cBhvr>
                                      <p:tavLst>
                                        <p:tav tm="0">
                                          <p:val>
                                            <p:strVal val="#ppt_x"/>
                                          </p:val>
                                        </p:tav>
                                        <p:tav tm="100000">
                                          <p:val>
                                            <p:strVal val="#ppt_x"/>
                                          </p:val>
                                        </p:tav>
                                      </p:tavLst>
                                    </p:anim>
                                    <p:anim calcmode="lin" valueType="num">
                                      <p:cBhvr additive="base">
                                        <p:cTn id="8" dur="500" fill="hold"/>
                                        <p:tgtEl>
                                          <p:spTgt spid="3778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7858"/>
                                        </p:tgtEl>
                                        <p:attrNameLst>
                                          <p:attrName>style.visibility</p:attrName>
                                        </p:attrNameLst>
                                      </p:cBhvr>
                                      <p:to>
                                        <p:strVal val="visible"/>
                                      </p:to>
                                    </p:set>
                                    <p:anim calcmode="lin" valueType="num">
                                      <p:cBhvr additive="base">
                                        <p:cTn id="13" dur="500" fill="hold"/>
                                        <p:tgtEl>
                                          <p:spTgt spid="377858"/>
                                        </p:tgtEl>
                                        <p:attrNameLst>
                                          <p:attrName>ppt_x</p:attrName>
                                        </p:attrNameLst>
                                      </p:cBhvr>
                                      <p:tavLst>
                                        <p:tav tm="0">
                                          <p:val>
                                            <p:strVal val="#ppt_x"/>
                                          </p:val>
                                        </p:tav>
                                        <p:tav tm="100000">
                                          <p:val>
                                            <p:strVal val="#ppt_x"/>
                                          </p:val>
                                        </p:tav>
                                      </p:tavLst>
                                    </p:anim>
                                    <p:anim calcmode="lin" valueType="num">
                                      <p:cBhvr additive="base">
                                        <p:cTn id="14" dur="500" fill="hold"/>
                                        <p:tgtEl>
                                          <p:spTgt spid="3778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4FDF733-7387-B844-B68C-D8D2818479C1}"/>
              </a:ext>
            </a:extLst>
          </p:cNvPr>
          <p:cNvPicPr>
            <a:picLocks noChangeAspect="1"/>
          </p:cNvPicPr>
          <p:nvPr/>
        </p:nvPicPr>
        <p:blipFill rotWithShape="1">
          <a:blip r:embed="rId2"/>
          <a:srcRect l="21286" b="2243"/>
          <a:stretch/>
        </p:blipFill>
        <p:spPr>
          <a:xfrm>
            <a:off x="2195736" y="784615"/>
            <a:ext cx="3528392" cy="3469736"/>
          </a:xfrm>
          <a:prstGeom prst="rect">
            <a:avLst/>
          </a:prstGeom>
        </p:spPr>
      </p:pic>
      <p:sp>
        <p:nvSpPr>
          <p:cNvPr id="5" name="文字方塊 4">
            <a:extLst>
              <a:ext uri="{FF2B5EF4-FFF2-40B4-BE49-F238E27FC236}">
                <a16:creationId xmlns:a16="http://schemas.microsoft.com/office/drawing/2014/main" id="{631DD1EC-4BE2-F443-B0A0-4836FE52236C}"/>
              </a:ext>
            </a:extLst>
          </p:cNvPr>
          <p:cNvSpPr txBox="1"/>
          <p:nvPr/>
        </p:nvSpPr>
        <p:spPr>
          <a:xfrm>
            <a:off x="2195736" y="4572081"/>
            <a:ext cx="4320480" cy="369332"/>
          </a:xfrm>
          <a:prstGeom prst="rect">
            <a:avLst/>
          </a:prstGeom>
          <a:noFill/>
        </p:spPr>
        <p:txBody>
          <a:bodyPr wrap="square" rtlCol="0">
            <a:spAutoFit/>
          </a:bodyPr>
          <a:lstStyle/>
          <a:p>
            <a:r>
              <a:rPr kumimoji="1" lang="zh-TW" altLang="en-US" dirty="0"/>
              <a:t>注意：發生於光錐之外的事件，</a:t>
            </a:r>
          </a:p>
        </p:txBody>
      </p:sp>
      <p:sp>
        <p:nvSpPr>
          <p:cNvPr id="6" name="矩形 5">
            <a:extLst>
              <a:ext uri="{FF2B5EF4-FFF2-40B4-BE49-F238E27FC236}">
                <a16:creationId xmlns:a16="http://schemas.microsoft.com/office/drawing/2014/main" id="{F13C55AF-8233-B541-A15F-B618AB8F3B14}"/>
              </a:ext>
            </a:extLst>
          </p:cNvPr>
          <p:cNvSpPr/>
          <p:nvPr/>
        </p:nvSpPr>
        <p:spPr>
          <a:xfrm>
            <a:off x="2195736" y="4988377"/>
            <a:ext cx="3416320" cy="369332"/>
          </a:xfrm>
          <a:prstGeom prst="rect">
            <a:avLst/>
          </a:prstGeom>
        </p:spPr>
        <p:txBody>
          <a:bodyPr wrap="none">
            <a:spAutoFit/>
          </a:bodyPr>
          <a:lstStyle/>
          <a:p>
            <a:r>
              <a:rPr lang="zh-TW" altLang="en-US" dirty="0"/>
              <a:t>若要與原點的觀察者發生關係，</a:t>
            </a:r>
          </a:p>
        </p:txBody>
      </p:sp>
      <p:sp>
        <p:nvSpPr>
          <p:cNvPr id="7" name="文字方塊 6">
            <a:extLst>
              <a:ext uri="{FF2B5EF4-FFF2-40B4-BE49-F238E27FC236}">
                <a16:creationId xmlns:a16="http://schemas.microsoft.com/office/drawing/2014/main" id="{18576BFF-30EA-624E-94CE-2C8F92087092}"/>
              </a:ext>
            </a:extLst>
          </p:cNvPr>
          <p:cNvSpPr txBox="1"/>
          <p:nvPr/>
        </p:nvSpPr>
        <p:spPr>
          <a:xfrm>
            <a:off x="2195736" y="5424484"/>
            <a:ext cx="5400600" cy="369332"/>
          </a:xfrm>
          <a:prstGeom prst="rect">
            <a:avLst/>
          </a:prstGeom>
          <a:noFill/>
        </p:spPr>
        <p:txBody>
          <a:bodyPr wrap="square" rtlCol="0">
            <a:spAutoFit/>
          </a:bodyPr>
          <a:lstStyle/>
          <a:p>
            <a:r>
              <a:rPr kumimoji="1" lang="zh-TW" altLang="en-US" dirty="0"/>
              <a:t>此關係的發生必須以超越光速的速度傳遞！</a:t>
            </a:r>
          </a:p>
        </p:txBody>
      </p:sp>
      <p:pic>
        <p:nvPicPr>
          <p:cNvPr id="8" name="Picture 559" descr="\\Mac\Home\Downloads\Poke_Ball.png">
            <a:extLst>
              <a:ext uri="{FF2B5EF4-FFF2-40B4-BE49-F238E27FC236}">
                <a16:creationId xmlns:a16="http://schemas.microsoft.com/office/drawing/2014/main" id="{5BFB78BC-BE31-9A4E-9E28-59736503A8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3076295"/>
            <a:ext cx="386704" cy="3867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59" descr="\\Mac\Home\Downloads\Poke_Ball.png">
            <a:extLst>
              <a:ext uri="{FF2B5EF4-FFF2-40B4-BE49-F238E27FC236}">
                <a16:creationId xmlns:a16="http://schemas.microsoft.com/office/drawing/2014/main" id="{D95C92BE-DA2A-1044-8C08-9E48149A73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737103"/>
            <a:ext cx="386704" cy="386704"/>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9">
            <a:extLst>
              <a:ext uri="{FF2B5EF4-FFF2-40B4-BE49-F238E27FC236}">
                <a16:creationId xmlns:a16="http://schemas.microsoft.com/office/drawing/2014/main" id="{E58FDD48-8E58-4F46-9951-16607920ED05}"/>
              </a:ext>
            </a:extLst>
          </p:cNvPr>
          <p:cNvSpPr txBox="1"/>
          <p:nvPr/>
        </p:nvSpPr>
        <p:spPr>
          <a:xfrm>
            <a:off x="2195736" y="5949280"/>
            <a:ext cx="6264696" cy="369332"/>
          </a:xfrm>
          <a:prstGeom prst="rect">
            <a:avLst/>
          </a:prstGeom>
          <a:noFill/>
        </p:spPr>
        <p:txBody>
          <a:bodyPr wrap="square" rtlCol="0">
            <a:spAutoFit/>
          </a:bodyPr>
          <a:lstStyle/>
          <a:p>
            <a:r>
              <a:rPr lang="zh-TW" altLang="en-US" dirty="0"/>
              <a:t>因此</a:t>
            </a:r>
            <a:r>
              <a:rPr kumimoji="1" lang="zh-TW" altLang="en-US" dirty="0"/>
              <a:t>發生於光錐之外的事件，不能與原點的觀察者有關。</a:t>
            </a:r>
          </a:p>
        </p:txBody>
      </p:sp>
    </p:spTree>
    <p:extLst>
      <p:ext uri="{BB962C8B-B14F-4D97-AF65-F5344CB8AC3E}">
        <p14:creationId xmlns:p14="http://schemas.microsoft.com/office/powerpoint/2010/main" val="397898232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327C86D-1CA7-0E4D-BCB7-BE36D9502869}"/>
              </a:ext>
            </a:extLst>
          </p:cNvPr>
          <p:cNvSpPr/>
          <p:nvPr/>
        </p:nvSpPr>
        <p:spPr>
          <a:xfrm>
            <a:off x="971600" y="692696"/>
            <a:ext cx="6120680" cy="5122176"/>
          </a:xfrm>
          <a:prstGeom prst="rect">
            <a:avLst/>
          </a:prstGeom>
          <a:solidFill>
            <a:schemeClr val="bg1"/>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p>
        </p:txBody>
      </p:sp>
      <p:pic>
        <p:nvPicPr>
          <p:cNvPr id="2" name="圖片 1">
            <a:extLst>
              <a:ext uri="{FF2B5EF4-FFF2-40B4-BE49-F238E27FC236}">
                <a16:creationId xmlns:a16="http://schemas.microsoft.com/office/drawing/2014/main" id="{1C3D2ABB-77C8-CD48-BC29-AE6DF30A30B4}"/>
              </a:ext>
            </a:extLst>
          </p:cNvPr>
          <p:cNvPicPr>
            <a:picLocks noChangeAspect="1"/>
          </p:cNvPicPr>
          <p:nvPr/>
        </p:nvPicPr>
        <p:blipFill>
          <a:blip r:embed="rId2"/>
          <a:stretch>
            <a:fillRect/>
          </a:stretch>
        </p:blipFill>
        <p:spPr>
          <a:xfrm>
            <a:off x="1043608" y="692696"/>
            <a:ext cx="5763349" cy="5122176"/>
          </a:xfrm>
          <a:prstGeom prst="rect">
            <a:avLst/>
          </a:prstGeom>
        </p:spPr>
      </p:pic>
      <p:pic>
        <p:nvPicPr>
          <p:cNvPr id="4" name="圖片 3">
            <a:extLst>
              <a:ext uri="{FF2B5EF4-FFF2-40B4-BE49-F238E27FC236}">
                <a16:creationId xmlns:a16="http://schemas.microsoft.com/office/drawing/2014/main" id="{6FFF09C4-9833-5C48-A70D-6035E418F916}"/>
              </a:ext>
            </a:extLst>
          </p:cNvPr>
          <p:cNvPicPr>
            <a:picLocks noChangeAspect="1"/>
          </p:cNvPicPr>
          <p:nvPr/>
        </p:nvPicPr>
        <p:blipFill>
          <a:blip r:embed="rId3"/>
          <a:stretch>
            <a:fillRect/>
          </a:stretch>
        </p:blipFill>
        <p:spPr>
          <a:xfrm>
            <a:off x="6833259" y="3223567"/>
            <a:ext cx="2088232" cy="2591305"/>
          </a:xfrm>
          <a:prstGeom prst="rect">
            <a:avLst/>
          </a:prstGeom>
        </p:spPr>
      </p:pic>
      <p:sp>
        <p:nvSpPr>
          <p:cNvPr id="5" name="文字方塊 4">
            <a:extLst>
              <a:ext uri="{FF2B5EF4-FFF2-40B4-BE49-F238E27FC236}">
                <a16:creationId xmlns:a16="http://schemas.microsoft.com/office/drawing/2014/main" id="{C8FC0C09-F22B-7A4A-9607-4D23FEEA716C}"/>
              </a:ext>
            </a:extLst>
          </p:cNvPr>
          <p:cNvSpPr txBox="1"/>
          <p:nvPr/>
        </p:nvSpPr>
        <p:spPr>
          <a:xfrm>
            <a:off x="2915816" y="6003417"/>
            <a:ext cx="5184576" cy="369332"/>
          </a:xfrm>
          <a:prstGeom prst="rect">
            <a:avLst/>
          </a:prstGeom>
          <a:noFill/>
        </p:spPr>
        <p:txBody>
          <a:bodyPr wrap="square" rtlCol="0">
            <a:spAutoFit/>
          </a:bodyPr>
          <a:lstStyle/>
          <a:p>
            <a:r>
              <a:rPr lang="zh-CN" altLang="en-US" dirty="0"/>
              <a:t>時空以因果關係被切成了三個區域！</a:t>
            </a:r>
            <a:endParaRPr kumimoji="1" lang="zh-TW" altLang="en-US" dirty="0"/>
          </a:p>
        </p:txBody>
      </p:sp>
    </p:spTree>
    <p:extLst>
      <p:ext uri="{BB962C8B-B14F-4D97-AF65-F5344CB8AC3E}">
        <p14:creationId xmlns:p14="http://schemas.microsoft.com/office/powerpoint/2010/main" val="87127121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圖片 1"/>
          <p:cNvPicPr>
            <a:picLocks noChangeAspect="1"/>
          </p:cNvPicPr>
          <p:nvPr/>
        </p:nvPicPr>
        <p:blipFill>
          <a:blip r:embed="rId2">
            <a:extLst>
              <a:ext uri="{28A0092B-C50C-407E-A947-70E740481C1C}">
                <a14:useLocalDpi xmlns:a14="http://schemas.microsoft.com/office/drawing/2010/main" val="0"/>
              </a:ext>
            </a:extLst>
          </a:blip>
          <a:srcRect l="15703" r="33261"/>
          <a:stretch>
            <a:fillRect/>
          </a:stretch>
        </p:blipFill>
        <p:spPr bwMode="auto">
          <a:xfrm>
            <a:off x="3203575" y="1268413"/>
            <a:ext cx="2522538" cy="481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文字方塊 2"/>
          <p:cNvSpPr txBox="1">
            <a:spLocks noChangeArrowheads="1"/>
          </p:cNvSpPr>
          <p:nvPr/>
        </p:nvSpPr>
        <p:spPr bwMode="auto">
          <a:xfrm>
            <a:off x="1835150" y="765175"/>
            <a:ext cx="6553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t>物體的運動路徑，將落在沿著路徑的光錐之內！</a:t>
            </a:r>
          </a:p>
        </p:txBody>
      </p:sp>
    </p:spTree>
    <p:extLst>
      <p:ext uri="{BB962C8B-B14F-4D97-AF65-F5344CB8AC3E}">
        <p14:creationId xmlns:p14="http://schemas.microsoft.com/office/powerpoint/2010/main" val="334796920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78235FD0-4EDA-A444-99D7-036D2C524F4E}"/>
              </a:ext>
            </a:extLst>
          </p:cNvPr>
          <p:cNvPicPr>
            <a:picLocks noChangeAspect="1"/>
          </p:cNvPicPr>
          <p:nvPr/>
        </p:nvPicPr>
        <p:blipFill>
          <a:blip r:embed="rId2"/>
          <a:stretch>
            <a:fillRect/>
          </a:stretch>
        </p:blipFill>
        <p:spPr>
          <a:xfrm>
            <a:off x="2897514" y="260648"/>
            <a:ext cx="4158761" cy="2952328"/>
          </a:xfrm>
          <a:prstGeom prst="rect">
            <a:avLst/>
          </a:prstGeom>
        </p:spPr>
      </p:pic>
      <p:sp>
        <p:nvSpPr>
          <p:cNvPr id="3" name="文字方塊 2">
            <a:extLst>
              <a:ext uri="{FF2B5EF4-FFF2-40B4-BE49-F238E27FC236}">
                <a16:creationId xmlns:a16="http://schemas.microsoft.com/office/drawing/2014/main" id="{1B40A4E1-E91F-3042-8FB4-2E3D520B2FB6}"/>
              </a:ext>
            </a:extLst>
          </p:cNvPr>
          <p:cNvSpPr txBox="1"/>
          <p:nvPr/>
        </p:nvSpPr>
        <p:spPr>
          <a:xfrm>
            <a:off x="3419872" y="3275693"/>
            <a:ext cx="2952328" cy="369332"/>
          </a:xfrm>
          <a:prstGeom prst="rect">
            <a:avLst/>
          </a:prstGeom>
          <a:noFill/>
        </p:spPr>
        <p:txBody>
          <a:bodyPr wrap="square" rtlCol="0">
            <a:spAutoFit/>
          </a:bodyPr>
          <a:lstStyle/>
          <a:p>
            <a:r>
              <a:rPr lang="zh-TW" altLang="en-US" dirty="0"/>
              <a:t>時空中每一點都有一個光錐</a:t>
            </a:r>
          </a:p>
        </p:txBody>
      </p:sp>
      <p:pic>
        <p:nvPicPr>
          <p:cNvPr id="4" name="圖片 1">
            <a:extLst>
              <a:ext uri="{FF2B5EF4-FFF2-40B4-BE49-F238E27FC236}">
                <a16:creationId xmlns:a16="http://schemas.microsoft.com/office/drawing/2014/main" id="{63233589-1F5C-0F4B-9B52-36DB511C937D}"/>
              </a:ext>
            </a:extLst>
          </p:cNvPr>
          <p:cNvPicPr>
            <a:picLocks noChangeAspect="1"/>
          </p:cNvPicPr>
          <p:nvPr/>
        </p:nvPicPr>
        <p:blipFill>
          <a:blip r:embed="rId3">
            <a:extLst>
              <a:ext uri="{28A0092B-C50C-407E-A947-70E740481C1C}">
                <a14:useLocalDpi xmlns:a14="http://schemas.microsoft.com/office/drawing/2010/main" val="0"/>
              </a:ext>
            </a:extLst>
          </a:blip>
          <a:srcRect r="47476"/>
          <a:stretch>
            <a:fillRect/>
          </a:stretch>
        </p:blipFill>
        <p:spPr bwMode="auto">
          <a:xfrm>
            <a:off x="2699792" y="3851758"/>
            <a:ext cx="4466757" cy="274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08667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60648"/>
            <a:ext cx="4819017" cy="6349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3297660"/>
            <a:ext cx="2423857"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96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06785"/>
            <a:ext cx="2647950"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436407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61"/>
          <a:stretch/>
        </p:blipFill>
        <p:spPr bwMode="auto">
          <a:xfrm>
            <a:off x="507851" y="197768"/>
            <a:ext cx="5648325" cy="6272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17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188640"/>
            <a:ext cx="2543175" cy="710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482974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
              <p:cNvSpPr txBox="1"/>
              <p:nvPr/>
            </p:nvSpPr>
            <p:spPr>
              <a:xfrm>
                <a:off x="861724" y="1366676"/>
                <a:ext cx="7118870" cy="500971"/>
              </a:xfrm>
              <a:prstGeom prst="rect">
                <a:avLst/>
              </a:prstGeom>
              <a:noFill/>
            </p:spPr>
            <p:txBody>
              <a:bodyPr wrap="square" rtlCol="0">
                <a:spAutoFit/>
              </a:bodyPr>
              <a:lstStyle/>
              <a:p>
                <a:r>
                  <a:rPr lang="zh-TW" altLang="en-US" dirty="0"/>
                  <a:t>難道我們不能一直對物體加入能量，使他的動能 </a:t>
                </a:r>
                <a14:m>
                  <m:oMath xmlns:m="http://schemas.openxmlformats.org/officeDocument/2006/math">
                    <m:f>
                      <m:fPr>
                        <m:ctrlPr>
                          <a:rPr lang="en-US" altLang="zh-TW"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2</m:t>
                        </m:r>
                      </m:den>
                    </m:f>
                    <m:r>
                      <a:rPr lang="en-US" altLang="zh-TW" b="0" i="1" smtClean="0">
                        <a:latin typeface="Cambria Math"/>
                      </a:rPr>
                      <m:t>𝑚</m:t>
                    </m:r>
                    <m:sSup>
                      <m:sSupPr>
                        <m:ctrlPr>
                          <a:rPr lang="en-US" altLang="zh-TW" b="0" i="1" smtClean="0">
                            <a:latin typeface="Cambria Math" panose="02040503050406030204" pitchFamily="18" charset="0"/>
                          </a:rPr>
                        </m:ctrlPr>
                      </m:sSupPr>
                      <m:e>
                        <m:r>
                          <a:rPr lang="en-US" altLang="zh-TW" b="0" i="1" smtClean="0">
                            <a:latin typeface="Cambria Math"/>
                          </a:rPr>
                          <m:t>𝑣</m:t>
                        </m:r>
                      </m:e>
                      <m:sup>
                        <m:r>
                          <a:rPr lang="en-US" altLang="zh-TW" b="0" i="1" smtClean="0">
                            <a:latin typeface="Cambria Math"/>
                          </a:rPr>
                          <m:t>2</m:t>
                        </m:r>
                      </m:sup>
                    </m:sSup>
                  </m:oMath>
                </a14:m>
                <a:r>
                  <a:rPr lang="zh-TW" altLang="en-US" dirty="0"/>
                  <a:t>越來越大？</a:t>
                </a:r>
              </a:p>
            </p:txBody>
          </p:sp>
        </mc:Choice>
        <mc:Fallback xmlns="">
          <p:sp>
            <p:nvSpPr>
              <p:cNvPr id="2" name="文字方塊 1"/>
              <p:cNvSpPr txBox="1">
                <a:spLocks noRot="1" noChangeAspect="1" noMove="1" noResize="1" noEditPoints="1" noAdjustHandles="1" noChangeArrowheads="1" noChangeShapeType="1" noTextEdit="1"/>
              </p:cNvSpPr>
              <p:nvPr/>
            </p:nvSpPr>
            <p:spPr>
              <a:xfrm>
                <a:off x="861724" y="1366676"/>
                <a:ext cx="7118870" cy="500971"/>
              </a:xfrm>
              <a:prstGeom prst="rect">
                <a:avLst/>
              </a:prstGeom>
              <a:blipFill>
                <a:blip r:embed="rId2"/>
                <a:stretch>
                  <a:fillRect l="-712" b="-2500"/>
                </a:stretch>
              </a:blipFill>
            </p:spPr>
            <p:txBody>
              <a:bodyPr/>
              <a:lstStyle/>
              <a:p>
                <a:r>
                  <a:rPr lang="en-TW">
                    <a:noFill/>
                  </a:rPr>
                  <a:t> </a:t>
                </a:r>
              </a:p>
            </p:txBody>
          </p:sp>
        </mc:Fallback>
      </mc:AlternateContent>
      <p:pic>
        <p:nvPicPr>
          <p:cNvPr id="6" name="Picture 25" descr="Newt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8635" y="3718877"/>
            <a:ext cx="1101914" cy="151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4"/>
          <p:cNvSpPr txBox="1">
            <a:spLocks noChangeArrowheads="1"/>
          </p:cNvSpPr>
          <p:nvPr/>
        </p:nvSpPr>
        <p:spPr bwMode="auto">
          <a:xfrm>
            <a:off x="880756" y="2499697"/>
            <a:ext cx="77768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既然牛頓力學所需要的絕對時間假設證實為誤，牛頓力學必須重新改寫！</a:t>
            </a:r>
          </a:p>
        </p:txBody>
      </p:sp>
      <p:pic>
        <p:nvPicPr>
          <p:cNvPr id="9" name="Picture 8" descr="http://www.library.usyd.edu.au/libraries/rare/modernity/images/newton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756" y="2951861"/>
            <a:ext cx="1583021" cy="228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3140968"/>
            <a:ext cx="2369318" cy="209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向右箭號 13"/>
          <p:cNvSpPr/>
          <p:nvPr/>
        </p:nvSpPr>
        <p:spPr>
          <a:xfrm>
            <a:off x="4009408" y="4092383"/>
            <a:ext cx="624194" cy="515662"/>
          </a:xfrm>
          <a:prstGeom prst="rightArrow">
            <a:avLst/>
          </a:prstGeom>
          <a:solidFill>
            <a:srgbClr val="FFFF00"/>
          </a:solidFill>
          <a:ln w="444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pic>
        <p:nvPicPr>
          <p:cNvPr id="15" name="圖片 5" descr="eina15.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16534" y="3685168"/>
            <a:ext cx="1122054" cy="158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文字方塊 4"/>
              <p:cNvSpPr txBox="1"/>
              <p:nvPr/>
            </p:nvSpPr>
            <p:spPr>
              <a:xfrm>
                <a:off x="880487" y="1789432"/>
                <a:ext cx="3577181" cy="483466"/>
              </a:xfrm>
              <a:prstGeom prst="rect">
                <a:avLst/>
              </a:prstGeom>
              <a:noFill/>
            </p:spPr>
            <p:txBody>
              <a:bodyPr wrap="square" rtlCol="0">
                <a:spAutoFit/>
              </a:bodyPr>
              <a:lstStyle/>
              <a:p>
                <a:r>
                  <a:rPr lang="zh-TW" altLang="en-US" dirty="0"/>
                  <a:t>動能還是 </a:t>
                </a:r>
                <a14:m>
                  <m:oMath xmlns:m="http://schemas.openxmlformats.org/officeDocument/2006/math">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2</m:t>
                        </m:r>
                      </m:den>
                    </m:f>
                    <m:r>
                      <a:rPr lang="en-US" altLang="zh-TW" i="1">
                        <a:latin typeface="Cambria Math"/>
                      </a:rPr>
                      <m:t>𝑚</m:t>
                    </m:r>
                    <m:sSup>
                      <m:sSupPr>
                        <m:ctrlPr>
                          <a:rPr lang="en-US"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oMath>
                </a14:m>
                <a:r>
                  <a:rPr lang="zh-TW" altLang="en-US" dirty="0"/>
                  <a:t>嗎？</a:t>
                </a:r>
              </a:p>
            </p:txBody>
          </p:sp>
        </mc:Choice>
        <mc:Fallback xmlns="">
          <p:sp>
            <p:nvSpPr>
              <p:cNvPr id="5" name="文字方塊 4"/>
              <p:cNvSpPr txBox="1">
                <a:spLocks noRot="1" noChangeAspect="1" noMove="1" noResize="1" noEditPoints="1" noAdjustHandles="1" noChangeArrowheads="1" noChangeShapeType="1" noTextEdit="1"/>
              </p:cNvSpPr>
              <p:nvPr/>
            </p:nvSpPr>
            <p:spPr>
              <a:xfrm>
                <a:off x="880487" y="1789432"/>
                <a:ext cx="3577181" cy="483466"/>
              </a:xfrm>
              <a:prstGeom prst="rect">
                <a:avLst/>
              </a:prstGeom>
              <a:blipFill>
                <a:blip r:embed="rId7"/>
                <a:stretch>
                  <a:fillRect l="-1418" b="-2564"/>
                </a:stretch>
              </a:blipFill>
            </p:spPr>
            <p:txBody>
              <a:bodyPr/>
              <a:lstStyle/>
              <a:p>
                <a:r>
                  <a:rPr lang="en-TW">
                    <a:noFill/>
                  </a:rPr>
                  <a:t> </a:t>
                </a:r>
              </a:p>
            </p:txBody>
          </p:sp>
        </mc:Fallback>
      </mc:AlternateContent>
    </p:spTree>
    <p:extLst>
      <p:ext uri="{BB962C8B-B14F-4D97-AF65-F5344CB8AC3E}">
        <p14:creationId xmlns:p14="http://schemas.microsoft.com/office/powerpoint/2010/main" val="39278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P spid="5"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文字方塊 3"/>
          <p:cNvSpPr txBox="1">
            <a:spLocks noChangeArrowheads="1"/>
          </p:cNvSpPr>
          <p:nvPr/>
        </p:nvSpPr>
        <p:spPr bwMode="auto">
          <a:xfrm>
            <a:off x="1152352" y="2955737"/>
            <a:ext cx="4344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solidFill>
                  <a:srgbClr val="FF0000"/>
                </a:solidFill>
                <a:latin typeface="Arial" charset="0"/>
              </a:rPr>
              <a:t>相對性原則 </a:t>
            </a:r>
            <a:r>
              <a:rPr kumimoji="0" lang="en-US" altLang="zh-TW" sz="1800">
                <a:solidFill>
                  <a:srgbClr val="FF0000"/>
                </a:solidFill>
                <a:latin typeface="Arial" charset="0"/>
              </a:rPr>
              <a:t>The Principle of Relativity</a:t>
            </a:r>
            <a:endParaRPr kumimoji="0" lang="zh-TW" altLang="en-US" sz="1800">
              <a:solidFill>
                <a:srgbClr val="FF0000"/>
              </a:solidFill>
              <a:latin typeface="Arial" charset="0"/>
            </a:endParaRPr>
          </a:p>
        </p:txBody>
      </p:sp>
      <p:pic>
        <p:nvPicPr>
          <p:cNvPr id="50179" name="Picture 5" descr="http://www.aei.mpg.de/einsteinOnline/en/images/elementary/relbewegung1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277" y="723712"/>
            <a:ext cx="28575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7" descr="http://www.aei.mpg.de/einsteinOnline/en/images/elementary/relbewegung2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139" y="796737"/>
            <a:ext cx="28575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文字方塊 9"/>
          <p:cNvSpPr txBox="1">
            <a:spLocks noChangeArrowheads="1"/>
          </p:cNvSpPr>
          <p:nvPr/>
        </p:nvSpPr>
        <p:spPr bwMode="auto">
          <a:xfrm>
            <a:off x="1188021" y="4000485"/>
            <a:ext cx="75610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覺得自己是靜止的移動中的實驗者，他由實驗結果所歸納出來的物理定律，</a:t>
            </a:r>
          </a:p>
        </p:txBody>
      </p:sp>
      <p:sp>
        <p:nvSpPr>
          <p:cNvPr id="50182" name="文字方塊 4"/>
          <p:cNvSpPr txBox="1">
            <a:spLocks noChangeArrowheads="1"/>
          </p:cNvSpPr>
          <p:nvPr/>
        </p:nvSpPr>
        <p:spPr bwMode="auto">
          <a:xfrm>
            <a:off x="1188021" y="3496429"/>
            <a:ext cx="6335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沒有任何實驗可以讓你分辨實驗者的絕對運動速度！</a:t>
            </a:r>
          </a:p>
        </p:txBody>
      </p:sp>
      <p:sp>
        <p:nvSpPr>
          <p:cNvPr id="2" name="矩形 1"/>
          <p:cNvSpPr/>
          <p:nvPr/>
        </p:nvSpPr>
        <p:spPr>
          <a:xfrm>
            <a:off x="1210784" y="4558835"/>
            <a:ext cx="5760640" cy="369332"/>
          </a:xfrm>
          <a:prstGeom prst="rect">
            <a:avLst/>
          </a:prstGeom>
        </p:spPr>
        <p:txBody>
          <a:bodyPr wrap="square">
            <a:spAutoFit/>
          </a:bodyPr>
          <a:lstStyle/>
          <a:p>
            <a:r>
              <a:rPr kumimoji="0" lang="zh-TW" altLang="en-US" dirty="0">
                <a:latin typeface="Arial" charset="0"/>
              </a:rPr>
              <a:t>與老師（靜止的）所歸納的物理定律一模一樣！</a:t>
            </a:r>
          </a:p>
        </p:txBody>
      </p:sp>
      <p:sp>
        <p:nvSpPr>
          <p:cNvPr id="3" name="矩形 2"/>
          <p:cNvSpPr/>
          <p:nvPr/>
        </p:nvSpPr>
        <p:spPr>
          <a:xfrm>
            <a:off x="1210784" y="5080605"/>
            <a:ext cx="4572000" cy="369332"/>
          </a:xfrm>
          <a:prstGeom prst="rect">
            <a:avLst/>
          </a:prstGeom>
        </p:spPr>
        <p:txBody>
          <a:bodyPr>
            <a:spAutoFit/>
          </a:bodyPr>
          <a:lstStyle/>
          <a:p>
            <a:r>
              <a:rPr kumimoji="0" lang="zh-TW" altLang="en-US" dirty="0">
                <a:latin typeface="Arial" charset="0"/>
              </a:rPr>
              <a:t>注意：觀察到的物理現象不會相同，</a:t>
            </a:r>
            <a:endParaRPr kumimoji="0" lang="en-US" altLang="zh-TW" dirty="0">
              <a:latin typeface="Arial" charset="0"/>
            </a:endParaRPr>
          </a:p>
        </p:txBody>
      </p:sp>
      <p:sp>
        <p:nvSpPr>
          <p:cNvPr id="4" name="矩形 3"/>
          <p:cNvSpPr/>
          <p:nvPr/>
        </p:nvSpPr>
        <p:spPr>
          <a:xfrm>
            <a:off x="1188021" y="5589240"/>
            <a:ext cx="6385949" cy="369332"/>
          </a:xfrm>
          <a:prstGeom prst="rect">
            <a:avLst/>
          </a:prstGeom>
        </p:spPr>
        <p:txBody>
          <a:bodyPr wrap="square">
            <a:spAutoFit/>
          </a:bodyPr>
          <a:lstStyle/>
          <a:p>
            <a:r>
              <a:rPr kumimoji="0" lang="zh-TW" altLang="en-US" dirty="0">
                <a:latin typeface="Arial" charset="0"/>
              </a:rPr>
              <a:t>但由物理現象所歸納出來的物理定律形式上必須相同！</a:t>
            </a:r>
          </a:p>
        </p:txBody>
      </p:sp>
    </p:spTree>
    <p:extLst>
      <p:ext uri="{BB962C8B-B14F-4D97-AF65-F5344CB8AC3E}">
        <p14:creationId xmlns:p14="http://schemas.microsoft.com/office/powerpoint/2010/main" val="364178434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4"/>
          <p:cNvSpPr txBox="1">
            <a:spLocks noChangeArrowheads="1"/>
          </p:cNvSpPr>
          <p:nvPr/>
        </p:nvSpPr>
        <p:spPr bwMode="auto">
          <a:xfrm>
            <a:off x="2268538" y="2457450"/>
            <a:ext cx="56880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solidFill>
                  <a:srgbClr val="FF0000"/>
                </a:solidFill>
                <a:latin typeface="Arial" charset="0"/>
              </a:rPr>
              <a:t>動量與能量守恆定律在羅倫茲變換下會不會變？</a:t>
            </a:r>
          </a:p>
        </p:txBody>
      </p:sp>
      <p:sp>
        <p:nvSpPr>
          <p:cNvPr id="183299" name="Text Box 4"/>
          <p:cNvSpPr txBox="1">
            <a:spLocks noChangeArrowheads="1"/>
          </p:cNvSpPr>
          <p:nvPr/>
        </p:nvSpPr>
        <p:spPr bwMode="auto">
          <a:xfrm>
            <a:off x="2268538" y="3033713"/>
            <a:ext cx="56880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solidFill>
                  <a:srgbClr val="FF0000"/>
                </a:solidFill>
                <a:latin typeface="Arial" charset="0"/>
              </a:rPr>
              <a:t>動量與能量守恆定律滿不滿足相對性原則？</a:t>
            </a:r>
          </a:p>
        </p:txBody>
      </p:sp>
    </p:spTree>
    <p:extLst>
      <p:ext uri="{BB962C8B-B14F-4D97-AF65-F5344CB8AC3E}">
        <p14:creationId xmlns:p14="http://schemas.microsoft.com/office/powerpoint/2010/main" val="28131558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Oval 4"/>
          <p:cNvSpPr>
            <a:spLocks noChangeArrowheads="1"/>
          </p:cNvSpPr>
          <p:nvPr/>
        </p:nvSpPr>
        <p:spPr bwMode="auto">
          <a:xfrm>
            <a:off x="1042988" y="1304925"/>
            <a:ext cx="360362" cy="360363"/>
          </a:xfrm>
          <a:prstGeom prst="ellipse">
            <a:avLst/>
          </a:prstGeom>
          <a:solidFill>
            <a:srgbClr val="0000CC"/>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10594" name="Oval 5"/>
          <p:cNvSpPr>
            <a:spLocks noChangeArrowheads="1"/>
          </p:cNvSpPr>
          <p:nvPr/>
        </p:nvSpPr>
        <p:spPr bwMode="auto">
          <a:xfrm>
            <a:off x="2808288" y="1304925"/>
            <a:ext cx="360362" cy="360363"/>
          </a:xfrm>
          <a:prstGeom prst="ellipse">
            <a:avLst/>
          </a:prstGeom>
          <a:solidFill>
            <a:srgbClr val="0000CC"/>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10595" name="Oval 6"/>
          <p:cNvSpPr>
            <a:spLocks noChangeArrowheads="1"/>
          </p:cNvSpPr>
          <p:nvPr/>
        </p:nvSpPr>
        <p:spPr bwMode="auto">
          <a:xfrm>
            <a:off x="1692275" y="3284538"/>
            <a:ext cx="360363" cy="360362"/>
          </a:xfrm>
          <a:prstGeom prst="ellipse">
            <a:avLst/>
          </a:prstGeom>
          <a:solidFill>
            <a:srgbClr val="0000CC"/>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10596" name="Oval 7"/>
          <p:cNvSpPr>
            <a:spLocks noChangeArrowheads="1"/>
          </p:cNvSpPr>
          <p:nvPr/>
        </p:nvSpPr>
        <p:spPr bwMode="auto">
          <a:xfrm>
            <a:off x="2051050" y="3284538"/>
            <a:ext cx="360363" cy="360362"/>
          </a:xfrm>
          <a:prstGeom prst="ellipse">
            <a:avLst/>
          </a:prstGeom>
          <a:solidFill>
            <a:srgbClr val="0000CC"/>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10597" name="Line 8"/>
          <p:cNvSpPr>
            <a:spLocks noChangeShapeType="1"/>
          </p:cNvSpPr>
          <p:nvPr/>
        </p:nvSpPr>
        <p:spPr bwMode="auto">
          <a:xfrm>
            <a:off x="1008063" y="1160463"/>
            <a:ext cx="7191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10598" name="Line 9"/>
          <p:cNvSpPr>
            <a:spLocks noChangeShapeType="1"/>
          </p:cNvSpPr>
          <p:nvPr/>
        </p:nvSpPr>
        <p:spPr bwMode="auto">
          <a:xfrm flipH="1">
            <a:off x="2484438" y="1160463"/>
            <a:ext cx="7572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10599" name="Text Box 10"/>
          <p:cNvSpPr txBox="1">
            <a:spLocks noChangeArrowheads="1"/>
          </p:cNvSpPr>
          <p:nvPr/>
        </p:nvSpPr>
        <p:spPr bwMode="auto">
          <a:xfrm>
            <a:off x="1150938" y="765175"/>
            <a:ext cx="1793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u</a:t>
            </a:r>
          </a:p>
        </p:txBody>
      </p:sp>
      <p:sp>
        <p:nvSpPr>
          <p:cNvPr id="110600" name="Text Box 11"/>
          <p:cNvSpPr txBox="1">
            <a:spLocks noChangeArrowheads="1"/>
          </p:cNvSpPr>
          <p:nvPr/>
        </p:nvSpPr>
        <p:spPr bwMode="auto">
          <a:xfrm>
            <a:off x="2879725" y="765175"/>
            <a:ext cx="179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u</a:t>
            </a:r>
          </a:p>
        </p:txBody>
      </p:sp>
      <p:sp>
        <p:nvSpPr>
          <p:cNvPr id="8211" name="Oval 12"/>
          <p:cNvSpPr>
            <a:spLocks noChangeArrowheads="1"/>
          </p:cNvSpPr>
          <p:nvPr/>
        </p:nvSpPr>
        <p:spPr bwMode="auto">
          <a:xfrm>
            <a:off x="4751388" y="1376363"/>
            <a:ext cx="360362" cy="360362"/>
          </a:xfrm>
          <a:prstGeom prst="ellipse">
            <a:avLst/>
          </a:prstGeom>
          <a:solidFill>
            <a:srgbClr val="FF0000"/>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8212" name="Oval 13"/>
          <p:cNvSpPr>
            <a:spLocks noChangeArrowheads="1"/>
          </p:cNvSpPr>
          <p:nvPr/>
        </p:nvSpPr>
        <p:spPr bwMode="auto">
          <a:xfrm>
            <a:off x="6516688" y="1376363"/>
            <a:ext cx="360362" cy="360362"/>
          </a:xfrm>
          <a:prstGeom prst="ellipse">
            <a:avLst/>
          </a:prstGeom>
          <a:solidFill>
            <a:srgbClr val="FF0000"/>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8213" name="Oval 14"/>
          <p:cNvSpPr>
            <a:spLocks noChangeArrowheads="1"/>
          </p:cNvSpPr>
          <p:nvPr/>
        </p:nvSpPr>
        <p:spPr bwMode="auto">
          <a:xfrm>
            <a:off x="5400675" y="3355975"/>
            <a:ext cx="360363" cy="360363"/>
          </a:xfrm>
          <a:prstGeom prst="ellipse">
            <a:avLst/>
          </a:prstGeom>
          <a:solidFill>
            <a:srgbClr val="FF0000"/>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8214" name="Oval 15"/>
          <p:cNvSpPr>
            <a:spLocks noChangeArrowheads="1"/>
          </p:cNvSpPr>
          <p:nvPr/>
        </p:nvSpPr>
        <p:spPr bwMode="auto">
          <a:xfrm>
            <a:off x="5759450" y="3355975"/>
            <a:ext cx="360363" cy="360363"/>
          </a:xfrm>
          <a:prstGeom prst="ellipse">
            <a:avLst/>
          </a:prstGeom>
          <a:solidFill>
            <a:srgbClr val="FF0000"/>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8215" name="Line 16"/>
          <p:cNvSpPr>
            <a:spLocks noChangeShapeType="1"/>
          </p:cNvSpPr>
          <p:nvPr/>
        </p:nvSpPr>
        <p:spPr bwMode="auto">
          <a:xfrm>
            <a:off x="5472113" y="3141663"/>
            <a:ext cx="719137"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8216" name="Line 17"/>
          <p:cNvSpPr>
            <a:spLocks noChangeShapeType="1"/>
          </p:cNvSpPr>
          <p:nvPr/>
        </p:nvSpPr>
        <p:spPr bwMode="auto">
          <a:xfrm flipH="1">
            <a:off x="5327650" y="1231900"/>
            <a:ext cx="1622425" cy="15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217" name="Text Box 18"/>
          <p:cNvSpPr txBox="1">
            <a:spLocks noChangeArrowheads="1"/>
          </p:cNvSpPr>
          <p:nvPr/>
        </p:nvSpPr>
        <p:spPr bwMode="auto">
          <a:xfrm>
            <a:off x="5759450" y="2781300"/>
            <a:ext cx="179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u</a:t>
            </a:r>
          </a:p>
        </p:txBody>
      </p:sp>
      <p:sp>
        <p:nvSpPr>
          <p:cNvPr id="8218" name="Text Box 19"/>
          <p:cNvSpPr txBox="1">
            <a:spLocks noChangeArrowheads="1"/>
          </p:cNvSpPr>
          <p:nvPr/>
        </p:nvSpPr>
        <p:spPr bwMode="auto">
          <a:xfrm>
            <a:off x="6408738" y="836613"/>
            <a:ext cx="86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u’</a:t>
            </a:r>
            <a:endParaRPr kumimoji="0" lang="zh-TW" altLang="en-US" sz="1800">
              <a:solidFill>
                <a:srgbClr val="FF0000"/>
              </a:solidFill>
              <a:latin typeface="Times New Roman" pitchFamily="18" charset="0"/>
            </a:endParaRPr>
          </a:p>
        </p:txBody>
      </p:sp>
      <p:sp>
        <p:nvSpPr>
          <p:cNvPr id="110609" name="Line 20"/>
          <p:cNvSpPr>
            <a:spLocks noChangeShapeType="1"/>
          </p:cNvSpPr>
          <p:nvPr/>
        </p:nvSpPr>
        <p:spPr bwMode="auto">
          <a:xfrm>
            <a:off x="1223963" y="4868863"/>
            <a:ext cx="0" cy="1116012"/>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10610" name="Line 21"/>
          <p:cNvSpPr>
            <a:spLocks noChangeShapeType="1"/>
          </p:cNvSpPr>
          <p:nvPr/>
        </p:nvSpPr>
        <p:spPr bwMode="auto">
          <a:xfrm>
            <a:off x="1223963" y="5984875"/>
            <a:ext cx="13319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10611" name="Text Box 22"/>
          <p:cNvSpPr txBox="1">
            <a:spLocks noChangeArrowheads="1"/>
          </p:cNvSpPr>
          <p:nvPr/>
        </p:nvSpPr>
        <p:spPr bwMode="auto">
          <a:xfrm>
            <a:off x="935038" y="6057900"/>
            <a:ext cx="4683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O</a:t>
            </a:r>
          </a:p>
        </p:txBody>
      </p:sp>
      <p:sp>
        <p:nvSpPr>
          <p:cNvPr id="8222" name="Line 23"/>
          <p:cNvSpPr>
            <a:spLocks noChangeShapeType="1"/>
          </p:cNvSpPr>
          <p:nvPr/>
        </p:nvSpPr>
        <p:spPr bwMode="auto">
          <a:xfrm>
            <a:off x="5148263" y="4797425"/>
            <a:ext cx="0" cy="1116013"/>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8223" name="Line 24"/>
          <p:cNvSpPr>
            <a:spLocks noChangeShapeType="1"/>
          </p:cNvSpPr>
          <p:nvPr/>
        </p:nvSpPr>
        <p:spPr bwMode="auto">
          <a:xfrm>
            <a:off x="5148263" y="5913438"/>
            <a:ext cx="13319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224" name="Text Box 25"/>
          <p:cNvSpPr txBox="1">
            <a:spLocks noChangeArrowheads="1"/>
          </p:cNvSpPr>
          <p:nvPr/>
        </p:nvSpPr>
        <p:spPr bwMode="auto">
          <a:xfrm>
            <a:off x="4859338" y="5986463"/>
            <a:ext cx="468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O’</a:t>
            </a:r>
          </a:p>
        </p:txBody>
      </p:sp>
      <p:sp>
        <p:nvSpPr>
          <p:cNvPr id="8225" name="Line 26"/>
          <p:cNvSpPr>
            <a:spLocks noChangeShapeType="1"/>
          </p:cNvSpPr>
          <p:nvPr/>
        </p:nvSpPr>
        <p:spPr bwMode="auto">
          <a:xfrm>
            <a:off x="5580063" y="5337175"/>
            <a:ext cx="5397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226" name="Text Box 27"/>
          <p:cNvSpPr txBox="1">
            <a:spLocks noChangeArrowheads="1"/>
          </p:cNvSpPr>
          <p:nvPr/>
        </p:nvSpPr>
        <p:spPr bwMode="auto">
          <a:xfrm>
            <a:off x="5580063" y="4868863"/>
            <a:ext cx="6842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v=u</a:t>
            </a:r>
          </a:p>
        </p:txBody>
      </p:sp>
      <p:sp>
        <p:nvSpPr>
          <p:cNvPr id="110617" name="Text Box 28"/>
          <p:cNvSpPr txBox="1">
            <a:spLocks noChangeArrowheads="1"/>
          </p:cNvSpPr>
          <p:nvPr/>
        </p:nvSpPr>
        <p:spPr bwMode="auto">
          <a:xfrm>
            <a:off x="2673350" y="325438"/>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zh-TW" altLang="en-US" sz="1800">
                <a:latin typeface="Arial" pitchFamily="34" charset="0"/>
              </a:rPr>
              <a:t>牛頓版動量守恆</a:t>
            </a:r>
          </a:p>
        </p:txBody>
      </p:sp>
      <p:sp>
        <p:nvSpPr>
          <p:cNvPr id="110618" name="Text Box 29"/>
          <p:cNvSpPr txBox="1">
            <a:spLocks noChangeArrowheads="1"/>
          </p:cNvSpPr>
          <p:nvPr/>
        </p:nvSpPr>
        <p:spPr bwMode="auto">
          <a:xfrm>
            <a:off x="7380288" y="1304925"/>
            <a:ext cx="11160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endParaRPr kumimoji="0" lang="zh-TW" altLang="en-US" sz="1800">
              <a:latin typeface="Arial" pitchFamily="34" charset="0"/>
            </a:endParaRPr>
          </a:p>
        </p:txBody>
      </p:sp>
      <p:sp>
        <p:nvSpPr>
          <p:cNvPr id="110622" name="Text Box 33"/>
          <p:cNvSpPr txBox="1">
            <a:spLocks noChangeArrowheads="1"/>
          </p:cNvSpPr>
          <p:nvPr/>
        </p:nvSpPr>
        <p:spPr bwMode="auto">
          <a:xfrm>
            <a:off x="2735263" y="3465513"/>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zh-TW" altLang="en-US" sz="1800">
                <a:latin typeface="Arial" pitchFamily="34" charset="0"/>
              </a:rPr>
              <a:t>完全非彈性碰撞</a:t>
            </a:r>
          </a:p>
        </p:txBody>
      </p:sp>
      <p:sp>
        <p:nvSpPr>
          <p:cNvPr id="8230" name="Text Box 39"/>
          <p:cNvSpPr txBox="1">
            <a:spLocks noChangeArrowheads="1"/>
          </p:cNvSpPr>
          <p:nvPr/>
        </p:nvSpPr>
        <p:spPr bwMode="auto">
          <a:xfrm>
            <a:off x="2195513" y="6345238"/>
            <a:ext cx="5364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zh-TW" altLang="en-US" sz="1800">
                <a:solidFill>
                  <a:srgbClr val="FF0000"/>
                </a:solidFill>
                <a:latin typeface="Arial" pitchFamily="34" charset="0"/>
              </a:rPr>
              <a:t>牛頓版的動量守恆遵守伽利略變換下的相對性原則</a:t>
            </a:r>
          </a:p>
        </p:txBody>
      </p:sp>
      <p:cxnSp>
        <p:nvCxnSpPr>
          <p:cNvPr id="110630" name="直線接點 39"/>
          <p:cNvCxnSpPr>
            <a:cxnSpLocks noChangeShapeType="1"/>
          </p:cNvCxnSpPr>
          <p:nvPr/>
        </p:nvCxnSpPr>
        <p:spPr bwMode="auto">
          <a:xfrm rot="5400000">
            <a:off x="1906588" y="3429000"/>
            <a:ext cx="54038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C6D3A819-07CE-0C4E-BB65-7A38FFAF2ACA}"/>
                  </a:ext>
                </a:extLst>
              </p:cNvPr>
              <p:cNvSpPr txBox="1"/>
              <p:nvPr/>
            </p:nvSpPr>
            <p:spPr>
              <a:xfrm>
                <a:off x="4693206" y="349526"/>
                <a:ext cx="837088" cy="3105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TW" altLang="en-US"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𝑃</m:t>
                          </m:r>
                        </m:e>
                      </m:acc>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𝑚</m:t>
                      </m:r>
                      <m:acc>
                        <m:accPr>
                          <m:chr m:val="⃗"/>
                          <m:ctrlPr>
                            <a:rPr kumimoji="1" lang="en-US" altLang="zh-TW" b="0"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𝑣</m:t>
                          </m:r>
                        </m:e>
                      </m:acc>
                    </m:oMath>
                  </m:oMathPara>
                </a14:m>
                <a:endParaRPr kumimoji="1" lang="zh-TW" altLang="en-US" dirty="0">
                  <a:latin typeface="Times New Roman" pitchFamily="18" charset="0"/>
                  <a:cs typeface="Times New Roman" pitchFamily="18" charset="0"/>
                </a:endParaRPr>
              </a:p>
            </p:txBody>
          </p:sp>
        </mc:Choice>
        <mc:Fallback xmlns="">
          <p:sp>
            <p:nvSpPr>
              <p:cNvPr id="2" name="文字方塊 1">
                <a:extLst>
                  <a:ext uri="{FF2B5EF4-FFF2-40B4-BE49-F238E27FC236}">
                    <a16:creationId xmlns:a16="http://schemas.microsoft.com/office/drawing/2014/main" id="{C6D3A819-07CE-0C4E-BB65-7A38FFAF2ACA}"/>
                  </a:ext>
                </a:extLst>
              </p:cNvPr>
              <p:cNvSpPr txBox="1">
                <a:spLocks noRot="1" noChangeAspect="1" noMove="1" noResize="1" noEditPoints="1" noAdjustHandles="1" noChangeArrowheads="1" noChangeShapeType="1" noTextEdit="1"/>
              </p:cNvSpPr>
              <p:nvPr/>
            </p:nvSpPr>
            <p:spPr>
              <a:xfrm>
                <a:off x="4693206" y="349526"/>
                <a:ext cx="837088" cy="310598"/>
              </a:xfrm>
              <a:prstGeom prst="rect">
                <a:avLst/>
              </a:prstGeom>
              <a:blipFill>
                <a:blip r:embed="rId2"/>
                <a:stretch>
                  <a:fillRect l="-6061" t="-16000" r="-3030" b="-4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1" name="文字方塊 40">
                <a:extLst>
                  <a:ext uri="{FF2B5EF4-FFF2-40B4-BE49-F238E27FC236}">
                    <a16:creationId xmlns:a16="http://schemas.microsoft.com/office/drawing/2014/main" id="{16DF5368-CE65-0A4E-8531-19795C5B7DD4}"/>
                  </a:ext>
                </a:extLst>
              </p:cNvPr>
              <p:cNvSpPr txBox="1"/>
              <p:nvPr/>
            </p:nvSpPr>
            <p:spPr>
              <a:xfrm>
                <a:off x="3837847" y="1364753"/>
                <a:ext cx="185948"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cs typeface="Times New Roman" pitchFamily="18" charset="0"/>
                        </a:rPr>
                        <m:t>0</m:t>
                      </m:r>
                    </m:oMath>
                  </m:oMathPara>
                </a14:m>
                <a:endParaRPr kumimoji="1" lang="zh-TW" altLang="en-US" dirty="0">
                  <a:latin typeface="Times New Roman" pitchFamily="18" charset="0"/>
                  <a:cs typeface="Times New Roman" pitchFamily="18" charset="0"/>
                </a:endParaRPr>
              </a:p>
            </p:txBody>
          </p:sp>
        </mc:Choice>
        <mc:Fallback xmlns="">
          <p:sp>
            <p:nvSpPr>
              <p:cNvPr id="41" name="文字方塊 40">
                <a:extLst>
                  <a:ext uri="{FF2B5EF4-FFF2-40B4-BE49-F238E27FC236}">
                    <a16:creationId xmlns:a16="http://schemas.microsoft.com/office/drawing/2014/main" id="{16DF5368-CE65-0A4E-8531-19795C5B7DD4}"/>
                  </a:ext>
                </a:extLst>
              </p:cNvPr>
              <p:cNvSpPr txBox="1">
                <a:spLocks noRot="1" noChangeAspect="1" noMove="1" noResize="1" noEditPoints="1" noAdjustHandles="1" noChangeArrowheads="1" noChangeShapeType="1" noTextEdit="1"/>
              </p:cNvSpPr>
              <p:nvPr/>
            </p:nvSpPr>
            <p:spPr>
              <a:xfrm>
                <a:off x="3837847" y="1364753"/>
                <a:ext cx="185948" cy="276999"/>
              </a:xfrm>
              <a:prstGeom prst="rect">
                <a:avLst/>
              </a:prstGeom>
              <a:blipFill>
                <a:blip r:embed="rId3"/>
                <a:stretch>
                  <a:fillRect l="-18750" r="-18750" b="-43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2" name="文字方塊 41">
                <a:extLst>
                  <a:ext uri="{FF2B5EF4-FFF2-40B4-BE49-F238E27FC236}">
                    <a16:creationId xmlns:a16="http://schemas.microsoft.com/office/drawing/2014/main" id="{F0B52DB9-DFA1-7A46-85AF-ABA264A19C78}"/>
                  </a:ext>
                </a:extLst>
              </p:cNvPr>
              <p:cNvSpPr txBox="1"/>
              <p:nvPr/>
            </p:nvSpPr>
            <p:spPr>
              <a:xfrm>
                <a:off x="3861279" y="3141496"/>
                <a:ext cx="185948"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cs typeface="Times New Roman" pitchFamily="18" charset="0"/>
                        </a:rPr>
                        <m:t>0</m:t>
                      </m:r>
                    </m:oMath>
                  </m:oMathPara>
                </a14:m>
                <a:endParaRPr kumimoji="1" lang="zh-TW" altLang="en-US" dirty="0">
                  <a:latin typeface="Times New Roman" pitchFamily="18" charset="0"/>
                  <a:cs typeface="Times New Roman" pitchFamily="18" charset="0"/>
                </a:endParaRPr>
              </a:p>
            </p:txBody>
          </p:sp>
        </mc:Choice>
        <mc:Fallback xmlns="">
          <p:sp>
            <p:nvSpPr>
              <p:cNvPr id="42" name="文字方塊 41">
                <a:extLst>
                  <a:ext uri="{FF2B5EF4-FFF2-40B4-BE49-F238E27FC236}">
                    <a16:creationId xmlns:a16="http://schemas.microsoft.com/office/drawing/2014/main" id="{F0B52DB9-DFA1-7A46-85AF-ABA264A19C78}"/>
                  </a:ext>
                </a:extLst>
              </p:cNvPr>
              <p:cNvSpPr txBox="1">
                <a:spLocks noRot="1" noChangeAspect="1" noMove="1" noResize="1" noEditPoints="1" noAdjustHandles="1" noChangeArrowheads="1" noChangeShapeType="1" noTextEdit="1"/>
              </p:cNvSpPr>
              <p:nvPr/>
            </p:nvSpPr>
            <p:spPr>
              <a:xfrm>
                <a:off x="3861279" y="3141496"/>
                <a:ext cx="185948" cy="276999"/>
              </a:xfrm>
              <a:prstGeom prst="rect">
                <a:avLst/>
              </a:prstGeom>
              <a:blipFill>
                <a:blip r:embed="rId3"/>
                <a:stretch>
                  <a:fillRect l="-18750" r="-18750" b="-43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3" name="文字方塊 42">
                <a:extLst>
                  <a:ext uri="{FF2B5EF4-FFF2-40B4-BE49-F238E27FC236}">
                    <a16:creationId xmlns:a16="http://schemas.microsoft.com/office/drawing/2014/main" id="{921065E5-171E-DB4D-AC2E-2E70491E02A4}"/>
                  </a:ext>
                </a:extLst>
              </p:cNvPr>
              <p:cNvSpPr txBox="1"/>
              <p:nvPr/>
            </p:nvSpPr>
            <p:spPr>
              <a:xfrm>
                <a:off x="3839310" y="2303035"/>
                <a:ext cx="230832"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cs typeface="Times New Roman" pitchFamily="18" charset="0"/>
                        </a:rPr>
                        <m:t>=</m:t>
                      </m:r>
                    </m:oMath>
                  </m:oMathPara>
                </a14:m>
                <a:endParaRPr kumimoji="1" lang="zh-TW" altLang="en-US" dirty="0">
                  <a:latin typeface="Times New Roman" pitchFamily="18" charset="0"/>
                  <a:cs typeface="Times New Roman" pitchFamily="18" charset="0"/>
                </a:endParaRPr>
              </a:p>
            </p:txBody>
          </p:sp>
        </mc:Choice>
        <mc:Fallback xmlns="">
          <p:sp>
            <p:nvSpPr>
              <p:cNvPr id="43" name="文字方塊 42">
                <a:extLst>
                  <a:ext uri="{FF2B5EF4-FFF2-40B4-BE49-F238E27FC236}">
                    <a16:creationId xmlns:a16="http://schemas.microsoft.com/office/drawing/2014/main" id="{921065E5-171E-DB4D-AC2E-2E70491E02A4}"/>
                  </a:ext>
                </a:extLst>
              </p:cNvPr>
              <p:cNvSpPr txBox="1">
                <a:spLocks noRot="1" noChangeAspect="1" noMove="1" noResize="1" noEditPoints="1" noAdjustHandles="1" noChangeArrowheads="1" noChangeShapeType="1" noTextEdit="1"/>
              </p:cNvSpPr>
              <p:nvPr/>
            </p:nvSpPr>
            <p:spPr>
              <a:xfrm>
                <a:off x="3839310" y="2303035"/>
                <a:ext cx="230832" cy="276999"/>
              </a:xfrm>
              <a:prstGeom prst="rect">
                <a:avLst/>
              </a:prstGeom>
              <a:blipFill>
                <a:blip r:embed="rId4"/>
                <a:stretch>
                  <a:fillRect l="-5263" r="-1052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4" name="文字方塊 43">
                <a:extLst>
                  <a:ext uri="{FF2B5EF4-FFF2-40B4-BE49-F238E27FC236}">
                    <a16:creationId xmlns:a16="http://schemas.microsoft.com/office/drawing/2014/main" id="{4B1BEC96-F5C1-4844-814F-EDB306BA2896}"/>
                  </a:ext>
                </a:extLst>
              </p:cNvPr>
              <p:cNvSpPr txBox="1"/>
              <p:nvPr/>
            </p:nvSpPr>
            <p:spPr>
              <a:xfrm>
                <a:off x="1727200" y="4988728"/>
                <a:ext cx="2052638" cy="339195"/>
              </a:xfrm>
              <a:prstGeom prst="rect">
                <a:avLst/>
              </a:prstGeom>
              <a:solidFill>
                <a:srgbClr val="FFFDAB"/>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i="1" smtClean="0">
                              <a:latin typeface="Cambria Math" panose="02040503050406030204" pitchFamily="18" charset="0"/>
                              <a:cs typeface="Times New Roman" pitchFamily="18" charset="0"/>
                            </a:rPr>
                          </m:ctrlPr>
                        </m:sSubPr>
                        <m:e>
                          <m:acc>
                            <m:accPr>
                              <m:chr m:val="⃗"/>
                              <m:ctrlPr>
                                <a:rPr lang="zh-TW" altLang="en-US" i="1">
                                  <a:latin typeface="Cambria Math" panose="02040503050406030204" pitchFamily="18" charset="0"/>
                                  <a:cs typeface="Times New Roman" pitchFamily="18" charset="0"/>
                                </a:rPr>
                              </m:ctrlPr>
                            </m:accPr>
                            <m:e>
                              <m:r>
                                <a:rPr lang="en-US" altLang="zh-TW" i="1">
                                  <a:latin typeface="Cambria Math" panose="02040503050406030204" pitchFamily="18" charset="0"/>
                                  <a:cs typeface="Times New Roman" pitchFamily="18" charset="0"/>
                                </a:rPr>
                                <m:t>𝑃</m:t>
                              </m:r>
                            </m:e>
                          </m:acc>
                        </m:e>
                        <m:sub>
                          <m:r>
                            <a:rPr kumimoji="1" lang="en-US" altLang="zh-TW" b="0" i="1" smtClean="0">
                              <a:latin typeface="Cambria Math" panose="02040503050406030204" pitchFamily="18" charset="0"/>
                              <a:cs typeface="Times New Roman" pitchFamily="18" charset="0"/>
                            </a:rPr>
                            <m:t>𝑖</m:t>
                          </m:r>
                          <m:r>
                            <a:rPr kumimoji="1" lang="en-US" altLang="zh-TW" b="0" i="1" smtClean="0">
                              <a:latin typeface="Cambria Math" panose="02040503050406030204" pitchFamily="18" charset="0"/>
                              <a:cs typeface="Times New Roman" pitchFamily="18" charset="0"/>
                            </a:rPr>
                            <m:t> </m:t>
                          </m:r>
                          <m:r>
                            <m:rPr>
                              <m:sty m:val="p"/>
                            </m:rPr>
                            <a:rPr kumimoji="1" lang="en-US" altLang="zh-TW" b="0" i="0" smtClean="0">
                              <a:latin typeface="Cambria Math" panose="02040503050406030204" pitchFamily="18" charset="0"/>
                              <a:cs typeface="Times New Roman" pitchFamily="18" charset="0"/>
                            </a:rPr>
                            <m:t>total</m:t>
                          </m:r>
                        </m:sub>
                      </m:sSub>
                      <m:r>
                        <a:rPr kumimoji="1" lang="en-US" altLang="zh-TW" b="0" i="1" smtClean="0">
                          <a:latin typeface="Cambria Math" panose="02040503050406030204" pitchFamily="18" charset="0"/>
                          <a:cs typeface="Times New Roman" pitchFamily="18" charset="0"/>
                        </a:rPr>
                        <m:t>=</m:t>
                      </m:r>
                      <m:sSub>
                        <m:sSubPr>
                          <m:ctrlPr>
                            <a:rPr kumimoji="1" lang="en-US" altLang="zh-TW" b="0" i="1" smtClean="0">
                              <a:latin typeface="Cambria Math" panose="02040503050406030204" pitchFamily="18" charset="0"/>
                              <a:cs typeface="Times New Roman" pitchFamily="18" charset="0"/>
                            </a:rPr>
                          </m:ctrlPr>
                        </m:sSubPr>
                        <m:e>
                          <m:acc>
                            <m:accPr>
                              <m:chr m:val="⃗"/>
                              <m:ctrlPr>
                                <a:rPr kumimoji="1" lang="en-US" altLang="zh-TW" b="0"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𝑃</m:t>
                              </m:r>
                            </m:e>
                          </m:acc>
                        </m:e>
                        <m:sub>
                          <m:r>
                            <a:rPr kumimoji="1" lang="en-US" altLang="zh-TW" b="0" i="1" smtClean="0">
                              <a:latin typeface="Cambria Math" panose="02040503050406030204" pitchFamily="18" charset="0"/>
                              <a:cs typeface="Times New Roman" pitchFamily="18" charset="0"/>
                            </a:rPr>
                            <m:t>𝑓</m:t>
                          </m:r>
                          <m:r>
                            <a:rPr kumimoji="1" lang="en-US" altLang="zh-TW" b="0" i="0" smtClean="0">
                              <a:latin typeface="Cambria Math" panose="02040503050406030204" pitchFamily="18" charset="0"/>
                              <a:cs typeface="Times New Roman" pitchFamily="18" charset="0"/>
                            </a:rPr>
                            <m:t> </m:t>
                          </m:r>
                          <m:r>
                            <m:rPr>
                              <m:sty m:val="p"/>
                            </m:rPr>
                            <a:rPr kumimoji="1" lang="en-US" altLang="zh-TW" b="0" i="0" smtClean="0">
                              <a:latin typeface="Cambria Math" panose="02040503050406030204" pitchFamily="18" charset="0"/>
                              <a:cs typeface="Times New Roman" pitchFamily="18" charset="0"/>
                            </a:rPr>
                            <m:t>total</m:t>
                          </m:r>
                        </m:sub>
                      </m:sSub>
                    </m:oMath>
                  </m:oMathPara>
                </a14:m>
                <a:endParaRPr kumimoji="1" lang="zh-TW" altLang="en-US" dirty="0">
                  <a:latin typeface="Times New Roman" pitchFamily="18" charset="0"/>
                  <a:cs typeface="Times New Roman" pitchFamily="18" charset="0"/>
                </a:endParaRPr>
              </a:p>
            </p:txBody>
          </p:sp>
        </mc:Choice>
        <mc:Fallback xmlns="">
          <p:sp>
            <p:nvSpPr>
              <p:cNvPr id="44" name="文字方塊 43">
                <a:extLst>
                  <a:ext uri="{FF2B5EF4-FFF2-40B4-BE49-F238E27FC236}">
                    <a16:creationId xmlns:a16="http://schemas.microsoft.com/office/drawing/2014/main" id="{4B1BEC96-F5C1-4844-814F-EDB306BA2896}"/>
                  </a:ext>
                </a:extLst>
              </p:cNvPr>
              <p:cNvSpPr txBox="1">
                <a:spLocks noRot="1" noChangeAspect="1" noMove="1" noResize="1" noEditPoints="1" noAdjustHandles="1" noChangeArrowheads="1" noChangeShapeType="1" noTextEdit="1"/>
              </p:cNvSpPr>
              <p:nvPr/>
            </p:nvSpPr>
            <p:spPr>
              <a:xfrm>
                <a:off x="1727200" y="4988728"/>
                <a:ext cx="2052638" cy="339195"/>
              </a:xfrm>
              <a:prstGeom prst="rect">
                <a:avLst/>
              </a:prstGeom>
              <a:blipFill>
                <a:blip r:embed="rId5"/>
                <a:stretch>
                  <a:fillRect b="-2142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5" name="文字方塊 44">
                <a:extLst>
                  <a:ext uri="{FF2B5EF4-FFF2-40B4-BE49-F238E27FC236}">
                    <a16:creationId xmlns:a16="http://schemas.microsoft.com/office/drawing/2014/main" id="{3C395519-CE63-0D43-B6CC-693B99A9C2A6}"/>
                  </a:ext>
                </a:extLst>
              </p:cNvPr>
              <p:cNvSpPr txBox="1"/>
              <p:nvPr/>
            </p:nvSpPr>
            <p:spPr>
              <a:xfrm>
                <a:off x="7228716" y="1122570"/>
                <a:ext cx="1398140"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cs typeface="Times New Roman" pitchFamily="18" charset="0"/>
                        </a:rPr>
                        <m:t>𝑚</m:t>
                      </m:r>
                      <m:sSup>
                        <m:sSupPr>
                          <m:ctrlPr>
                            <a:rPr kumimoji="1" lang="en-US" altLang="zh-TW" b="0"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𝑢</m:t>
                          </m:r>
                        </m:e>
                        <m:sup>
                          <m:r>
                            <a:rPr kumimoji="1" lang="en-US" altLang="zh-TW" b="0" i="1" smtClean="0">
                              <a:latin typeface="Cambria Math" panose="02040503050406030204" pitchFamily="18" charset="0"/>
                              <a:cs typeface="Times New Roman" pitchFamily="18" charset="0"/>
                            </a:rPr>
                            <m:t>′</m:t>
                          </m:r>
                        </m:sup>
                      </m:sSup>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𝑚</m:t>
                      </m:r>
                      <m:r>
                        <a:rPr kumimoji="1" lang="en-US" altLang="zh-TW" b="0" i="1" smtClean="0">
                          <a:latin typeface="Cambria Math" panose="02040503050406030204" pitchFamily="18" charset="0"/>
                          <a:ea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2</m:t>
                      </m:r>
                      <m:r>
                        <a:rPr kumimoji="1" lang="en-US" altLang="zh-TW" b="0" i="1" smtClean="0">
                          <a:latin typeface="Cambria Math" panose="02040503050406030204" pitchFamily="18" charset="0"/>
                          <a:cs typeface="Times New Roman" pitchFamily="18" charset="0"/>
                        </a:rPr>
                        <m:t>𝑢</m:t>
                      </m:r>
                    </m:oMath>
                  </m:oMathPara>
                </a14:m>
                <a:endParaRPr kumimoji="1" lang="zh-TW" altLang="en-US" dirty="0">
                  <a:latin typeface="Times New Roman" pitchFamily="18" charset="0"/>
                  <a:cs typeface="Times New Roman" pitchFamily="18" charset="0"/>
                </a:endParaRPr>
              </a:p>
            </p:txBody>
          </p:sp>
        </mc:Choice>
        <mc:Fallback xmlns="">
          <p:sp>
            <p:nvSpPr>
              <p:cNvPr id="45" name="文字方塊 44">
                <a:extLst>
                  <a:ext uri="{FF2B5EF4-FFF2-40B4-BE49-F238E27FC236}">
                    <a16:creationId xmlns:a16="http://schemas.microsoft.com/office/drawing/2014/main" id="{3C395519-CE63-0D43-B6CC-693B99A9C2A6}"/>
                  </a:ext>
                </a:extLst>
              </p:cNvPr>
              <p:cNvSpPr txBox="1">
                <a:spLocks noRot="1" noChangeAspect="1" noMove="1" noResize="1" noEditPoints="1" noAdjustHandles="1" noChangeArrowheads="1" noChangeShapeType="1" noTextEdit="1"/>
              </p:cNvSpPr>
              <p:nvPr/>
            </p:nvSpPr>
            <p:spPr>
              <a:xfrm>
                <a:off x="7228716" y="1122570"/>
                <a:ext cx="1398140" cy="276999"/>
              </a:xfrm>
              <a:prstGeom prst="rect">
                <a:avLst/>
              </a:prstGeom>
              <a:blipFill>
                <a:blip r:embed="rId6"/>
                <a:stretch>
                  <a:fillRect l="-901" r="-2703" b="-43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6" name="文字方塊 45">
                <a:extLst>
                  <a:ext uri="{FF2B5EF4-FFF2-40B4-BE49-F238E27FC236}">
                    <a16:creationId xmlns:a16="http://schemas.microsoft.com/office/drawing/2014/main" id="{91BCD053-61B6-844F-ACA8-3C2D8FE15EA8}"/>
                  </a:ext>
                </a:extLst>
              </p:cNvPr>
              <p:cNvSpPr txBox="1"/>
              <p:nvPr/>
            </p:nvSpPr>
            <p:spPr>
              <a:xfrm>
                <a:off x="7222051" y="3016800"/>
                <a:ext cx="691087"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cs typeface="Times New Roman" pitchFamily="18" charset="0"/>
                        </a:rPr>
                        <m:t>2</m:t>
                      </m:r>
                      <m:r>
                        <a:rPr kumimoji="1" lang="en-US" altLang="zh-TW" b="0" i="1" smtClean="0">
                          <a:latin typeface="Cambria Math" panose="02040503050406030204" pitchFamily="18" charset="0"/>
                          <a:cs typeface="Times New Roman" pitchFamily="18" charset="0"/>
                        </a:rPr>
                        <m:t>𝑚</m:t>
                      </m:r>
                      <m:r>
                        <a:rPr kumimoji="1" lang="en-US" altLang="zh-TW" b="0" i="1" smtClean="0">
                          <a:latin typeface="Cambria Math" panose="02040503050406030204" pitchFamily="18" charset="0"/>
                          <a:ea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𝑢</m:t>
                      </m:r>
                    </m:oMath>
                  </m:oMathPara>
                </a14:m>
                <a:endParaRPr kumimoji="1" lang="zh-TW" altLang="en-US" dirty="0">
                  <a:latin typeface="Times New Roman" pitchFamily="18" charset="0"/>
                  <a:cs typeface="Times New Roman" pitchFamily="18" charset="0"/>
                </a:endParaRPr>
              </a:p>
            </p:txBody>
          </p:sp>
        </mc:Choice>
        <mc:Fallback xmlns="">
          <p:sp>
            <p:nvSpPr>
              <p:cNvPr id="46" name="文字方塊 45">
                <a:extLst>
                  <a:ext uri="{FF2B5EF4-FFF2-40B4-BE49-F238E27FC236}">
                    <a16:creationId xmlns:a16="http://schemas.microsoft.com/office/drawing/2014/main" id="{91BCD053-61B6-844F-ACA8-3C2D8FE15EA8}"/>
                  </a:ext>
                </a:extLst>
              </p:cNvPr>
              <p:cNvSpPr txBox="1">
                <a:spLocks noRot="1" noChangeAspect="1" noMove="1" noResize="1" noEditPoints="1" noAdjustHandles="1" noChangeArrowheads="1" noChangeShapeType="1" noTextEdit="1"/>
              </p:cNvSpPr>
              <p:nvPr/>
            </p:nvSpPr>
            <p:spPr>
              <a:xfrm>
                <a:off x="7222051" y="3016800"/>
                <a:ext cx="691087" cy="276999"/>
              </a:xfrm>
              <a:prstGeom prst="rect">
                <a:avLst/>
              </a:prstGeom>
              <a:blipFill>
                <a:blip r:embed="rId7"/>
                <a:stretch>
                  <a:fillRect l="-7273" r="-1818" b="-454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7" name="文字方塊 46">
                <a:extLst>
                  <a:ext uri="{FF2B5EF4-FFF2-40B4-BE49-F238E27FC236}">
                    <a16:creationId xmlns:a16="http://schemas.microsoft.com/office/drawing/2014/main" id="{E985CB20-0D4C-EC46-94D7-4062006B1F36}"/>
                  </a:ext>
                </a:extLst>
              </p:cNvPr>
              <p:cNvSpPr txBox="1"/>
              <p:nvPr/>
            </p:nvSpPr>
            <p:spPr>
              <a:xfrm>
                <a:off x="7258995" y="2205719"/>
                <a:ext cx="230832"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cs typeface="Times New Roman" pitchFamily="18" charset="0"/>
                        </a:rPr>
                        <m:t>=</m:t>
                      </m:r>
                    </m:oMath>
                  </m:oMathPara>
                </a14:m>
                <a:endParaRPr kumimoji="1" lang="zh-TW" altLang="en-US" dirty="0">
                  <a:latin typeface="Times New Roman" pitchFamily="18" charset="0"/>
                  <a:cs typeface="Times New Roman" pitchFamily="18" charset="0"/>
                </a:endParaRPr>
              </a:p>
            </p:txBody>
          </p:sp>
        </mc:Choice>
        <mc:Fallback xmlns="">
          <p:sp>
            <p:nvSpPr>
              <p:cNvPr id="47" name="文字方塊 46">
                <a:extLst>
                  <a:ext uri="{FF2B5EF4-FFF2-40B4-BE49-F238E27FC236}">
                    <a16:creationId xmlns:a16="http://schemas.microsoft.com/office/drawing/2014/main" id="{E985CB20-0D4C-EC46-94D7-4062006B1F36}"/>
                  </a:ext>
                </a:extLst>
              </p:cNvPr>
              <p:cNvSpPr txBox="1">
                <a:spLocks noRot="1" noChangeAspect="1" noMove="1" noResize="1" noEditPoints="1" noAdjustHandles="1" noChangeArrowheads="1" noChangeShapeType="1" noTextEdit="1"/>
              </p:cNvSpPr>
              <p:nvPr/>
            </p:nvSpPr>
            <p:spPr>
              <a:xfrm>
                <a:off x="7258995" y="2205719"/>
                <a:ext cx="230832" cy="276999"/>
              </a:xfrm>
              <a:prstGeom prst="rect">
                <a:avLst/>
              </a:prstGeom>
              <a:blipFill>
                <a:blip r:embed="rId8"/>
                <a:stretch>
                  <a:fillRect l="-10526" r="-526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8" name="文字方塊 47">
                <a:extLst>
                  <a:ext uri="{FF2B5EF4-FFF2-40B4-BE49-F238E27FC236}">
                    <a16:creationId xmlns:a16="http://schemas.microsoft.com/office/drawing/2014/main" id="{F4027C22-769D-084F-8365-D3AD92BD768D}"/>
                  </a:ext>
                </a:extLst>
              </p:cNvPr>
              <p:cNvSpPr txBox="1"/>
              <p:nvPr/>
            </p:nvSpPr>
            <p:spPr>
              <a:xfrm>
                <a:off x="6787358" y="4988727"/>
                <a:ext cx="2052638" cy="343556"/>
              </a:xfrm>
              <a:prstGeom prst="rect">
                <a:avLst/>
              </a:prstGeom>
              <a:solidFill>
                <a:srgbClr val="FFFDAB"/>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i="1" smtClean="0">
                              <a:latin typeface="Cambria Math" panose="02040503050406030204" pitchFamily="18" charset="0"/>
                              <a:cs typeface="Times New Roman" pitchFamily="18" charset="0"/>
                            </a:rPr>
                          </m:ctrlPr>
                        </m:sSubPr>
                        <m:e>
                          <m:acc>
                            <m:accPr>
                              <m:chr m:val="⃗"/>
                              <m:ctrlPr>
                                <a:rPr lang="zh-TW" altLang="en-US" i="1">
                                  <a:latin typeface="Cambria Math" panose="02040503050406030204" pitchFamily="18" charset="0"/>
                                  <a:cs typeface="Times New Roman" pitchFamily="18" charset="0"/>
                                </a:rPr>
                              </m:ctrlPr>
                            </m:accPr>
                            <m:e>
                              <m:r>
                                <a:rPr lang="en-US" altLang="zh-TW" i="1">
                                  <a:latin typeface="Cambria Math" panose="02040503050406030204" pitchFamily="18" charset="0"/>
                                  <a:cs typeface="Times New Roman" pitchFamily="18" charset="0"/>
                                </a:rPr>
                                <m:t>𝑃</m:t>
                              </m:r>
                            </m:e>
                          </m:acc>
                          <m:r>
                            <a:rPr lang="en-US" altLang="zh-TW" b="0" i="1" smtClean="0">
                              <a:latin typeface="Cambria Math" panose="02040503050406030204" pitchFamily="18" charset="0"/>
                              <a:cs typeface="Times New Roman" pitchFamily="18" charset="0"/>
                            </a:rPr>
                            <m:t>′</m:t>
                          </m:r>
                        </m:e>
                        <m:sub>
                          <m:r>
                            <a:rPr kumimoji="1" lang="en-US" altLang="zh-TW" b="0" i="1" smtClean="0">
                              <a:latin typeface="Cambria Math" panose="02040503050406030204" pitchFamily="18" charset="0"/>
                              <a:cs typeface="Times New Roman" pitchFamily="18" charset="0"/>
                            </a:rPr>
                            <m:t>𝑖</m:t>
                          </m:r>
                          <m:r>
                            <a:rPr kumimoji="1" lang="en-US" altLang="zh-TW" b="0" i="1" smtClean="0">
                              <a:latin typeface="Cambria Math" panose="02040503050406030204" pitchFamily="18" charset="0"/>
                              <a:cs typeface="Times New Roman" pitchFamily="18" charset="0"/>
                            </a:rPr>
                            <m:t> </m:t>
                          </m:r>
                          <m:r>
                            <m:rPr>
                              <m:sty m:val="p"/>
                            </m:rPr>
                            <a:rPr kumimoji="1" lang="en-US" altLang="zh-TW" b="0" i="0" smtClean="0">
                              <a:latin typeface="Cambria Math" panose="02040503050406030204" pitchFamily="18" charset="0"/>
                              <a:cs typeface="Times New Roman" pitchFamily="18" charset="0"/>
                            </a:rPr>
                            <m:t>total</m:t>
                          </m:r>
                        </m:sub>
                      </m:sSub>
                      <m:r>
                        <a:rPr kumimoji="1" lang="en-US" altLang="zh-TW" b="0" i="1" smtClean="0">
                          <a:latin typeface="Cambria Math" panose="02040503050406030204" pitchFamily="18" charset="0"/>
                          <a:cs typeface="Times New Roman" pitchFamily="18" charset="0"/>
                        </a:rPr>
                        <m:t>=</m:t>
                      </m:r>
                      <m:sSub>
                        <m:sSubPr>
                          <m:ctrlPr>
                            <a:rPr kumimoji="1" lang="en-US" altLang="zh-TW" b="0" i="1" smtClean="0">
                              <a:latin typeface="Cambria Math" panose="02040503050406030204" pitchFamily="18" charset="0"/>
                              <a:cs typeface="Times New Roman" pitchFamily="18" charset="0"/>
                            </a:rPr>
                          </m:ctrlPr>
                        </m:sSubPr>
                        <m:e>
                          <m:acc>
                            <m:accPr>
                              <m:chr m:val="⃗"/>
                              <m:ctrlPr>
                                <a:rPr kumimoji="1" lang="en-US" altLang="zh-TW" b="0"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𝑃</m:t>
                              </m:r>
                            </m:e>
                          </m:acc>
                          <m:r>
                            <a:rPr kumimoji="1" lang="en-US" altLang="zh-TW" b="0" i="1" smtClean="0">
                              <a:latin typeface="Cambria Math" panose="02040503050406030204" pitchFamily="18" charset="0"/>
                              <a:cs typeface="Times New Roman" pitchFamily="18" charset="0"/>
                            </a:rPr>
                            <m:t>′</m:t>
                          </m:r>
                        </m:e>
                        <m:sub>
                          <m:r>
                            <a:rPr kumimoji="1" lang="en-US" altLang="zh-TW" b="0" i="1" smtClean="0">
                              <a:latin typeface="Cambria Math" panose="02040503050406030204" pitchFamily="18" charset="0"/>
                              <a:cs typeface="Times New Roman" pitchFamily="18" charset="0"/>
                            </a:rPr>
                            <m:t>𝑓</m:t>
                          </m:r>
                          <m:r>
                            <a:rPr kumimoji="1" lang="en-US" altLang="zh-TW" b="0" i="1" smtClean="0">
                              <a:latin typeface="Cambria Math" panose="02040503050406030204" pitchFamily="18" charset="0"/>
                              <a:cs typeface="Times New Roman" pitchFamily="18" charset="0"/>
                            </a:rPr>
                            <m:t> </m:t>
                          </m:r>
                          <m:r>
                            <m:rPr>
                              <m:sty m:val="p"/>
                            </m:rPr>
                            <a:rPr kumimoji="1" lang="en-US" altLang="zh-TW" b="0" i="0" smtClean="0">
                              <a:latin typeface="Cambria Math" panose="02040503050406030204" pitchFamily="18" charset="0"/>
                              <a:cs typeface="Times New Roman" pitchFamily="18" charset="0"/>
                            </a:rPr>
                            <m:t>total</m:t>
                          </m:r>
                          <m:r>
                            <a:rPr kumimoji="1" lang="en-US" altLang="zh-TW" b="0" i="1" smtClean="0">
                              <a:latin typeface="Cambria Math" panose="02040503050406030204" pitchFamily="18" charset="0"/>
                              <a:cs typeface="Times New Roman" pitchFamily="18" charset="0"/>
                            </a:rPr>
                            <m:t> </m:t>
                          </m:r>
                        </m:sub>
                      </m:sSub>
                    </m:oMath>
                  </m:oMathPara>
                </a14:m>
                <a:endParaRPr kumimoji="1" lang="zh-TW" altLang="en-US" dirty="0">
                  <a:latin typeface="Times New Roman" pitchFamily="18" charset="0"/>
                  <a:cs typeface="Times New Roman" pitchFamily="18" charset="0"/>
                </a:endParaRPr>
              </a:p>
            </p:txBody>
          </p:sp>
        </mc:Choice>
        <mc:Fallback xmlns="">
          <p:sp>
            <p:nvSpPr>
              <p:cNvPr id="48" name="文字方塊 47">
                <a:extLst>
                  <a:ext uri="{FF2B5EF4-FFF2-40B4-BE49-F238E27FC236}">
                    <a16:creationId xmlns:a16="http://schemas.microsoft.com/office/drawing/2014/main" id="{F4027C22-769D-084F-8365-D3AD92BD768D}"/>
                  </a:ext>
                </a:extLst>
              </p:cNvPr>
              <p:cNvSpPr txBox="1">
                <a:spLocks noRot="1" noChangeAspect="1" noMove="1" noResize="1" noEditPoints="1" noAdjustHandles="1" noChangeArrowheads="1" noChangeShapeType="1" noTextEdit="1"/>
              </p:cNvSpPr>
              <p:nvPr/>
            </p:nvSpPr>
            <p:spPr>
              <a:xfrm>
                <a:off x="6787358" y="4988727"/>
                <a:ext cx="2052638" cy="343556"/>
              </a:xfrm>
              <a:prstGeom prst="rect">
                <a:avLst/>
              </a:prstGeom>
              <a:blipFill>
                <a:blip r:embed="rId9"/>
                <a:stretch>
                  <a:fillRect b="-21429"/>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425332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500" fill="hold"/>
                                        <p:tgtEl>
                                          <p:spTgt spid="43"/>
                                        </p:tgtEl>
                                        <p:attrNameLst>
                                          <p:attrName>ppt_x</p:attrName>
                                        </p:attrNameLst>
                                      </p:cBhvr>
                                      <p:tavLst>
                                        <p:tav tm="0">
                                          <p:val>
                                            <p:strVal val="#ppt_x"/>
                                          </p:val>
                                        </p:tav>
                                        <p:tav tm="100000">
                                          <p:val>
                                            <p:strVal val="#ppt_x"/>
                                          </p:val>
                                        </p:tav>
                                      </p:tavLst>
                                    </p:anim>
                                    <p:anim calcmode="lin" valueType="num">
                                      <p:cBhvr additive="base">
                                        <p:cTn id="1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fill="hold"/>
                                        <p:tgtEl>
                                          <p:spTgt spid="44"/>
                                        </p:tgtEl>
                                        <p:attrNameLst>
                                          <p:attrName>ppt_x</p:attrName>
                                        </p:attrNameLst>
                                      </p:cBhvr>
                                      <p:tavLst>
                                        <p:tav tm="0">
                                          <p:val>
                                            <p:strVal val="#ppt_x"/>
                                          </p:val>
                                        </p:tav>
                                        <p:tav tm="100000">
                                          <p:val>
                                            <p:strVal val="#ppt_x"/>
                                          </p:val>
                                        </p:tav>
                                      </p:tavLst>
                                    </p:anim>
                                    <p:anim calcmode="lin" valueType="num">
                                      <p:cBhvr additive="base">
                                        <p:cTn id="2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8211"/>
                                        </p:tgtEl>
                                        <p:attrNameLst>
                                          <p:attrName>style.visibility</p:attrName>
                                        </p:attrNameLst>
                                      </p:cBhvr>
                                      <p:to>
                                        <p:strVal val="visible"/>
                                      </p:to>
                                    </p:set>
                                    <p:anim calcmode="lin" valueType="num">
                                      <p:cBhvr additive="base">
                                        <p:cTn id="29" dur="500" fill="hold"/>
                                        <p:tgtEl>
                                          <p:spTgt spid="8211"/>
                                        </p:tgtEl>
                                        <p:attrNameLst>
                                          <p:attrName>ppt_x</p:attrName>
                                        </p:attrNameLst>
                                      </p:cBhvr>
                                      <p:tavLst>
                                        <p:tav tm="0">
                                          <p:val>
                                            <p:strVal val="#ppt_x"/>
                                          </p:val>
                                        </p:tav>
                                        <p:tav tm="100000">
                                          <p:val>
                                            <p:strVal val="#ppt_x"/>
                                          </p:val>
                                        </p:tav>
                                      </p:tavLst>
                                    </p:anim>
                                    <p:anim calcmode="lin" valueType="num">
                                      <p:cBhvr additive="base">
                                        <p:cTn id="30" dur="500" fill="hold"/>
                                        <p:tgtEl>
                                          <p:spTgt spid="82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212"/>
                                        </p:tgtEl>
                                        <p:attrNameLst>
                                          <p:attrName>style.visibility</p:attrName>
                                        </p:attrNameLst>
                                      </p:cBhvr>
                                      <p:to>
                                        <p:strVal val="visible"/>
                                      </p:to>
                                    </p:set>
                                    <p:anim calcmode="lin" valueType="num">
                                      <p:cBhvr additive="base">
                                        <p:cTn id="33" dur="500" fill="hold"/>
                                        <p:tgtEl>
                                          <p:spTgt spid="8212"/>
                                        </p:tgtEl>
                                        <p:attrNameLst>
                                          <p:attrName>ppt_x</p:attrName>
                                        </p:attrNameLst>
                                      </p:cBhvr>
                                      <p:tavLst>
                                        <p:tav tm="0">
                                          <p:val>
                                            <p:strVal val="#ppt_x"/>
                                          </p:val>
                                        </p:tav>
                                        <p:tav tm="100000">
                                          <p:val>
                                            <p:strVal val="#ppt_x"/>
                                          </p:val>
                                        </p:tav>
                                      </p:tavLst>
                                    </p:anim>
                                    <p:anim calcmode="lin" valueType="num">
                                      <p:cBhvr additive="base">
                                        <p:cTn id="34" dur="500" fill="hold"/>
                                        <p:tgtEl>
                                          <p:spTgt spid="821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213"/>
                                        </p:tgtEl>
                                        <p:attrNameLst>
                                          <p:attrName>style.visibility</p:attrName>
                                        </p:attrNameLst>
                                      </p:cBhvr>
                                      <p:to>
                                        <p:strVal val="visible"/>
                                      </p:to>
                                    </p:set>
                                    <p:anim calcmode="lin" valueType="num">
                                      <p:cBhvr additive="base">
                                        <p:cTn id="37" dur="500" fill="hold"/>
                                        <p:tgtEl>
                                          <p:spTgt spid="8213"/>
                                        </p:tgtEl>
                                        <p:attrNameLst>
                                          <p:attrName>ppt_x</p:attrName>
                                        </p:attrNameLst>
                                      </p:cBhvr>
                                      <p:tavLst>
                                        <p:tav tm="0">
                                          <p:val>
                                            <p:strVal val="#ppt_x"/>
                                          </p:val>
                                        </p:tav>
                                        <p:tav tm="100000">
                                          <p:val>
                                            <p:strVal val="#ppt_x"/>
                                          </p:val>
                                        </p:tav>
                                      </p:tavLst>
                                    </p:anim>
                                    <p:anim calcmode="lin" valueType="num">
                                      <p:cBhvr additive="base">
                                        <p:cTn id="38" dur="500" fill="hold"/>
                                        <p:tgtEl>
                                          <p:spTgt spid="821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214"/>
                                        </p:tgtEl>
                                        <p:attrNameLst>
                                          <p:attrName>style.visibility</p:attrName>
                                        </p:attrNameLst>
                                      </p:cBhvr>
                                      <p:to>
                                        <p:strVal val="visible"/>
                                      </p:to>
                                    </p:set>
                                    <p:anim calcmode="lin" valueType="num">
                                      <p:cBhvr additive="base">
                                        <p:cTn id="41" dur="500" fill="hold"/>
                                        <p:tgtEl>
                                          <p:spTgt spid="8214"/>
                                        </p:tgtEl>
                                        <p:attrNameLst>
                                          <p:attrName>ppt_x</p:attrName>
                                        </p:attrNameLst>
                                      </p:cBhvr>
                                      <p:tavLst>
                                        <p:tav tm="0">
                                          <p:val>
                                            <p:strVal val="#ppt_x"/>
                                          </p:val>
                                        </p:tav>
                                        <p:tav tm="100000">
                                          <p:val>
                                            <p:strVal val="#ppt_x"/>
                                          </p:val>
                                        </p:tav>
                                      </p:tavLst>
                                    </p:anim>
                                    <p:anim calcmode="lin" valueType="num">
                                      <p:cBhvr additive="base">
                                        <p:cTn id="42" dur="500" fill="hold"/>
                                        <p:tgtEl>
                                          <p:spTgt spid="82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8215"/>
                                        </p:tgtEl>
                                        <p:attrNameLst>
                                          <p:attrName>style.visibility</p:attrName>
                                        </p:attrNameLst>
                                      </p:cBhvr>
                                      <p:to>
                                        <p:strVal val="visible"/>
                                      </p:to>
                                    </p:set>
                                    <p:anim calcmode="lin" valueType="num">
                                      <p:cBhvr additive="base">
                                        <p:cTn id="45" dur="500" fill="hold"/>
                                        <p:tgtEl>
                                          <p:spTgt spid="8215"/>
                                        </p:tgtEl>
                                        <p:attrNameLst>
                                          <p:attrName>ppt_x</p:attrName>
                                        </p:attrNameLst>
                                      </p:cBhvr>
                                      <p:tavLst>
                                        <p:tav tm="0">
                                          <p:val>
                                            <p:strVal val="#ppt_x"/>
                                          </p:val>
                                        </p:tav>
                                        <p:tav tm="100000">
                                          <p:val>
                                            <p:strVal val="#ppt_x"/>
                                          </p:val>
                                        </p:tav>
                                      </p:tavLst>
                                    </p:anim>
                                    <p:anim calcmode="lin" valueType="num">
                                      <p:cBhvr additive="base">
                                        <p:cTn id="46" dur="500" fill="hold"/>
                                        <p:tgtEl>
                                          <p:spTgt spid="821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216"/>
                                        </p:tgtEl>
                                        <p:attrNameLst>
                                          <p:attrName>style.visibility</p:attrName>
                                        </p:attrNameLst>
                                      </p:cBhvr>
                                      <p:to>
                                        <p:strVal val="visible"/>
                                      </p:to>
                                    </p:set>
                                    <p:anim calcmode="lin" valueType="num">
                                      <p:cBhvr additive="base">
                                        <p:cTn id="49" dur="500" fill="hold"/>
                                        <p:tgtEl>
                                          <p:spTgt spid="8216"/>
                                        </p:tgtEl>
                                        <p:attrNameLst>
                                          <p:attrName>ppt_x</p:attrName>
                                        </p:attrNameLst>
                                      </p:cBhvr>
                                      <p:tavLst>
                                        <p:tav tm="0">
                                          <p:val>
                                            <p:strVal val="#ppt_x"/>
                                          </p:val>
                                        </p:tav>
                                        <p:tav tm="100000">
                                          <p:val>
                                            <p:strVal val="#ppt_x"/>
                                          </p:val>
                                        </p:tav>
                                      </p:tavLst>
                                    </p:anim>
                                    <p:anim calcmode="lin" valueType="num">
                                      <p:cBhvr additive="base">
                                        <p:cTn id="50" dur="500" fill="hold"/>
                                        <p:tgtEl>
                                          <p:spTgt spid="8216"/>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8217"/>
                                        </p:tgtEl>
                                        <p:attrNameLst>
                                          <p:attrName>style.visibility</p:attrName>
                                        </p:attrNameLst>
                                      </p:cBhvr>
                                      <p:to>
                                        <p:strVal val="visible"/>
                                      </p:to>
                                    </p:set>
                                    <p:anim calcmode="lin" valueType="num">
                                      <p:cBhvr additive="base">
                                        <p:cTn id="53" dur="500" fill="hold"/>
                                        <p:tgtEl>
                                          <p:spTgt spid="8217"/>
                                        </p:tgtEl>
                                        <p:attrNameLst>
                                          <p:attrName>ppt_x</p:attrName>
                                        </p:attrNameLst>
                                      </p:cBhvr>
                                      <p:tavLst>
                                        <p:tav tm="0">
                                          <p:val>
                                            <p:strVal val="#ppt_x"/>
                                          </p:val>
                                        </p:tav>
                                        <p:tav tm="100000">
                                          <p:val>
                                            <p:strVal val="#ppt_x"/>
                                          </p:val>
                                        </p:tav>
                                      </p:tavLst>
                                    </p:anim>
                                    <p:anim calcmode="lin" valueType="num">
                                      <p:cBhvr additive="base">
                                        <p:cTn id="54" dur="500" fill="hold"/>
                                        <p:tgtEl>
                                          <p:spTgt spid="821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8218"/>
                                        </p:tgtEl>
                                        <p:attrNameLst>
                                          <p:attrName>style.visibility</p:attrName>
                                        </p:attrNameLst>
                                      </p:cBhvr>
                                      <p:to>
                                        <p:strVal val="visible"/>
                                      </p:to>
                                    </p:set>
                                    <p:anim calcmode="lin" valueType="num">
                                      <p:cBhvr additive="base">
                                        <p:cTn id="57" dur="500" fill="hold"/>
                                        <p:tgtEl>
                                          <p:spTgt spid="8218"/>
                                        </p:tgtEl>
                                        <p:attrNameLst>
                                          <p:attrName>ppt_x</p:attrName>
                                        </p:attrNameLst>
                                      </p:cBhvr>
                                      <p:tavLst>
                                        <p:tav tm="0">
                                          <p:val>
                                            <p:strVal val="#ppt_x"/>
                                          </p:val>
                                        </p:tav>
                                        <p:tav tm="100000">
                                          <p:val>
                                            <p:strVal val="#ppt_x"/>
                                          </p:val>
                                        </p:tav>
                                      </p:tavLst>
                                    </p:anim>
                                    <p:anim calcmode="lin" valueType="num">
                                      <p:cBhvr additive="base">
                                        <p:cTn id="58" dur="500" fill="hold"/>
                                        <p:tgtEl>
                                          <p:spTgt spid="821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fill="hold"/>
                                        <p:tgtEl>
                                          <p:spTgt spid="45"/>
                                        </p:tgtEl>
                                        <p:attrNameLst>
                                          <p:attrName>ppt_x</p:attrName>
                                        </p:attrNameLst>
                                      </p:cBhvr>
                                      <p:tavLst>
                                        <p:tav tm="0">
                                          <p:val>
                                            <p:strVal val="#ppt_x"/>
                                          </p:val>
                                        </p:tav>
                                        <p:tav tm="100000">
                                          <p:val>
                                            <p:strVal val="#ppt_x"/>
                                          </p:val>
                                        </p:tav>
                                      </p:tavLst>
                                    </p:anim>
                                    <p:anim calcmode="lin" valueType="num">
                                      <p:cBhvr additive="base">
                                        <p:cTn id="64" dur="500" fill="hold"/>
                                        <p:tgtEl>
                                          <p:spTgt spid="4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 calcmode="lin" valueType="num">
                                      <p:cBhvr additive="base">
                                        <p:cTn id="67" dur="500" fill="hold"/>
                                        <p:tgtEl>
                                          <p:spTgt spid="46"/>
                                        </p:tgtEl>
                                        <p:attrNameLst>
                                          <p:attrName>ppt_x</p:attrName>
                                        </p:attrNameLst>
                                      </p:cBhvr>
                                      <p:tavLst>
                                        <p:tav tm="0">
                                          <p:val>
                                            <p:strVal val="#ppt_x"/>
                                          </p:val>
                                        </p:tav>
                                        <p:tav tm="100000">
                                          <p:val>
                                            <p:strVal val="#ppt_x"/>
                                          </p:val>
                                        </p:tav>
                                      </p:tavLst>
                                    </p:anim>
                                    <p:anim calcmode="lin" valueType="num">
                                      <p:cBhvr additive="base">
                                        <p:cTn id="6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7"/>
                                        </p:tgtEl>
                                        <p:attrNameLst>
                                          <p:attrName>style.visibility</p:attrName>
                                        </p:attrNameLst>
                                      </p:cBhvr>
                                      <p:to>
                                        <p:strVal val="visible"/>
                                      </p:to>
                                    </p:set>
                                    <p:anim calcmode="lin" valueType="num">
                                      <p:cBhvr additive="base">
                                        <p:cTn id="73" dur="500" fill="hold"/>
                                        <p:tgtEl>
                                          <p:spTgt spid="47"/>
                                        </p:tgtEl>
                                        <p:attrNameLst>
                                          <p:attrName>ppt_x</p:attrName>
                                        </p:attrNameLst>
                                      </p:cBhvr>
                                      <p:tavLst>
                                        <p:tav tm="0">
                                          <p:val>
                                            <p:strVal val="#ppt_x"/>
                                          </p:val>
                                        </p:tav>
                                        <p:tav tm="100000">
                                          <p:val>
                                            <p:strVal val="#ppt_x"/>
                                          </p:val>
                                        </p:tav>
                                      </p:tavLst>
                                    </p:anim>
                                    <p:anim calcmode="lin" valueType="num">
                                      <p:cBhvr additive="base">
                                        <p:cTn id="7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anim calcmode="lin" valueType="num">
                                      <p:cBhvr additive="base">
                                        <p:cTn id="79" dur="500" fill="hold"/>
                                        <p:tgtEl>
                                          <p:spTgt spid="48"/>
                                        </p:tgtEl>
                                        <p:attrNameLst>
                                          <p:attrName>ppt_x</p:attrName>
                                        </p:attrNameLst>
                                      </p:cBhvr>
                                      <p:tavLst>
                                        <p:tav tm="0">
                                          <p:val>
                                            <p:strVal val="#ppt_x"/>
                                          </p:val>
                                        </p:tav>
                                        <p:tav tm="100000">
                                          <p:val>
                                            <p:strVal val="#ppt_x"/>
                                          </p:val>
                                        </p:tav>
                                      </p:tavLst>
                                    </p:anim>
                                    <p:anim calcmode="lin" valueType="num">
                                      <p:cBhvr additive="base">
                                        <p:cTn id="8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8230"/>
                                        </p:tgtEl>
                                        <p:attrNameLst>
                                          <p:attrName>style.visibility</p:attrName>
                                        </p:attrNameLst>
                                      </p:cBhvr>
                                      <p:to>
                                        <p:strVal val="visible"/>
                                      </p:to>
                                    </p:set>
                                    <p:anim calcmode="lin" valueType="num">
                                      <p:cBhvr additive="base">
                                        <p:cTn id="85" dur="500" fill="hold"/>
                                        <p:tgtEl>
                                          <p:spTgt spid="8230"/>
                                        </p:tgtEl>
                                        <p:attrNameLst>
                                          <p:attrName>ppt_x</p:attrName>
                                        </p:attrNameLst>
                                      </p:cBhvr>
                                      <p:tavLst>
                                        <p:tav tm="0">
                                          <p:val>
                                            <p:strVal val="#ppt_x"/>
                                          </p:val>
                                        </p:tav>
                                        <p:tav tm="100000">
                                          <p:val>
                                            <p:strVal val="#ppt_x"/>
                                          </p:val>
                                        </p:tav>
                                      </p:tavLst>
                                    </p:anim>
                                    <p:anim calcmode="lin" valueType="num">
                                      <p:cBhvr additive="base">
                                        <p:cTn id="86" dur="500" fill="hold"/>
                                        <p:tgtEl>
                                          <p:spTgt spid="82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5" grpId="0" animBg="1"/>
      <p:bldP spid="8216" grpId="0" animBg="1"/>
      <p:bldP spid="8230" grpId="0"/>
      <p:bldP spid="41" grpId="0" animBg="1"/>
      <p:bldP spid="42" grpId="0" animBg="1"/>
      <p:bldP spid="43" grpId="0" animBg="1"/>
      <p:bldP spid="44" grpId="0" animBg="1"/>
      <p:bldP spid="45" grpId="0" animBg="1"/>
      <p:bldP spid="46" grpId="0" animBg="1"/>
      <p:bldP spid="47" grpId="0" animBg="1"/>
      <p:bldP spid="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317px-Roemer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283" y="291975"/>
            <a:ext cx="2485308" cy="4699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矩形 2"/>
          <p:cNvSpPr>
            <a:spLocks noChangeArrowheads="1"/>
          </p:cNvSpPr>
          <p:nvPr/>
        </p:nvSpPr>
        <p:spPr bwMode="auto">
          <a:xfrm>
            <a:off x="6490753" y="305317"/>
            <a:ext cx="17812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en-US" altLang="zh-TW" sz="1800" dirty="0">
                <a:cs typeface="Times New Roman" panose="02020603050405020304" pitchFamily="18" charset="0"/>
              </a:rPr>
              <a:t>1676  Ole </a:t>
            </a:r>
            <a:r>
              <a:rPr kumimoji="0" lang="en-US" altLang="zh-TW" sz="1800" dirty="0" err="1">
                <a:cs typeface="Times New Roman" panose="02020603050405020304" pitchFamily="18" charset="0"/>
              </a:rPr>
              <a:t>Rømer</a:t>
            </a:r>
            <a:endParaRPr kumimoji="0" lang="zh-TW" altLang="en-US" sz="1800" dirty="0">
              <a:cs typeface="Times New Roman" panose="02020603050405020304" pitchFamily="18" charset="0"/>
            </a:endParaRPr>
          </a:p>
        </p:txBody>
      </p:sp>
      <p:pic>
        <p:nvPicPr>
          <p:cNvPr id="62468" name="Picture 4" descr="File:Ole roemer.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7853" y="291975"/>
            <a:ext cx="2414559"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8" descr="File:Galilean moon Laplace resonance animation.gif">
            <a:hlinkClick r:id="rId5"/>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38064" y="1174749"/>
            <a:ext cx="2389187"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10" descr="File:Thomas Bresson - Jupiter(2) (by).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0282" y="3212976"/>
            <a:ext cx="3520549" cy="1778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文字方塊 7"/>
          <p:cNvSpPr txBox="1">
            <a:spLocks noChangeArrowheads="1"/>
          </p:cNvSpPr>
          <p:nvPr/>
        </p:nvSpPr>
        <p:spPr bwMode="auto">
          <a:xfrm>
            <a:off x="1051203" y="5860165"/>
            <a:ext cx="7229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實際經過測量，在地球遠離木星圖中</a:t>
            </a:r>
            <a:r>
              <a:rPr kumimoji="0" lang="en-US" altLang="zh-TW" sz="1800" dirty="0">
                <a:latin typeface="Cambria Math" panose="02040503050406030204" pitchFamily="18" charset="0"/>
                <a:ea typeface="Cambria Math" panose="02040503050406030204" pitchFamily="18" charset="0"/>
              </a:rPr>
              <a:t>LK</a:t>
            </a:r>
            <a:r>
              <a:rPr kumimoji="0" lang="zh-TW" altLang="en-US" sz="1800" dirty="0">
                <a:latin typeface="Cambria Math" panose="02040503050406030204" pitchFamily="18" charset="0"/>
                <a:ea typeface="Cambria Math" panose="02040503050406030204" pitchFamily="18" charset="0"/>
              </a:rPr>
              <a:t>段</a:t>
            </a:r>
            <a:r>
              <a:rPr kumimoji="0" lang="zh-TW" altLang="en-US" sz="1800" dirty="0">
                <a:latin typeface="Arial" charset="0"/>
              </a:rPr>
              <a:t>時，此間隔會比週期稍長，</a:t>
            </a:r>
          </a:p>
        </p:txBody>
      </p:sp>
      <p:sp>
        <p:nvSpPr>
          <p:cNvPr id="2" name="矩形 1"/>
          <p:cNvSpPr/>
          <p:nvPr/>
        </p:nvSpPr>
        <p:spPr>
          <a:xfrm>
            <a:off x="1052330" y="6290411"/>
            <a:ext cx="6408712" cy="369332"/>
          </a:xfrm>
          <a:prstGeom prst="rect">
            <a:avLst/>
          </a:prstGeom>
        </p:spPr>
        <p:txBody>
          <a:bodyPr wrap="square">
            <a:spAutoFit/>
          </a:bodyPr>
          <a:lstStyle/>
          <a:p>
            <a:r>
              <a:rPr kumimoji="0" lang="zh-TW" altLang="en-US" dirty="0">
                <a:latin typeface="Arial" charset="0"/>
              </a:rPr>
              <a:t>此差異，就是光要通過多走的距離上圖</a:t>
            </a:r>
            <a:r>
              <a:rPr kumimoji="0" lang="en-US" altLang="zh-TW" dirty="0">
                <a:latin typeface="Cambria Math" panose="02040503050406030204" pitchFamily="18" charset="0"/>
                <a:ea typeface="Cambria Math" panose="02040503050406030204" pitchFamily="18" charset="0"/>
              </a:rPr>
              <a:t>LK</a:t>
            </a:r>
            <a:r>
              <a:rPr kumimoji="0" lang="zh-TW" altLang="en-US" dirty="0">
                <a:latin typeface="Cambria Math" panose="02040503050406030204" pitchFamily="18" charset="0"/>
                <a:ea typeface="Cambria Math" panose="02040503050406030204" pitchFamily="18" charset="0"/>
              </a:rPr>
              <a:t>所需</a:t>
            </a:r>
            <a:r>
              <a:rPr kumimoji="0" lang="zh-TW" altLang="en-US" dirty="0">
                <a:latin typeface="Arial" charset="0"/>
              </a:rPr>
              <a:t>的時間。</a:t>
            </a:r>
          </a:p>
        </p:txBody>
      </p:sp>
      <mc:AlternateContent xmlns:mc="http://schemas.openxmlformats.org/markup-compatibility/2006" xmlns:a14="http://schemas.microsoft.com/office/drawing/2010/main">
        <mc:Choice Requires="a14">
          <p:sp>
            <p:nvSpPr>
              <p:cNvPr id="9" name="文字方塊 7"/>
              <p:cNvSpPr txBox="1">
                <a:spLocks noChangeArrowheads="1"/>
              </p:cNvSpPr>
              <p:nvPr/>
            </p:nvSpPr>
            <p:spPr bwMode="auto">
              <a:xfrm>
                <a:off x="1017756" y="5057194"/>
                <a:ext cx="570019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木星衛星</a:t>
                </a:r>
                <a:r>
                  <a:rPr kumimoji="0" lang="en-US" altLang="zh-TW" sz="1800" dirty="0">
                    <a:latin typeface="Cambria Math" panose="02040503050406030204" pitchFamily="18" charset="0"/>
                    <a:ea typeface="Cambria Math" panose="02040503050406030204" pitchFamily="18" charset="0"/>
                  </a:rPr>
                  <a:t>IO</a:t>
                </a:r>
                <a:r>
                  <a:rPr kumimoji="0" lang="zh-TW" altLang="en-US" sz="1800" dirty="0">
                    <a:latin typeface="Arial" charset="0"/>
                  </a:rPr>
                  <a:t>繞木星的時間，是固定的</a:t>
                </a:r>
                <a14:m>
                  <m:oMath xmlns:m="http://schemas.openxmlformats.org/officeDocument/2006/math">
                    <m:r>
                      <a:rPr kumimoji="0" lang="en-US" altLang="zh-TW" sz="1800" i="1" smtClean="0">
                        <a:latin typeface="Cambria Math"/>
                        <a:ea typeface="Cambria Math"/>
                      </a:rPr>
                      <m:t>~</m:t>
                    </m:r>
                    <m:r>
                      <a:rPr kumimoji="0" lang="en-US" altLang="zh-TW" sz="1800" b="0" i="1" smtClean="0">
                        <a:latin typeface="Cambria Math"/>
                        <a:ea typeface="Cambria Math"/>
                      </a:rPr>
                      <m:t>42</m:t>
                    </m:r>
                    <m:r>
                      <m:rPr>
                        <m:nor/>
                      </m:rPr>
                      <a:rPr kumimoji="0" lang="en-US" altLang="zh-TW" sz="1800" b="0" i="0" smtClean="0">
                        <a:latin typeface="Cambria Math"/>
                        <a:ea typeface="Cambria Math"/>
                      </a:rPr>
                      <m:t>h</m:t>
                    </m:r>
                    <m:r>
                      <a:rPr kumimoji="0" lang="zh-TW" altLang="en-US" sz="1800" b="0" i="1" smtClean="0">
                        <a:latin typeface="Cambria Math"/>
                        <a:ea typeface="Cambria Math"/>
                      </a:rPr>
                      <m:t>。</m:t>
                    </m:r>
                  </m:oMath>
                </a14:m>
                <a:endParaRPr kumimoji="0" lang="zh-TW" altLang="en-US" sz="1800" dirty="0">
                  <a:latin typeface="Arial" charset="0"/>
                </a:endParaRPr>
              </a:p>
            </p:txBody>
          </p:sp>
        </mc:Choice>
        <mc:Fallback xmlns="">
          <p:sp>
            <p:nvSpPr>
              <p:cNvPr id="9" name="文字方塊 7"/>
              <p:cNvSpPr txBox="1">
                <a:spLocks noRot="1" noChangeAspect="1" noMove="1" noResize="1" noEditPoints="1" noAdjustHandles="1" noChangeArrowheads="1" noChangeShapeType="1" noTextEdit="1"/>
              </p:cNvSpPr>
              <p:nvPr/>
            </p:nvSpPr>
            <p:spPr bwMode="auto">
              <a:xfrm>
                <a:off x="1017756" y="5057194"/>
                <a:ext cx="5700194" cy="369332"/>
              </a:xfrm>
              <a:prstGeom prst="rect">
                <a:avLst/>
              </a:prstGeom>
              <a:blipFill rotWithShape="1">
                <a:blip r:embed="rId9"/>
                <a:stretch>
                  <a:fillRect l="-963" t="-10000"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3" name="矩形 2"/>
          <p:cNvSpPr/>
          <p:nvPr/>
        </p:nvSpPr>
        <p:spPr>
          <a:xfrm>
            <a:off x="1051203" y="5454516"/>
            <a:ext cx="7776048" cy="369332"/>
          </a:xfrm>
          <a:prstGeom prst="rect">
            <a:avLst/>
          </a:prstGeom>
        </p:spPr>
        <p:txBody>
          <a:bodyPr wrap="square">
            <a:spAutoFit/>
          </a:bodyPr>
          <a:lstStyle/>
          <a:p>
            <a:r>
              <a:rPr kumimoji="0" lang="zh-TW" altLang="en-US" dirty="0">
                <a:latin typeface="Arial" charset="0"/>
              </a:rPr>
              <a:t>這也就是</a:t>
            </a:r>
            <a:r>
              <a:rPr kumimoji="0" lang="en-US" altLang="zh-TW" dirty="0">
                <a:latin typeface="Cambria Math" panose="02040503050406030204" pitchFamily="18" charset="0"/>
                <a:ea typeface="Cambria Math" panose="02040503050406030204" pitchFamily="18" charset="0"/>
              </a:rPr>
              <a:t>IO</a:t>
            </a:r>
            <a:r>
              <a:rPr kumimoji="0" lang="zh-TW" altLang="en-US" dirty="0">
                <a:latin typeface="Arial" charset="0"/>
              </a:rPr>
              <a:t>兩次離開木星影子遮蔽之間的間隔時間。但地球也在運動。</a:t>
            </a:r>
          </a:p>
        </p:txBody>
      </p:sp>
    </p:spTree>
    <p:extLst>
      <p:ext uri="{BB962C8B-B14F-4D97-AF65-F5344CB8AC3E}">
        <p14:creationId xmlns:p14="http://schemas.microsoft.com/office/powerpoint/2010/main" val="252902442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Oval 4"/>
          <p:cNvSpPr>
            <a:spLocks noChangeArrowheads="1"/>
          </p:cNvSpPr>
          <p:nvPr/>
        </p:nvSpPr>
        <p:spPr bwMode="auto">
          <a:xfrm>
            <a:off x="1042988" y="1304925"/>
            <a:ext cx="360362" cy="360363"/>
          </a:xfrm>
          <a:prstGeom prst="ellipse">
            <a:avLst/>
          </a:prstGeom>
          <a:solidFill>
            <a:srgbClr val="0000CC"/>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10594" name="Oval 5"/>
          <p:cNvSpPr>
            <a:spLocks noChangeArrowheads="1"/>
          </p:cNvSpPr>
          <p:nvPr/>
        </p:nvSpPr>
        <p:spPr bwMode="auto">
          <a:xfrm>
            <a:off x="2808288" y="1304925"/>
            <a:ext cx="360362" cy="360363"/>
          </a:xfrm>
          <a:prstGeom prst="ellipse">
            <a:avLst/>
          </a:prstGeom>
          <a:solidFill>
            <a:srgbClr val="0000CC"/>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10595" name="Oval 6"/>
          <p:cNvSpPr>
            <a:spLocks noChangeArrowheads="1"/>
          </p:cNvSpPr>
          <p:nvPr/>
        </p:nvSpPr>
        <p:spPr bwMode="auto">
          <a:xfrm>
            <a:off x="1692275" y="3284538"/>
            <a:ext cx="360363" cy="360362"/>
          </a:xfrm>
          <a:prstGeom prst="ellipse">
            <a:avLst/>
          </a:prstGeom>
          <a:solidFill>
            <a:srgbClr val="0000CC"/>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10596" name="Oval 7"/>
          <p:cNvSpPr>
            <a:spLocks noChangeArrowheads="1"/>
          </p:cNvSpPr>
          <p:nvPr/>
        </p:nvSpPr>
        <p:spPr bwMode="auto">
          <a:xfrm>
            <a:off x="2051050" y="3284538"/>
            <a:ext cx="360363" cy="360362"/>
          </a:xfrm>
          <a:prstGeom prst="ellipse">
            <a:avLst/>
          </a:prstGeom>
          <a:solidFill>
            <a:srgbClr val="0000CC"/>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10597" name="Line 8"/>
          <p:cNvSpPr>
            <a:spLocks noChangeShapeType="1"/>
          </p:cNvSpPr>
          <p:nvPr/>
        </p:nvSpPr>
        <p:spPr bwMode="auto">
          <a:xfrm>
            <a:off x="1008063" y="1160463"/>
            <a:ext cx="7191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10598" name="Line 9"/>
          <p:cNvSpPr>
            <a:spLocks noChangeShapeType="1"/>
          </p:cNvSpPr>
          <p:nvPr/>
        </p:nvSpPr>
        <p:spPr bwMode="auto">
          <a:xfrm flipH="1">
            <a:off x="2484438" y="1160463"/>
            <a:ext cx="7572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10599" name="Text Box 10"/>
          <p:cNvSpPr txBox="1">
            <a:spLocks noChangeArrowheads="1"/>
          </p:cNvSpPr>
          <p:nvPr/>
        </p:nvSpPr>
        <p:spPr bwMode="auto">
          <a:xfrm>
            <a:off x="1150938" y="765175"/>
            <a:ext cx="1793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u</a:t>
            </a:r>
          </a:p>
        </p:txBody>
      </p:sp>
      <p:sp>
        <p:nvSpPr>
          <p:cNvPr id="110600" name="Text Box 11"/>
          <p:cNvSpPr txBox="1">
            <a:spLocks noChangeArrowheads="1"/>
          </p:cNvSpPr>
          <p:nvPr/>
        </p:nvSpPr>
        <p:spPr bwMode="auto">
          <a:xfrm>
            <a:off x="2879725" y="765175"/>
            <a:ext cx="179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u</a:t>
            </a:r>
          </a:p>
        </p:txBody>
      </p:sp>
      <p:sp>
        <p:nvSpPr>
          <p:cNvPr id="8211" name="Oval 12"/>
          <p:cNvSpPr>
            <a:spLocks noChangeArrowheads="1"/>
          </p:cNvSpPr>
          <p:nvPr/>
        </p:nvSpPr>
        <p:spPr bwMode="auto">
          <a:xfrm>
            <a:off x="4751388" y="1376363"/>
            <a:ext cx="360362" cy="360362"/>
          </a:xfrm>
          <a:prstGeom prst="ellipse">
            <a:avLst/>
          </a:prstGeom>
          <a:solidFill>
            <a:srgbClr val="FF0000"/>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8212" name="Oval 13"/>
          <p:cNvSpPr>
            <a:spLocks noChangeArrowheads="1"/>
          </p:cNvSpPr>
          <p:nvPr/>
        </p:nvSpPr>
        <p:spPr bwMode="auto">
          <a:xfrm>
            <a:off x="6516688" y="1376363"/>
            <a:ext cx="360362" cy="360362"/>
          </a:xfrm>
          <a:prstGeom prst="ellipse">
            <a:avLst/>
          </a:prstGeom>
          <a:solidFill>
            <a:srgbClr val="FF0000"/>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8213" name="Oval 14"/>
          <p:cNvSpPr>
            <a:spLocks noChangeArrowheads="1"/>
          </p:cNvSpPr>
          <p:nvPr/>
        </p:nvSpPr>
        <p:spPr bwMode="auto">
          <a:xfrm>
            <a:off x="5400675" y="3355975"/>
            <a:ext cx="360363" cy="360363"/>
          </a:xfrm>
          <a:prstGeom prst="ellipse">
            <a:avLst/>
          </a:prstGeom>
          <a:solidFill>
            <a:srgbClr val="FF0000"/>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8214" name="Oval 15"/>
          <p:cNvSpPr>
            <a:spLocks noChangeArrowheads="1"/>
          </p:cNvSpPr>
          <p:nvPr/>
        </p:nvSpPr>
        <p:spPr bwMode="auto">
          <a:xfrm>
            <a:off x="5759450" y="3355975"/>
            <a:ext cx="360363" cy="360363"/>
          </a:xfrm>
          <a:prstGeom prst="ellipse">
            <a:avLst/>
          </a:prstGeom>
          <a:solidFill>
            <a:srgbClr val="FF0000"/>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8215" name="Line 16"/>
          <p:cNvSpPr>
            <a:spLocks noChangeShapeType="1"/>
          </p:cNvSpPr>
          <p:nvPr/>
        </p:nvSpPr>
        <p:spPr bwMode="auto">
          <a:xfrm>
            <a:off x="5472113" y="3141663"/>
            <a:ext cx="719137"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8216" name="Line 17"/>
          <p:cNvSpPr>
            <a:spLocks noChangeShapeType="1"/>
          </p:cNvSpPr>
          <p:nvPr/>
        </p:nvSpPr>
        <p:spPr bwMode="auto">
          <a:xfrm flipH="1">
            <a:off x="5327650" y="1231900"/>
            <a:ext cx="1622425" cy="15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217" name="Text Box 18"/>
          <p:cNvSpPr txBox="1">
            <a:spLocks noChangeArrowheads="1"/>
          </p:cNvSpPr>
          <p:nvPr/>
        </p:nvSpPr>
        <p:spPr bwMode="auto">
          <a:xfrm>
            <a:off x="5759450" y="2781300"/>
            <a:ext cx="179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u</a:t>
            </a:r>
          </a:p>
        </p:txBody>
      </p:sp>
      <p:sp>
        <p:nvSpPr>
          <p:cNvPr id="110609" name="Line 20"/>
          <p:cNvSpPr>
            <a:spLocks noChangeShapeType="1"/>
          </p:cNvSpPr>
          <p:nvPr/>
        </p:nvSpPr>
        <p:spPr bwMode="auto">
          <a:xfrm>
            <a:off x="1223963" y="4868863"/>
            <a:ext cx="0" cy="1116012"/>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10610" name="Line 21"/>
          <p:cNvSpPr>
            <a:spLocks noChangeShapeType="1"/>
          </p:cNvSpPr>
          <p:nvPr/>
        </p:nvSpPr>
        <p:spPr bwMode="auto">
          <a:xfrm>
            <a:off x="1223963" y="5984875"/>
            <a:ext cx="13319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10611" name="Text Box 22"/>
          <p:cNvSpPr txBox="1">
            <a:spLocks noChangeArrowheads="1"/>
          </p:cNvSpPr>
          <p:nvPr/>
        </p:nvSpPr>
        <p:spPr bwMode="auto">
          <a:xfrm>
            <a:off x="935038" y="6057900"/>
            <a:ext cx="4683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O</a:t>
            </a:r>
          </a:p>
        </p:txBody>
      </p:sp>
      <p:sp>
        <p:nvSpPr>
          <p:cNvPr id="8222" name="Line 23"/>
          <p:cNvSpPr>
            <a:spLocks noChangeShapeType="1"/>
          </p:cNvSpPr>
          <p:nvPr/>
        </p:nvSpPr>
        <p:spPr bwMode="auto">
          <a:xfrm>
            <a:off x="5148263" y="4797425"/>
            <a:ext cx="0" cy="1116013"/>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8223" name="Line 24"/>
          <p:cNvSpPr>
            <a:spLocks noChangeShapeType="1"/>
          </p:cNvSpPr>
          <p:nvPr/>
        </p:nvSpPr>
        <p:spPr bwMode="auto">
          <a:xfrm>
            <a:off x="5148263" y="5913438"/>
            <a:ext cx="13319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224" name="Text Box 25"/>
          <p:cNvSpPr txBox="1">
            <a:spLocks noChangeArrowheads="1"/>
          </p:cNvSpPr>
          <p:nvPr/>
        </p:nvSpPr>
        <p:spPr bwMode="auto">
          <a:xfrm>
            <a:off x="4751388" y="5654052"/>
            <a:ext cx="468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dirty="0">
                <a:latin typeface="Times New Roman" pitchFamily="18" charset="0"/>
              </a:rPr>
              <a:t>O’</a:t>
            </a:r>
          </a:p>
        </p:txBody>
      </p:sp>
      <p:sp>
        <p:nvSpPr>
          <p:cNvPr id="8225" name="Line 26"/>
          <p:cNvSpPr>
            <a:spLocks noChangeShapeType="1"/>
          </p:cNvSpPr>
          <p:nvPr/>
        </p:nvSpPr>
        <p:spPr bwMode="auto">
          <a:xfrm>
            <a:off x="5580063" y="5337175"/>
            <a:ext cx="5397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226" name="Text Box 27"/>
          <p:cNvSpPr txBox="1">
            <a:spLocks noChangeArrowheads="1"/>
          </p:cNvSpPr>
          <p:nvPr/>
        </p:nvSpPr>
        <p:spPr bwMode="auto">
          <a:xfrm>
            <a:off x="5580063" y="4868863"/>
            <a:ext cx="6842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v=u</a:t>
            </a:r>
          </a:p>
        </p:txBody>
      </p:sp>
      <p:sp>
        <p:nvSpPr>
          <p:cNvPr id="110618" name="Text Box 29"/>
          <p:cNvSpPr txBox="1">
            <a:spLocks noChangeArrowheads="1"/>
          </p:cNvSpPr>
          <p:nvPr/>
        </p:nvSpPr>
        <p:spPr bwMode="auto">
          <a:xfrm>
            <a:off x="7380288" y="1304925"/>
            <a:ext cx="11160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endParaRPr kumimoji="0" lang="zh-TW" altLang="en-US" sz="1800">
              <a:latin typeface="Arial" pitchFamily="34" charset="0"/>
            </a:endParaRPr>
          </a:p>
        </p:txBody>
      </p:sp>
      <p:sp>
        <p:nvSpPr>
          <p:cNvPr id="110622" name="Text Box 33"/>
          <p:cNvSpPr txBox="1">
            <a:spLocks noChangeArrowheads="1"/>
          </p:cNvSpPr>
          <p:nvPr/>
        </p:nvSpPr>
        <p:spPr bwMode="auto">
          <a:xfrm>
            <a:off x="2735263" y="3465513"/>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zh-TW" altLang="en-US" sz="1800">
                <a:latin typeface="Arial" pitchFamily="34" charset="0"/>
              </a:rPr>
              <a:t>完全非彈性碰撞</a:t>
            </a:r>
          </a:p>
        </p:txBody>
      </p:sp>
      <p:cxnSp>
        <p:nvCxnSpPr>
          <p:cNvPr id="110630" name="直線接點 39"/>
          <p:cNvCxnSpPr>
            <a:cxnSpLocks noChangeShapeType="1"/>
          </p:cNvCxnSpPr>
          <p:nvPr/>
        </p:nvCxnSpPr>
        <p:spPr bwMode="auto">
          <a:xfrm rot="5400000">
            <a:off x="1906588" y="3429000"/>
            <a:ext cx="54038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41" name="文字方塊 40">
                <a:extLst>
                  <a:ext uri="{FF2B5EF4-FFF2-40B4-BE49-F238E27FC236}">
                    <a16:creationId xmlns:a16="http://schemas.microsoft.com/office/drawing/2014/main" id="{16DF5368-CE65-0A4E-8531-19795C5B7DD4}"/>
                  </a:ext>
                </a:extLst>
              </p:cNvPr>
              <p:cNvSpPr txBox="1"/>
              <p:nvPr/>
            </p:nvSpPr>
            <p:spPr>
              <a:xfrm>
                <a:off x="3837847" y="1364753"/>
                <a:ext cx="185948"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cs typeface="Times New Roman" pitchFamily="18" charset="0"/>
                        </a:rPr>
                        <m:t>0</m:t>
                      </m:r>
                    </m:oMath>
                  </m:oMathPara>
                </a14:m>
                <a:endParaRPr kumimoji="1" lang="zh-TW" altLang="en-US" dirty="0">
                  <a:latin typeface="Times New Roman" pitchFamily="18" charset="0"/>
                  <a:cs typeface="Times New Roman" pitchFamily="18" charset="0"/>
                </a:endParaRPr>
              </a:p>
            </p:txBody>
          </p:sp>
        </mc:Choice>
        <mc:Fallback xmlns="">
          <p:sp>
            <p:nvSpPr>
              <p:cNvPr id="41" name="文字方塊 40">
                <a:extLst>
                  <a:ext uri="{FF2B5EF4-FFF2-40B4-BE49-F238E27FC236}">
                    <a16:creationId xmlns:a16="http://schemas.microsoft.com/office/drawing/2014/main" id="{16DF5368-CE65-0A4E-8531-19795C5B7DD4}"/>
                  </a:ext>
                </a:extLst>
              </p:cNvPr>
              <p:cNvSpPr txBox="1">
                <a:spLocks noRot="1" noChangeAspect="1" noMove="1" noResize="1" noEditPoints="1" noAdjustHandles="1" noChangeArrowheads="1" noChangeShapeType="1" noTextEdit="1"/>
              </p:cNvSpPr>
              <p:nvPr/>
            </p:nvSpPr>
            <p:spPr>
              <a:xfrm>
                <a:off x="3837847" y="1364753"/>
                <a:ext cx="185948" cy="276999"/>
              </a:xfrm>
              <a:prstGeom prst="rect">
                <a:avLst/>
              </a:prstGeom>
              <a:blipFill>
                <a:blip r:embed="rId2"/>
                <a:stretch>
                  <a:fillRect l="-18750" r="-18750" b="-43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2" name="文字方塊 41">
                <a:extLst>
                  <a:ext uri="{FF2B5EF4-FFF2-40B4-BE49-F238E27FC236}">
                    <a16:creationId xmlns:a16="http://schemas.microsoft.com/office/drawing/2014/main" id="{F0B52DB9-DFA1-7A46-85AF-ABA264A19C78}"/>
                  </a:ext>
                </a:extLst>
              </p:cNvPr>
              <p:cNvSpPr txBox="1"/>
              <p:nvPr/>
            </p:nvSpPr>
            <p:spPr>
              <a:xfrm>
                <a:off x="3861279" y="3141496"/>
                <a:ext cx="185948"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cs typeface="Times New Roman" pitchFamily="18" charset="0"/>
                        </a:rPr>
                        <m:t>0</m:t>
                      </m:r>
                    </m:oMath>
                  </m:oMathPara>
                </a14:m>
                <a:endParaRPr kumimoji="1" lang="zh-TW" altLang="en-US" dirty="0">
                  <a:latin typeface="Times New Roman" pitchFamily="18" charset="0"/>
                  <a:cs typeface="Times New Roman" pitchFamily="18" charset="0"/>
                </a:endParaRPr>
              </a:p>
            </p:txBody>
          </p:sp>
        </mc:Choice>
        <mc:Fallback xmlns="">
          <p:sp>
            <p:nvSpPr>
              <p:cNvPr id="42" name="文字方塊 41">
                <a:extLst>
                  <a:ext uri="{FF2B5EF4-FFF2-40B4-BE49-F238E27FC236}">
                    <a16:creationId xmlns:a16="http://schemas.microsoft.com/office/drawing/2014/main" id="{F0B52DB9-DFA1-7A46-85AF-ABA264A19C78}"/>
                  </a:ext>
                </a:extLst>
              </p:cNvPr>
              <p:cNvSpPr txBox="1">
                <a:spLocks noRot="1" noChangeAspect="1" noMove="1" noResize="1" noEditPoints="1" noAdjustHandles="1" noChangeArrowheads="1" noChangeShapeType="1" noTextEdit="1"/>
              </p:cNvSpPr>
              <p:nvPr/>
            </p:nvSpPr>
            <p:spPr>
              <a:xfrm>
                <a:off x="3861279" y="3141496"/>
                <a:ext cx="185948" cy="276999"/>
              </a:xfrm>
              <a:prstGeom prst="rect">
                <a:avLst/>
              </a:prstGeom>
              <a:blipFill>
                <a:blip r:embed="rId2"/>
                <a:stretch>
                  <a:fillRect l="-18750" r="-18750" b="-43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3" name="文字方塊 42">
                <a:extLst>
                  <a:ext uri="{FF2B5EF4-FFF2-40B4-BE49-F238E27FC236}">
                    <a16:creationId xmlns:a16="http://schemas.microsoft.com/office/drawing/2014/main" id="{921065E5-171E-DB4D-AC2E-2E70491E02A4}"/>
                  </a:ext>
                </a:extLst>
              </p:cNvPr>
              <p:cNvSpPr txBox="1"/>
              <p:nvPr/>
            </p:nvSpPr>
            <p:spPr>
              <a:xfrm>
                <a:off x="3839310" y="2303035"/>
                <a:ext cx="230832"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cs typeface="Times New Roman" pitchFamily="18" charset="0"/>
                        </a:rPr>
                        <m:t>=</m:t>
                      </m:r>
                    </m:oMath>
                  </m:oMathPara>
                </a14:m>
                <a:endParaRPr kumimoji="1" lang="zh-TW" altLang="en-US" dirty="0">
                  <a:latin typeface="Times New Roman" pitchFamily="18" charset="0"/>
                  <a:cs typeface="Times New Roman" pitchFamily="18" charset="0"/>
                </a:endParaRPr>
              </a:p>
            </p:txBody>
          </p:sp>
        </mc:Choice>
        <mc:Fallback xmlns="">
          <p:sp>
            <p:nvSpPr>
              <p:cNvPr id="43" name="文字方塊 42">
                <a:extLst>
                  <a:ext uri="{FF2B5EF4-FFF2-40B4-BE49-F238E27FC236}">
                    <a16:creationId xmlns:a16="http://schemas.microsoft.com/office/drawing/2014/main" id="{921065E5-171E-DB4D-AC2E-2E70491E02A4}"/>
                  </a:ext>
                </a:extLst>
              </p:cNvPr>
              <p:cNvSpPr txBox="1">
                <a:spLocks noRot="1" noChangeAspect="1" noMove="1" noResize="1" noEditPoints="1" noAdjustHandles="1" noChangeArrowheads="1" noChangeShapeType="1" noTextEdit="1"/>
              </p:cNvSpPr>
              <p:nvPr/>
            </p:nvSpPr>
            <p:spPr>
              <a:xfrm>
                <a:off x="3839310" y="2303035"/>
                <a:ext cx="230832" cy="276999"/>
              </a:xfrm>
              <a:prstGeom prst="rect">
                <a:avLst/>
              </a:prstGeom>
              <a:blipFill>
                <a:blip r:embed="rId3"/>
                <a:stretch>
                  <a:fillRect l="-5263" r="-1052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5" name="文字方塊 44">
                <a:extLst>
                  <a:ext uri="{FF2B5EF4-FFF2-40B4-BE49-F238E27FC236}">
                    <a16:creationId xmlns:a16="http://schemas.microsoft.com/office/drawing/2014/main" id="{3C395519-CE63-0D43-B6CC-693B99A9C2A6}"/>
                  </a:ext>
                </a:extLst>
              </p:cNvPr>
              <p:cNvSpPr txBox="1"/>
              <p:nvPr/>
            </p:nvSpPr>
            <p:spPr>
              <a:xfrm>
                <a:off x="7217875" y="1308550"/>
                <a:ext cx="1398140"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cs typeface="Times New Roman" pitchFamily="18" charset="0"/>
                        </a:rPr>
                        <m:t>𝑚</m:t>
                      </m:r>
                      <m:sSup>
                        <m:sSupPr>
                          <m:ctrlPr>
                            <a:rPr kumimoji="1" lang="en-US" altLang="zh-TW" b="0"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𝑢</m:t>
                          </m:r>
                        </m:e>
                        <m:sup>
                          <m:r>
                            <a:rPr kumimoji="1" lang="en-US" altLang="zh-TW" b="0" i="1" smtClean="0">
                              <a:latin typeface="Cambria Math" panose="02040503050406030204" pitchFamily="18" charset="0"/>
                              <a:cs typeface="Times New Roman" pitchFamily="18" charset="0"/>
                            </a:rPr>
                            <m:t>′</m:t>
                          </m:r>
                        </m:sup>
                      </m:sSup>
                      <m:r>
                        <a:rPr lang="en-US" altLang="zh-TW" i="1">
                          <a:latin typeface="Cambria Math" panose="02040503050406030204" pitchFamily="18" charset="0"/>
                          <a:ea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𝑚</m:t>
                      </m:r>
                      <m:r>
                        <a:rPr kumimoji="1" lang="en-US" altLang="zh-TW" b="0" i="1" smtClean="0">
                          <a:latin typeface="Cambria Math" panose="02040503050406030204" pitchFamily="18" charset="0"/>
                          <a:ea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2</m:t>
                      </m:r>
                      <m:r>
                        <a:rPr kumimoji="1" lang="en-US" altLang="zh-TW" b="0" i="1" smtClean="0">
                          <a:latin typeface="Cambria Math" panose="02040503050406030204" pitchFamily="18" charset="0"/>
                          <a:cs typeface="Times New Roman" pitchFamily="18" charset="0"/>
                        </a:rPr>
                        <m:t>𝑢</m:t>
                      </m:r>
                    </m:oMath>
                  </m:oMathPara>
                </a14:m>
                <a:endParaRPr kumimoji="1" lang="zh-TW" altLang="en-US" dirty="0">
                  <a:latin typeface="Times New Roman" pitchFamily="18" charset="0"/>
                  <a:cs typeface="Times New Roman" pitchFamily="18" charset="0"/>
                </a:endParaRPr>
              </a:p>
            </p:txBody>
          </p:sp>
        </mc:Choice>
        <mc:Fallback xmlns="">
          <p:sp>
            <p:nvSpPr>
              <p:cNvPr id="45" name="文字方塊 44">
                <a:extLst>
                  <a:ext uri="{FF2B5EF4-FFF2-40B4-BE49-F238E27FC236}">
                    <a16:creationId xmlns:a16="http://schemas.microsoft.com/office/drawing/2014/main" id="{3C395519-CE63-0D43-B6CC-693B99A9C2A6}"/>
                  </a:ext>
                </a:extLst>
              </p:cNvPr>
              <p:cNvSpPr txBox="1">
                <a:spLocks noRot="1" noChangeAspect="1" noMove="1" noResize="1" noEditPoints="1" noAdjustHandles="1" noChangeArrowheads="1" noChangeShapeType="1" noTextEdit="1"/>
              </p:cNvSpPr>
              <p:nvPr/>
            </p:nvSpPr>
            <p:spPr>
              <a:xfrm>
                <a:off x="7217875" y="1308550"/>
                <a:ext cx="1398140" cy="276999"/>
              </a:xfrm>
              <a:prstGeom prst="rect">
                <a:avLst/>
              </a:prstGeom>
              <a:blipFill>
                <a:blip r:embed="rId5"/>
                <a:stretch>
                  <a:fillRect l="-901" r="-2703" b="-43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6" name="文字方塊 45">
                <a:extLst>
                  <a:ext uri="{FF2B5EF4-FFF2-40B4-BE49-F238E27FC236}">
                    <a16:creationId xmlns:a16="http://schemas.microsoft.com/office/drawing/2014/main" id="{91BCD053-61B6-844F-ACA8-3C2D8FE15EA8}"/>
                  </a:ext>
                </a:extLst>
              </p:cNvPr>
              <p:cNvSpPr txBox="1"/>
              <p:nvPr/>
            </p:nvSpPr>
            <p:spPr>
              <a:xfrm>
                <a:off x="7228716" y="3149570"/>
                <a:ext cx="691087"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cs typeface="Times New Roman" pitchFamily="18" charset="0"/>
                        </a:rPr>
                        <m:t>2</m:t>
                      </m:r>
                      <m:r>
                        <a:rPr kumimoji="1" lang="en-US" altLang="zh-TW" b="0" i="1" smtClean="0">
                          <a:latin typeface="Cambria Math" panose="02040503050406030204" pitchFamily="18" charset="0"/>
                          <a:cs typeface="Times New Roman" pitchFamily="18" charset="0"/>
                        </a:rPr>
                        <m:t>𝑚</m:t>
                      </m:r>
                      <m:r>
                        <a:rPr kumimoji="1" lang="en-US" altLang="zh-TW" b="0" i="1" smtClean="0">
                          <a:latin typeface="Cambria Math" panose="02040503050406030204" pitchFamily="18" charset="0"/>
                          <a:ea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𝑢</m:t>
                      </m:r>
                    </m:oMath>
                  </m:oMathPara>
                </a14:m>
                <a:endParaRPr kumimoji="1" lang="zh-TW" altLang="en-US" dirty="0">
                  <a:latin typeface="Times New Roman" pitchFamily="18" charset="0"/>
                  <a:cs typeface="Times New Roman" pitchFamily="18" charset="0"/>
                </a:endParaRPr>
              </a:p>
            </p:txBody>
          </p:sp>
        </mc:Choice>
        <mc:Fallback xmlns="">
          <p:sp>
            <p:nvSpPr>
              <p:cNvPr id="46" name="文字方塊 45">
                <a:extLst>
                  <a:ext uri="{FF2B5EF4-FFF2-40B4-BE49-F238E27FC236}">
                    <a16:creationId xmlns:a16="http://schemas.microsoft.com/office/drawing/2014/main" id="{91BCD053-61B6-844F-ACA8-3C2D8FE15EA8}"/>
                  </a:ext>
                </a:extLst>
              </p:cNvPr>
              <p:cNvSpPr txBox="1">
                <a:spLocks noRot="1" noChangeAspect="1" noMove="1" noResize="1" noEditPoints="1" noAdjustHandles="1" noChangeArrowheads="1" noChangeShapeType="1" noTextEdit="1"/>
              </p:cNvSpPr>
              <p:nvPr/>
            </p:nvSpPr>
            <p:spPr>
              <a:xfrm>
                <a:off x="7228716" y="3149570"/>
                <a:ext cx="691087" cy="276999"/>
              </a:xfrm>
              <a:prstGeom prst="rect">
                <a:avLst/>
              </a:prstGeom>
              <a:blipFill>
                <a:blip r:embed="rId6"/>
                <a:stretch>
                  <a:fillRect l="-5357" r="-1786" b="-43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7" name="文字方塊 46">
                <a:extLst>
                  <a:ext uri="{FF2B5EF4-FFF2-40B4-BE49-F238E27FC236}">
                    <a16:creationId xmlns:a16="http://schemas.microsoft.com/office/drawing/2014/main" id="{E985CB20-0D4C-EC46-94D7-4062006B1F36}"/>
                  </a:ext>
                </a:extLst>
              </p:cNvPr>
              <p:cNvSpPr txBox="1"/>
              <p:nvPr/>
            </p:nvSpPr>
            <p:spPr>
              <a:xfrm>
                <a:off x="7223859" y="2272104"/>
                <a:ext cx="230832"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ea typeface="Cambria Math" panose="02040503050406030204" pitchFamily="18" charset="0"/>
                          <a:cs typeface="Times New Roman" pitchFamily="18" charset="0"/>
                        </a:rPr>
                        <m:t>≠</m:t>
                      </m:r>
                    </m:oMath>
                  </m:oMathPara>
                </a14:m>
                <a:endParaRPr kumimoji="1" lang="zh-TW" altLang="en-US" dirty="0">
                  <a:latin typeface="Times New Roman" pitchFamily="18" charset="0"/>
                  <a:cs typeface="Times New Roman" pitchFamily="18" charset="0"/>
                </a:endParaRPr>
              </a:p>
            </p:txBody>
          </p:sp>
        </mc:Choice>
        <mc:Fallback xmlns="">
          <p:sp>
            <p:nvSpPr>
              <p:cNvPr id="47" name="文字方塊 46">
                <a:extLst>
                  <a:ext uri="{FF2B5EF4-FFF2-40B4-BE49-F238E27FC236}">
                    <a16:creationId xmlns:a16="http://schemas.microsoft.com/office/drawing/2014/main" id="{E985CB20-0D4C-EC46-94D7-4062006B1F36}"/>
                  </a:ext>
                </a:extLst>
              </p:cNvPr>
              <p:cNvSpPr txBox="1">
                <a:spLocks noRot="1" noChangeAspect="1" noMove="1" noResize="1" noEditPoints="1" noAdjustHandles="1" noChangeArrowheads="1" noChangeShapeType="1" noTextEdit="1"/>
              </p:cNvSpPr>
              <p:nvPr/>
            </p:nvSpPr>
            <p:spPr>
              <a:xfrm>
                <a:off x="7223859" y="2272104"/>
                <a:ext cx="230832" cy="276999"/>
              </a:xfrm>
              <a:prstGeom prst="rect">
                <a:avLst/>
              </a:prstGeom>
              <a:blipFill>
                <a:blip r:embed="rId7"/>
                <a:stretch>
                  <a:fillRect l="-15789" r="-10526"/>
                </a:stretch>
              </a:blipFill>
            </p:spPr>
            <p:txBody>
              <a:bodyPr/>
              <a:lstStyle/>
              <a:p>
                <a:r>
                  <a:rPr lang="zh-TW" altLang="en-US">
                    <a:noFill/>
                  </a:rPr>
                  <a:t> </a:t>
                </a:r>
              </a:p>
            </p:txBody>
          </p:sp>
        </mc:Fallback>
      </mc:AlternateContent>
      <p:sp>
        <p:nvSpPr>
          <p:cNvPr id="40" name="Text Box 26">
            <a:extLst>
              <a:ext uri="{FF2B5EF4-FFF2-40B4-BE49-F238E27FC236}">
                <a16:creationId xmlns:a16="http://schemas.microsoft.com/office/drawing/2014/main" id="{E602BD82-BADA-AA40-8825-6635ED9A9D6E}"/>
              </a:ext>
            </a:extLst>
          </p:cNvPr>
          <p:cNvSpPr txBox="1">
            <a:spLocks noChangeArrowheads="1"/>
          </p:cNvSpPr>
          <p:nvPr/>
        </p:nvSpPr>
        <p:spPr bwMode="auto">
          <a:xfrm>
            <a:off x="2467597" y="253205"/>
            <a:ext cx="3421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zh-TW" altLang="en-US" sz="1800">
                <a:latin typeface="Arial" pitchFamily="34" charset="0"/>
              </a:rPr>
              <a:t>但？如果考慮相對性效應</a:t>
            </a:r>
            <a:r>
              <a:rPr kumimoji="0" lang="en-US" altLang="zh-TW" sz="1800">
                <a:latin typeface="Arial" pitchFamily="34" charset="0"/>
              </a:rPr>
              <a:t>…..</a:t>
            </a:r>
          </a:p>
        </p:txBody>
      </p:sp>
      <p:sp>
        <p:nvSpPr>
          <p:cNvPr id="49" name="Text Box 17">
            <a:extLst>
              <a:ext uri="{FF2B5EF4-FFF2-40B4-BE49-F238E27FC236}">
                <a16:creationId xmlns:a16="http://schemas.microsoft.com/office/drawing/2014/main" id="{61B00C96-A641-6A4C-8DB5-FEEF8BB3335A}"/>
              </a:ext>
            </a:extLst>
          </p:cNvPr>
          <p:cNvSpPr txBox="1">
            <a:spLocks noChangeArrowheads="1"/>
          </p:cNvSpPr>
          <p:nvPr/>
        </p:nvSpPr>
        <p:spPr bwMode="auto">
          <a:xfrm>
            <a:off x="5986117" y="814388"/>
            <a:ext cx="86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dirty="0">
                <a:latin typeface="Times New Roman" pitchFamily="18" charset="0"/>
              </a:rPr>
              <a:t>u’   </a:t>
            </a:r>
            <a:r>
              <a:rPr kumimoji="0" lang="zh-TW" altLang="en-US" sz="1800" dirty="0">
                <a:solidFill>
                  <a:srgbClr val="FF0000"/>
                </a:solidFill>
                <a:latin typeface="Times New Roman" pitchFamily="18" charset="0"/>
              </a:rPr>
              <a:t>？</a:t>
            </a:r>
          </a:p>
        </p:txBody>
      </p:sp>
      <p:sp>
        <p:nvSpPr>
          <p:cNvPr id="51" name="Text Box 35">
            <a:extLst>
              <a:ext uri="{FF2B5EF4-FFF2-40B4-BE49-F238E27FC236}">
                <a16:creationId xmlns:a16="http://schemas.microsoft.com/office/drawing/2014/main" id="{4C1017DD-591E-C540-B5D5-3F88A7320519}"/>
              </a:ext>
            </a:extLst>
          </p:cNvPr>
          <p:cNvSpPr txBox="1">
            <a:spLocks noChangeArrowheads="1"/>
          </p:cNvSpPr>
          <p:nvPr/>
        </p:nvSpPr>
        <p:spPr bwMode="auto">
          <a:xfrm>
            <a:off x="1295400" y="6496946"/>
            <a:ext cx="5868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zh-TW" altLang="en-US" sz="1800">
                <a:solidFill>
                  <a:srgbClr val="FF0000"/>
                </a:solidFill>
                <a:latin typeface="Arial" pitchFamily="34" charset="0"/>
              </a:rPr>
              <a:t>動量守恆定律在羅倫茲轉換後就不像動量守恆了！</a:t>
            </a:r>
          </a:p>
        </p:txBody>
      </p:sp>
      <p:sp>
        <p:nvSpPr>
          <p:cNvPr id="52" name="文字方塊 41">
            <a:extLst>
              <a:ext uri="{FF2B5EF4-FFF2-40B4-BE49-F238E27FC236}">
                <a16:creationId xmlns:a16="http://schemas.microsoft.com/office/drawing/2014/main" id="{82038FFA-3632-3647-8530-D44312651042}"/>
              </a:ext>
            </a:extLst>
          </p:cNvPr>
          <p:cNvSpPr txBox="1">
            <a:spLocks noChangeArrowheads="1"/>
          </p:cNvSpPr>
          <p:nvPr/>
        </p:nvSpPr>
        <p:spPr bwMode="auto">
          <a:xfrm>
            <a:off x="1295400" y="6100071"/>
            <a:ext cx="6480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kumimoji="0" lang="zh-TW" altLang="en-US" sz="1800">
                <a:latin typeface="Arial" pitchFamily="34" charset="0"/>
              </a:rPr>
              <a:t>動量守恆定律在左方是正確，但在右方就不正確，反之亦然</a:t>
            </a:r>
          </a:p>
        </p:txBody>
      </p:sp>
      <mc:AlternateContent xmlns:mc="http://schemas.openxmlformats.org/markup-compatibility/2006" xmlns:a14="http://schemas.microsoft.com/office/drawing/2010/main">
        <mc:Choice Requires="a14">
          <p:sp>
            <p:nvSpPr>
              <p:cNvPr id="53" name="文字方塊 52">
                <a:extLst>
                  <a:ext uri="{FF2B5EF4-FFF2-40B4-BE49-F238E27FC236}">
                    <a16:creationId xmlns:a16="http://schemas.microsoft.com/office/drawing/2014/main" id="{1BA08287-8927-D34F-ADAF-1ED926D3B105}"/>
                  </a:ext>
                </a:extLst>
              </p:cNvPr>
              <p:cNvSpPr txBox="1"/>
              <p:nvPr/>
            </p:nvSpPr>
            <p:spPr>
              <a:xfrm>
                <a:off x="7204941" y="345432"/>
                <a:ext cx="1785489" cy="763286"/>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b="0"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𝑢</m:t>
                          </m:r>
                        </m:e>
                        <m:sup>
                          <m:r>
                            <a:rPr kumimoji="1" lang="en-US" altLang="zh-TW" b="0" i="1" smtClean="0">
                              <a:latin typeface="Cambria Math" panose="02040503050406030204" pitchFamily="18" charset="0"/>
                              <a:cs typeface="Times New Roman" pitchFamily="18" charset="0"/>
                            </a:rPr>
                            <m:t>′</m:t>
                          </m:r>
                        </m:sup>
                      </m:sSup>
                      <m:r>
                        <a:rPr kumimoji="1" lang="en-US" altLang="zh-TW" b="0" i="1" smtClean="0">
                          <a:latin typeface="Cambria Math" panose="02040503050406030204" pitchFamily="18" charset="0"/>
                          <a:cs typeface="Times New Roman" pitchFamily="18" charset="0"/>
                        </a:rPr>
                        <m:t>=</m:t>
                      </m:r>
                      <m:f>
                        <m:fPr>
                          <m:ctrlPr>
                            <a:rPr kumimoji="1" lang="en-US" altLang="zh-TW" b="0" i="1" smtClean="0">
                              <a:latin typeface="Cambria Math" panose="02040503050406030204" pitchFamily="18" charset="0"/>
                              <a:cs typeface="Times New Roman" pitchFamily="18" charset="0"/>
                            </a:rPr>
                          </m:ctrlPr>
                        </m:fPr>
                        <m:num>
                          <m:r>
                            <a:rPr kumimoji="1" lang="en-US" altLang="zh-TW" b="0" i="1" smtClean="0">
                              <a:latin typeface="Cambria Math" panose="02040503050406030204" pitchFamily="18" charset="0"/>
                              <a:cs typeface="Times New Roman" pitchFamily="18" charset="0"/>
                            </a:rPr>
                            <m:t>𝑢</m:t>
                          </m:r>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𝑢</m:t>
                          </m:r>
                        </m:num>
                        <m:den>
                          <m:r>
                            <a:rPr kumimoji="1" lang="en-US" altLang="zh-TW" b="0" i="1" smtClean="0">
                              <a:latin typeface="Cambria Math" panose="02040503050406030204" pitchFamily="18" charset="0"/>
                              <a:cs typeface="Times New Roman" pitchFamily="18" charset="0"/>
                            </a:rPr>
                            <m:t>1+</m:t>
                          </m:r>
                          <m:f>
                            <m:fPr>
                              <m:ctrlPr>
                                <a:rPr kumimoji="1" lang="en-US" altLang="zh-TW" b="0" i="1" smtClean="0">
                                  <a:latin typeface="Cambria Math" panose="02040503050406030204" pitchFamily="18" charset="0"/>
                                  <a:cs typeface="Times New Roman" pitchFamily="18" charset="0"/>
                                </a:rPr>
                              </m:ctrlPr>
                            </m:fPr>
                            <m:num>
                              <m:sSup>
                                <m:sSupPr>
                                  <m:ctrlPr>
                                    <a:rPr kumimoji="1" lang="en-US" altLang="zh-TW" b="0"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𝑢</m:t>
                                  </m:r>
                                </m:e>
                                <m:sup>
                                  <m:r>
                                    <a:rPr kumimoji="1" lang="en-US" altLang="zh-TW" b="0" i="1" smtClean="0">
                                      <a:latin typeface="Cambria Math" panose="02040503050406030204" pitchFamily="18" charset="0"/>
                                      <a:cs typeface="Times New Roman" pitchFamily="18" charset="0"/>
                                    </a:rPr>
                                    <m:t>2</m:t>
                                  </m:r>
                                </m:sup>
                              </m:sSup>
                            </m:num>
                            <m:den>
                              <m:sSup>
                                <m:sSupPr>
                                  <m:ctrlPr>
                                    <a:rPr kumimoji="1" lang="en-US" altLang="zh-TW" b="0"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𝑐</m:t>
                                  </m:r>
                                </m:e>
                                <m:sup>
                                  <m:r>
                                    <a:rPr kumimoji="1" lang="en-US" altLang="zh-TW" b="0" i="1" smtClean="0">
                                      <a:latin typeface="Cambria Math" panose="02040503050406030204" pitchFamily="18" charset="0"/>
                                      <a:cs typeface="Times New Roman" pitchFamily="18" charset="0"/>
                                    </a:rPr>
                                    <m:t>2</m:t>
                                  </m:r>
                                </m:sup>
                              </m:sSup>
                            </m:den>
                          </m:f>
                        </m:den>
                      </m:f>
                      <m:r>
                        <a:rPr kumimoji="1" lang="en-US" altLang="zh-TW" b="0" i="1" smtClean="0">
                          <a:latin typeface="Cambria Math" panose="02040503050406030204" pitchFamily="18" charset="0"/>
                          <a:ea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2</m:t>
                      </m:r>
                      <m:r>
                        <a:rPr kumimoji="1" lang="en-US" altLang="zh-TW" b="0" i="1" smtClean="0">
                          <a:latin typeface="Cambria Math" panose="02040503050406030204" pitchFamily="18" charset="0"/>
                          <a:cs typeface="Times New Roman" pitchFamily="18" charset="0"/>
                        </a:rPr>
                        <m:t>𝑢</m:t>
                      </m:r>
                    </m:oMath>
                  </m:oMathPara>
                </a14:m>
                <a:endParaRPr kumimoji="1" lang="zh-TW" altLang="en-US" dirty="0">
                  <a:latin typeface="Times New Roman" pitchFamily="18" charset="0"/>
                  <a:cs typeface="Times New Roman" pitchFamily="18" charset="0"/>
                </a:endParaRPr>
              </a:p>
            </p:txBody>
          </p:sp>
        </mc:Choice>
        <mc:Fallback xmlns="">
          <p:sp>
            <p:nvSpPr>
              <p:cNvPr id="53" name="文字方塊 52">
                <a:extLst>
                  <a:ext uri="{FF2B5EF4-FFF2-40B4-BE49-F238E27FC236}">
                    <a16:creationId xmlns:a16="http://schemas.microsoft.com/office/drawing/2014/main" id="{1BA08287-8927-D34F-ADAF-1ED926D3B105}"/>
                  </a:ext>
                </a:extLst>
              </p:cNvPr>
              <p:cNvSpPr txBox="1">
                <a:spLocks noRot="1" noChangeAspect="1" noMove="1" noResize="1" noEditPoints="1" noAdjustHandles="1" noChangeArrowheads="1" noChangeShapeType="1" noTextEdit="1"/>
              </p:cNvSpPr>
              <p:nvPr/>
            </p:nvSpPr>
            <p:spPr>
              <a:xfrm>
                <a:off x="7204941" y="345432"/>
                <a:ext cx="1785489" cy="763286"/>
              </a:xfrm>
              <a:prstGeom prst="rect">
                <a:avLst/>
              </a:prstGeom>
              <a:blipFill>
                <a:blip r:embed="rId9"/>
                <a:stretch>
                  <a:fillRect l="-704" r="-1408" b="-655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0" name="文字方塊 49">
                <a:extLst>
                  <a:ext uri="{FF2B5EF4-FFF2-40B4-BE49-F238E27FC236}">
                    <a16:creationId xmlns:a16="http://schemas.microsoft.com/office/drawing/2014/main" id="{5CDABEFD-44CB-BA47-9C38-1B21F3E2C476}"/>
                  </a:ext>
                </a:extLst>
              </p:cNvPr>
              <p:cNvSpPr txBox="1"/>
              <p:nvPr/>
            </p:nvSpPr>
            <p:spPr>
              <a:xfrm>
                <a:off x="1637508" y="5014540"/>
                <a:ext cx="2052638" cy="366703"/>
              </a:xfrm>
              <a:prstGeom prst="rect">
                <a:avLst/>
              </a:prstGeom>
              <a:solidFill>
                <a:srgbClr val="FFFDAB"/>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i="1" smtClean="0">
                              <a:latin typeface="Cambria Math" panose="02040503050406030204" pitchFamily="18" charset="0"/>
                              <a:cs typeface="Times New Roman" pitchFamily="18" charset="0"/>
                            </a:rPr>
                          </m:ctrlPr>
                        </m:sSubPr>
                        <m:e>
                          <m:acc>
                            <m:accPr>
                              <m:chr m:val="⃗"/>
                              <m:ctrlPr>
                                <a:rPr lang="zh-TW" altLang="en-US" i="1">
                                  <a:latin typeface="Cambria Math" panose="02040503050406030204" pitchFamily="18" charset="0"/>
                                  <a:cs typeface="Times New Roman" pitchFamily="18" charset="0"/>
                                </a:rPr>
                              </m:ctrlPr>
                            </m:accPr>
                            <m:e>
                              <m:r>
                                <a:rPr lang="en-US" altLang="zh-TW" i="1">
                                  <a:latin typeface="Cambria Math" panose="02040503050406030204" pitchFamily="18" charset="0"/>
                                  <a:cs typeface="Times New Roman" pitchFamily="18" charset="0"/>
                                </a:rPr>
                                <m:t>𝑃</m:t>
                              </m:r>
                            </m:e>
                          </m:acc>
                        </m:e>
                        <m:sub>
                          <m:r>
                            <a:rPr kumimoji="1" lang="en-US" altLang="zh-TW" b="0" i="1" smtClean="0">
                              <a:latin typeface="Cambria Math" panose="02040503050406030204" pitchFamily="18" charset="0"/>
                              <a:cs typeface="Times New Roman" pitchFamily="18" charset="0"/>
                            </a:rPr>
                            <m:t>𝑖</m:t>
                          </m:r>
                          <m:r>
                            <a:rPr kumimoji="1" lang="en-US" altLang="zh-TW" b="0" i="1" smtClean="0">
                              <a:latin typeface="Cambria Math" panose="02040503050406030204" pitchFamily="18" charset="0"/>
                              <a:cs typeface="Times New Roman" pitchFamily="18" charset="0"/>
                            </a:rPr>
                            <m:t> </m:t>
                          </m:r>
                          <m:r>
                            <m:rPr>
                              <m:nor/>
                            </m:rPr>
                            <a:rPr kumimoji="1" lang="en-US" altLang="zh-TW" b="0" i="0" smtClean="0">
                              <a:latin typeface="Times New Roman" panose="02020603050405020304" pitchFamily="18" charset="0"/>
                              <a:cs typeface="Times New Roman" panose="02020603050405020304" pitchFamily="18" charset="0"/>
                            </a:rPr>
                            <m:t>total</m:t>
                          </m:r>
                        </m:sub>
                      </m:sSub>
                      <m:r>
                        <a:rPr kumimoji="1" lang="en-US" altLang="zh-TW" b="0" i="1" smtClean="0">
                          <a:latin typeface="Cambria Math" panose="02040503050406030204" pitchFamily="18" charset="0"/>
                          <a:cs typeface="Times New Roman" pitchFamily="18" charset="0"/>
                        </a:rPr>
                        <m:t>=</m:t>
                      </m:r>
                      <m:sSub>
                        <m:sSubPr>
                          <m:ctrlPr>
                            <a:rPr kumimoji="1" lang="en-US" altLang="zh-TW" b="0" i="1" smtClean="0">
                              <a:latin typeface="Cambria Math" panose="02040503050406030204" pitchFamily="18" charset="0"/>
                              <a:cs typeface="Times New Roman" pitchFamily="18" charset="0"/>
                            </a:rPr>
                          </m:ctrlPr>
                        </m:sSubPr>
                        <m:e>
                          <m:acc>
                            <m:accPr>
                              <m:chr m:val="⃗"/>
                              <m:ctrlPr>
                                <a:rPr kumimoji="1" lang="en-US" altLang="zh-TW" b="0"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𝑃</m:t>
                              </m:r>
                            </m:e>
                          </m:acc>
                        </m:e>
                        <m:sub>
                          <m:r>
                            <a:rPr kumimoji="1" lang="en-US" altLang="zh-TW" b="0" i="1" smtClean="0">
                              <a:latin typeface="Cambria Math" panose="02040503050406030204" pitchFamily="18" charset="0"/>
                              <a:cs typeface="Times New Roman" pitchFamily="18" charset="0"/>
                            </a:rPr>
                            <m:t>𝑓</m:t>
                          </m:r>
                          <m:r>
                            <a:rPr kumimoji="1" lang="en-US" altLang="zh-TW" b="0" i="1" smtClean="0">
                              <a:latin typeface="Cambria Math" panose="02040503050406030204" pitchFamily="18" charset="0"/>
                              <a:cs typeface="Times New Roman" pitchFamily="18" charset="0"/>
                            </a:rPr>
                            <m:t> </m:t>
                          </m:r>
                          <m:r>
                            <m:rPr>
                              <m:nor/>
                            </m:rPr>
                            <a:rPr kumimoji="1" lang="en-US" altLang="zh-TW" b="0" i="0" smtClean="0">
                              <a:latin typeface="Times New Roman" panose="02020603050405020304" pitchFamily="18" charset="0"/>
                              <a:cs typeface="Times New Roman" panose="02020603050405020304" pitchFamily="18" charset="0"/>
                            </a:rPr>
                            <m:t>total</m:t>
                          </m:r>
                        </m:sub>
                      </m:sSub>
                    </m:oMath>
                  </m:oMathPara>
                </a14:m>
                <a:endParaRPr kumimoji="1" lang="zh-TW" altLang="en-US" dirty="0">
                  <a:latin typeface="Times New Roman" pitchFamily="18" charset="0"/>
                  <a:cs typeface="Times New Roman" pitchFamily="18" charset="0"/>
                </a:endParaRPr>
              </a:p>
            </p:txBody>
          </p:sp>
        </mc:Choice>
        <mc:Fallback xmlns="">
          <p:sp>
            <p:nvSpPr>
              <p:cNvPr id="50" name="文字方塊 49">
                <a:extLst>
                  <a:ext uri="{FF2B5EF4-FFF2-40B4-BE49-F238E27FC236}">
                    <a16:creationId xmlns:a16="http://schemas.microsoft.com/office/drawing/2014/main" id="{5CDABEFD-44CB-BA47-9C38-1B21F3E2C476}"/>
                  </a:ext>
                </a:extLst>
              </p:cNvPr>
              <p:cNvSpPr txBox="1">
                <a:spLocks noRot="1" noChangeAspect="1" noMove="1" noResize="1" noEditPoints="1" noAdjustHandles="1" noChangeArrowheads="1" noChangeShapeType="1" noTextEdit="1"/>
              </p:cNvSpPr>
              <p:nvPr/>
            </p:nvSpPr>
            <p:spPr>
              <a:xfrm>
                <a:off x="1637508" y="5014540"/>
                <a:ext cx="2052638" cy="366703"/>
              </a:xfrm>
              <a:prstGeom prst="rect">
                <a:avLst/>
              </a:prstGeom>
              <a:blipFill>
                <a:blip r:embed="rId10"/>
                <a:stretch>
                  <a:fillRect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4" name="文字方塊 53">
                <a:extLst>
                  <a:ext uri="{FF2B5EF4-FFF2-40B4-BE49-F238E27FC236}">
                    <a16:creationId xmlns:a16="http://schemas.microsoft.com/office/drawing/2014/main" id="{92333067-1F3B-AB4D-8F0C-023DAB2F0EA4}"/>
                  </a:ext>
                </a:extLst>
              </p:cNvPr>
              <p:cNvSpPr txBox="1"/>
              <p:nvPr/>
            </p:nvSpPr>
            <p:spPr>
              <a:xfrm>
                <a:off x="6787358" y="4988727"/>
                <a:ext cx="2052638" cy="343556"/>
              </a:xfrm>
              <a:prstGeom prst="rect">
                <a:avLst/>
              </a:prstGeom>
              <a:solidFill>
                <a:srgbClr val="FFFDAB"/>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i="1" smtClean="0">
                              <a:latin typeface="Cambria Math" panose="02040503050406030204" pitchFamily="18" charset="0"/>
                              <a:cs typeface="Times New Roman" pitchFamily="18" charset="0"/>
                            </a:rPr>
                          </m:ctrlPr>
                        </m:sSubPr>
                        <m:e>
                          <m:acc>
                            <m:accPr>
                              <m:chr m:val="⃗"/>
                              <m:ctrlPr>
                                <a:rPr lang="zh-TW" altLang="en-US" i="1">
                                  <a:latin typeface="Cambria Math" panose="02040503050406030204" pitchFamily="18" charset="0"/>
                                  <a:cs typeface="Times New Roman" pitchFamily="18" charset="0"/>
                                </a:rPr>
                              </m:ctrlPr>
                            </m:accPr>
                            <m:e>
                              <m:r>
                                <a:rPr lang="en-US" altLang="zh-TW" i="1">
                                  <a:latin typeface="Cambria Math" panose="02040503050406030204" pitchFamily="18" charset="0"/>
                                  <a:cs typeface="Times New Roman" pitchFamily="18" charset="0"/>
                                </a:rPr>
                                <m:t>𝑃</m:t>
                              </m:r>
                            </m:e>
                          </m:acc>
                          <m:r>
                            <a:rPr lang="en-US" altLang="zh-TW" b="0" i="1" smtClean="0">
                              <a:latin typeface="Cambria Math" panose="02040503050406030204" pitchFamily="18" charset="0"/>
                              <a:cs typeface="Times New Roman" pitchFamily="18" charset="0"/>
                            </a:rPr>
                            <m:t>′</m:t>
                          </m:r>
                        </m:e>
                        <m:sub>
                          <m:r>
                            <a:rPr kumimoji="1" lang="en-US" altLang="zh-TW" b="0" i="1" smtClean="0">
                              <a:latin typeface="Cambria Math" panose="02040503050406030204" pitchFamily="18" charset="0"/>
                              <a:cs typeface="Times New Roman" pitchFamily="18" charset="0"/>
                            </a:rPr>
                            <m:t>𝑖</m:t>
                          </m:r>
                          <m:r>
                            <a:rPr kumimoji="1" lang="en-US" altLang="zh-TW" b="0" i="1" smtClean="0">
                              <a:latin typeface="Cambria Math" panose="02040503050406030204" pitchFamily="18" charset="0"/>
                              <a:cs typeface="Times New Roman" pitchFamily="18" charset="0"/>
                            </a:rPr>
                            <m:t> </m:t>
                          </m:r>
                          <m:r>
                            <m:rPr>
                              <m:sty m:val="p"/>
                            </m:rPr>
                            <a:rPr kumimoji="1" lang="en-US" altLang="zh-TW" b="0" i="0" smtClean="0">
                              <a:latin typeface="Cambria Math" panose="02040503050406030204" pitchFamily="18" charset="0"/>
                              <a:cs typeface="Times New Roman" pitchFamily="18" charset="0"/>
                            </a:rPr>
                            <m:t>total</m:t>
                          </m:r>
                        </m:sub>
                      </m:sSub>
                      <m:r>
                        <a:rPr lang="en-US" altLang="zh-TW" i="1">
                          <a:latin typeface="Cambria Math" panose="02040503050406030204" pitchFamily="18" charset="0"/>
                          <a:ea typeface="Cambria Math" panose="02040503050406030204" pitchFamily="18" charset="0"/>
                          <a:cs typeface="Times New Roman" pitchFamily="18" charset="0"/>
                        </a:rPr>
                        <m:t>≠</m:t>
                      </m:r>
                      <m:sSub>
                        <m:sSubPr>
                          <m:ctrlPr>
                            <a:rPr kumimoji="1" lang="en-US" altLang="zh-TW" b="0" i="1" smtClean="0">
                              <a:latin typeface="Cambria Math" panose="02040503050406030204" pitchFamily="18" charset="0"/>
                              <a:cs typeface="Times New Roman" pitchFamily="18" charset="0"/>
                            </a:rPr>
                          </m:ctrlPr>
                        </m:sSubPr>
                        <m:e>
                          <m:acc>
                            <m:accPr>
                              <m:chr m:val="⃗"/>
                              <m:ctrlPr>
                                <a:rPr kumimoji="1" lang="en-US" altLang="zh-TW" b="0"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𝑃</m:t>
                              </m:r>
                            </m:e>
                          </m:acc>
                          <m:r>
                            <a:rPr kumimoji="1" lang="en-US" altLang="zh-TW" b="0" i="1" smtClean="0">
                              <a:latin typeface="Cambria Math" panose="02040503050406030204" pitchFamily="18" charset="0"/>
                              <a:cs typeface="Times New Roman" pitchFamily="18" charset="0"/>
                            </a:rPr>
                            <m:t>′</m:t>
                          </m:r>
                        </m:e>
                        <m:sub>
                          <m:r>
                            <a:rPr kumimoji="1" lang="en-US" altLang="zh-TW" b="0" i="1" smtClean="0">
                              <a:latin typeface="Cambria Math" panose="02040503050406030204" pitchFamily="18" charset="0"/>
                              <a:cs typeface="Times New Roman" pitchFamily="18" charset="0"/>
                            </a:rPr>
                            <m:t>𝑓</m:t>
                          </m:r>
                          <m:r>
                            <a:rPr kumimoji="1" lang="en-US" altLang="zh-TW" b="0" i="1" smtClean="0">
                              <a:latin typeface="Cambria Math" panose="02040503050406030204" pitchFamily="18" charset="0"/>
                              <a:cs typeface="Times New Roman" pitchFamily="18" charset="0"/>
                            </a:rPr>
                            <m:t> </m:t>
                          </m:r>
                          <m:r>
                            <m:rPr>
                              <m:sty m:val="p"/>
                            </m:rPr>
                            <a:rPr kumimoji="1" lang="en-US" altLang="zh-TW" b="0" i="0" smtClean="0">
                              <a:latin typeface="Cambria Math" panose="02040503050406030204" pitchFamily="18" charset="0"/>
                              <a:cs typeface="Times New Roman" pitchFamily="18" charset="0"/>
                            </a:rPr>
                            <m:t>total</m:t>
                          </m:r>
                          <m:r>
                            <a:rPr kumimoji="1" lang="en-US" altLang="zh-TW" b="0" i="1" smtClean="0">
                              <a:latin typeface="Cambria Math" panose="02040503050406030204" pitchFamily="18" charset="0"/>
                              <a:cs typeface="Times New Roman" pitchFamily="18" charset="0"/>
                            </a:rPr>
                            <m:t> </m:t>
                          </m:r>
                        </m:sub>
                      </m:sSub>
                    </m:oMath>
                  </m:oMathPara>
                </a14:m>
                <a:endParaRPr kumimoji="1" lang="zh-TW" altLang="en-US" dirty="0">
                  <a:latin typeface="Times New Roman" pitchFamily="18" charset="0"/>
                  <a:cs typeface="Times New Roman" pitchFamily="18" charset="0"/>
                </a:endParaRPr>
              </a:p>
            </p:txBody>
          </p:sp>
        </mc:Choice>
        <mc:Fallback xmlns="">
          <p:sp>
            <p:nvSpPr>
              <p:cNvPr id="54" name="文字方塊 53">
                <a:extLst>
                  <a:ext uri="{FF2B5EF4-FFF2-40B4-BE49-F238E27FC236}">
                    <a16:creationId xmlns:a16="http://schemas.microsoft.com/office/drawing/2014/main" id="{92333067-1F3B-AB4D-8F0C-023DAB2F0EA4}"/>
                  </a:ext>
                </a:extLst>
              </p:cNvPr>
              <p:cNvSpPr txBox="1">
                <a:spLocks noRot="1" noChangeAspect="1" noMove="1" noResize="1" noEditPoints="1" noAdjustHandles="1" noChangeArrowheads="1" noChangeShapeType="1" noTextEdit="1"/>
              </p:cNvSpPr>
              <p:nvPr/>
            </p:nvSpPr>
            <p:spPr>
              <a:xfrm>
                <a:off x="6787358" y="4988727"/>
                <a:ext cx="2052638" cy="343556"/>
              </a:xfrm>
              <a:prstGeom prst="rect">
                <a:avLst/>
              </a:prstGeom>
              <a:blipFill>
                <a:blip r:embed="rId11"/>
                <a:stretch>
                  <a:fillRect b="-21429"/>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3320235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211"/>
                                        </p:tgtEl>
                                        <p:attrNameLst>
                                          <p:attrName>style.visibility</p:attrName>
                                        </p:attrNameLst>
                                      </p:cBhvr>
                                      <p:to>
                                        <p:strVal val="visible"/>
                                      </p:to>
                                    </p:set>
                                    <p:anim calcmode="lin" valueType="num">
                                      <p:cBhvr additive="base">
                                        <p:cTn id="7" dur="500" fill="hold"/>
                                        <p:tgtEl>
                                          <p:spTgt spid="8211"/>
                                        </p:tgtEl>
                                        <p:attrNameLst>
                                          <p:attrName>ppt_x</p:attrName>
                                        </p:attrNameLst>
                                      </p:cBhvr>
                                      <p:tavLst>
                                        <p:tav tm="0">
                                          <p:val>
                                            <p:strVal val="#ppt_x"/>
                                          </p:val>
                                        </p:tav>
                                        <p:tav tm="100000">
                                          <p:val>
                                            <p:strVal val="#ppt_x"/>
                                          </p:val>
                                        </p:tav>
                                      </p:tavLst>
                                    </p:anim>
                                    <p:anim calcmode="lin" valueType="num">
                                      <p:cBhvr additive="base">
                                        <p:cTn id="8" dur="500" fill="hold"/>
                                        <p:tgtEl>
                                          <p:spTgt spid="82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12"/>
                                        </p:tgtEl>
                                        <p:attrNameLst>
                                          <p:attrName>style.visibility</p:attrName>
                                        </p:attrNameLst>
                                      </p:cBhvr>
                                      <p:to>
                                        <p:strVal val="visible"/>
                                      </p:to>
                                    </p:set>
                                    <p:anim calcmode="lin" valueType="num">
                                      <p:cBhvr additive="base">
                                        <p:cTn id="11" dur="500" fill="hold"/>
                                        <p:tgtEl>
                                          <p:spTgt spid="8212"/>
                                        </p:tgtEl>
                                        <p:attrNameLst>
                                          <p:attrName>ppt_x</p:attrName>
                                        </p:attrNameLst>
                                      </p:cBhvr>
                                      <p:tavLst>
                                        <p:tav tm="0">
                                          <p:val>
                                            <p:strVal val="#ppt_x"/>
                                          </p:val>
                                        </p:tav>
                                        <p:tav tm="100000">
                                          <p:val>
                                            <p:strVal val="#ppt_x"/>
                                          </p:val>
                                        </p:tav>
                                      </p:tavLst>
                                    </p:anim>
                                    <p:anim calcmode="lin" valueType="num">
                                      <p:cBhvr additive="base">
                                        <p:cTn id="12" dur="500" fill="hold"/>
                                        <p:tgtEl>
                                          <p:spTgt spid="82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13"/>
                                        </p:tgtEl>
                                        <p:attrNameLst>
                                          <p:attrName>style.visibility</p:attrName>
                                        </p:attrNameLst>
                                      </p:cBhvr>
                                      <p:to>
                                        <p:strVal val="visible"/>
                                      </p:to>
                                    </p:set>
                                    <p:anim calcmode="lin" valueType="num">
                                      <p:cBhvr additive="base">
                                        <p:cTn id="15" dur="500" fill="hold"/>
                                        <p:tgtEl>
                                          <p:spTgt spid="8213"/>
                                        </p:tgtEl>
                                        <p:attrNameLst>
                                          <p:attrName>ppt_x</p:attrName>
                                        </p:attrNameLst>
                                      </p:cBhvr>
                                      <p:tavLst>
                                        <p:tav tm="0">
                                          <p:val>
                                            <p:strVal val="#ppt_x"/>
                                          </p:val>
                                        </p:tav>
                                        <p:tav tm="100000">
                                          <p:val>
                                            <p:strVal val="#ppt_x"/>
                                          </p:val>
                                        </p:tav>
                                      </p:tavLst>
                                    </p:anim>
                                    <p:anim calcmode="lin" valueType="num">
                                      <p:cBhvr additive="base">
                                        <p:cTn id="16" dur="500" fill="hold"/>
                                        <p:tgtEl>
                                          <p:spTgt spid="82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214"/>
                                        </p:tgtEl>
                                        <p:attrNameLst>
                                          <p:attrName>style.visibility</p:attrName>
                                        </p:attrNameLst>
                                      </p:cBhvr>
                                      <p:to>
                                        <p:strVal val="visible"/>
                                      </p:to>
                                    </p:set>
                                    <p:anim calcmode="lin" valueType="num">
                                      <p:cBhvr additive="base">
                                        <p:cTn id="19" dur="500" fill="hold"/>
                                        <p:tgtEl>
                                          <p:spTgt spid="8214"/>
                                        </p:tgtEl>
                                        <p:attrNameLst>
                                          <p:attrName>ppt_x</p:attrName>
                                        </p:attrNameLst>
                                      </p:cBhvr>
                                      <p:tavLst>
                                        <p:tav tm="0">
                                          <p:val>
                                            <p:strVal val="#ppt_x"/>
                                          </p:val>
                                        </p:tav>
                                        <p:tav tm="100000">
                                          <p:val>
                                            <p:strVal val="#ppt_x"/>
                                          </p:val>
                                        </p:tav>
                                      </p:tavLst>
                                    </p:anim>
                                    <p:anim calcmode="lin" valueType="num">
                                      <p:cBhvr additive="base">
                                        <p:cTn id="20" dur="500" fill="hold"/>
                                        <p:tgtEl>
                                          <p:spTgt spid="82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215"/>
                                        </p:tgtEl>
                                        <p:attrNameLst>
                                          <p:attrName>style.visibility</p:attrName>
                                        </p:attrNameLst>
                                      </p:cBhvr>
                                      <p:to>
                                        <p:strVal val="visible"/>
                                      </p:to>
                                    </p:set>
                                    <p:anim calcmode="lin" valueType="num">
                                      <p:cBhvr additive="base">
                                        <p:cTn id="23" dur="500" fill="hold"/>
                                        <p:tgtEl>
                                          <p:spTgt spid="8215"/>
                                        </p:tgtEl>
                                        <p:attrNameLst>
                                          <p:attrName>ppt_x</p:attrName>
                                        </p:attrNameLst>
                                      </p:cBhvr>
                                      <p:tavLst>
                                        <p:tav tm="0">
                                          <p:val>
                                            <p:strVal val="#ppt_x"/>
                                          </p:val>
                                        </p:tav>
                                        <p:tav tm="100000">
                                          <p:val>
                                            <p:strVal val="#ppt_x"/>
                                          </p:val>
                                        </p:tav>
                                      </p:tavLst>
                                    </p:anim>
                                    <p:anim calcmode="lin" valueType="num">
                                      <p:cBhvr additive="base">
                                        <p:cTn id="24" dur="500" fill="hold"/>
                                        <p:tgtEl>
                                          <p:spTgt spid="82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216"/>
                                        </p:tgtEl>
                                        <p:attrNameLst>
                                          <p:attrName>style.visibility</p:attrName>
                                        </p:attrNameLst>
                                      </p:cBhvr>
                                      <p:to>
                                        <p:strVal val="visible"/>
                                      </p:to>
                                    </p:set>
                                    <p:anim calcmode="lin" valueType="num">
                                      <p:cBhvr additive="base">
                                        <p:cTn id="27" dur="500" fill="hold"/>
                                        <p:tgtEl>
                                          <p:spTgt spid="8216"/>
                                        </p:tgtEl>
                                        <p:attrNameLst>
                                          <p:attrName>ppt_x</p:attrName>
                                        </p:attrNameLst>
                                      </p:cBhvr>
                                      <p:tavLst>
                                        <p:tav tm="0">
                                          <p:val>
                                            <p:strVal val="#ppt_x"/>
                                          </p:val>
                                        </p:tav>
                                        <p:tav tm="100000">
                                          <p:val>
                                            <p:strVal val="#ppt_x"/>
                                          </p:val>
                                        </p:tav>
                                      </p:tavLst>
                                    </p:anim>
                                    <p:anim calcmode="lin" valueType="num">
                                      <p:cBhvr additive="base">
                                        <p:cTn id="28" dur="500" fill="hold"/>
                                        <p:tgtEl>
                                          <p:spTgt spid="821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217"/>
                                        </p:tgtEl>
                                        <p:attrNameLst>
                                          <p:attrName>style.visibility</p:attrName>
                                        </p:attrNameLst>
                                      </p:cBhvr>
                                      <p:to>
                                        <p:strVal val="visible"/>
                                      </p:to>
                                    </p:set>
                                    <p:anim calcmode="lin" valueType="num">
                                      <p:cBhvr additive="base">
                                        <p:cTn id="31" dur="500" fill="hold"/>
                                        <p:tgtEl>
                                          <p:spTgt spid="8217"/>
                                        </p:tgtEl>
                                        <p:attrNameLst>
                                          <p:attrName>ppt_x</p:attrName>
                                        </p:attrNameLst>
                                      </p:cBhvr>
                                      <p:tavLst>
                                        <p:tav tm="0">
                                          <p:val>
                                            <p:strVal val="#ppt_x"/>
                                          </p:val>
                                        </p:tav>
                                        <p:tav tm="100000">
                                          <p:val>
                                            <p:strVal val="#ppt_x"/>
                                          </p:val>
                                        </p:tav>
                                      </p:tavLst>
                                    </p:anim>
                                    <p:anim calcmode="lin" valueType="num">
                                      <p:cBhvr additive="base">
                                        <p:cTn id="32" dur="500" fill="hold"/>
                                        <p:tgtEl>
                                          <p:spTgt spid="82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1" nodeType="click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ppt_x"/>
                                          </p:val>
                                        </p:tav>
                                        <p:tav tm="100000">
                                          <p:val>
                                            <p:strVal val="#ppt_x"/>
                                          </p:val>
                                        </p:tav>
                                      </p:tavLst>
                                    </p:anim>
                                    <p:anim calcmode="lin" valueType="num">
                                      <p:cBhvr additive="base">
                                        <p:cTn id="3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53"/>
                                        </p:tgtEl>
                                        <p:attrNameLst>
                                          <p:attrName>ppt_x</p:attrName>
                                        </p:attrNameLst>
                                      </p:cBhvr>
                                      <p:tavLst>
                                        <p:tav tm="0">
                                          <p:val>
                                            <p:strVal val="ppt_x"/>
                                          </p:val>
                                        </p:tav>
                                        <p:tav tm="100000">
                                          <p:val>
                                            <p:strVal val="ppt_x"/>
                                          </p:val>
                                        </p:tav>
                                      </p:tavLst>
                                    </p:anim>
                                    <p:anim calcmode="lin" valueType="num">
                                      <p:cBhvr additive="base">
                                        <p:cTn id="43" dur="500"/>
                                        <p:tgtEl>
                                          <p:spTgt spid="53"/>
                                        </p:tgtEl>
                                        <p:attrNameLst>
                                          <p:attrName>ppt_y</p:attrName>
                                        </p:attrNameLst>
                                      </p:cBhvr>
                                      <p:tavLst>
                                        <p:tav tm="0">
                                          <p:val>
                                            <p:strVal val="ppt_y"/>
                                          </p:val>
                                        </p:tav>
                                        <p:tav tm="100000">
                                          <p:val>
                                            <p:strVal val="1+ppt_h/2"/>
                                          </p:val>
                                        </p:tav>
                                      </p:tavLst>
                                    </p:anim>
                                    <p:set>
                                      <p:cBhvr>
                                        <p:cTn id="44" dur="1" fill="hold">
                                          <p:stCondLst>
                                            <p:cond delay="499"/>
                                          </p:stCondLst>
                                        </p:cTn>
                                        <p:tgtEl>
                                          <p:spTgt spid="5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500" fill="hold"/>
                                        <p:tgtEl>
                                          <p:spTgt spid="45"/>
                                        </p:tgtEl>
                                        <p:attrNameLst>
                                          <p:attrName>ppt_x</p:attrName>
                                        </p:attrNameLst>
                                      </p:cBhvr>
                                      <p:tavLst>
                                        <p:tav tm="0">
                                          <p:val>
                                            <p:strVal val="#ppt_x"/>
                                          </p:val>
                                        </p:tav>
                                        <p:tav tm="100000">
                                          <p:val>
                                            <p:strVal val="#ppt_x"/>
                                          </p:val>
                                        </p:tav>
                                      </p:tavLst>
                                    </p:anim>
                                    <p:anim calcmode="lin" valueType="num">
                                      <p:cBhvr additive="base">
                                        <p:cTn id="50" dur="500" fill="hold"/>
                                        <p:tgtEl>
                                          <p:spTgt spid="4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additive="base">
                                        <p:cTn id="53" dur="500" fill="hold"/>
                                        <p:tgtEl>
                                          <p:spTgt spid="46"/>
                                        </p:tgtEl>
                                        <p:attrNameLst>
                                          <p:attrName>ppt_x</p:attrName>
                                        </p:attrNameLst>
                                      </p:cBhvr>
                                      <p:tavLst>
                                        <p:tav tm="0">
                                          <p:val>
                                            <p:strVal val="#ppt_x"/>
                                          </p:val>
                                        </p:tav>
                                        <p:tav tm="100000">
                                          <p:val>
                                            <p:strVal val="#ppt_x"/>
                                          </p:val>
                                        </p:tav>
                                      </p:tavLst>
                                    </p:anim>
                                    <p:anim calcmode="lin" valueType="num">
                                      <p:cBhvr additive="base">
                                        <p:cTn id="5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anim calcmode="lin" valueType="num">
                                      <p:cBhvr additive="base">
                                        <p:cTn id="59" dur="500" fill="hold"/>
                                        <p:tgtEl>
                                          <p:spTgt spid="47"/>
                                        </p:tgtEl>
                                        <p:attrNameLst>
                                          <p:attrName>ppt_x</p:attrName>
                                        </p:attrNameLst>
                                      </p:cBhvr>
                                      <p:tavLst>
                                        <p:tav tm="0">
                                          <p:val>
                                            <p:strVal val="#ppt_x"/>
                                          </p:val>
                                        </p:tav>
                                        <p:tav tm="100000">
                                          <p:val>
                                            <p:strVal val="#ppt_x"/>
                                          </p:val>
                                        </p:tav>
                                      </p:tavLst>
                                    </p:anim>
                                    <p:anim calcmode="lin" valueType="num">
                                      <p:cBhvr additive="base">
                                        <p:cTn id="6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2"/>
                                        </p:tgtEl>
                                        <p:attrNameLst>
                                          <p:attrName>style.visibility</p:attrName>
                                        </p:attrNameLst>
                                      </p:cBhvr>
                                      <p:to>
                                        <p:strVal val="visible"/>
                                      </p:to>
                                    </p:set>
                                    <p:anim calcmode="lin" valueType="num">
                                      <p:cBhvr additive="base">
                                        <p:cTn id="65" dur="500" fill="hold"/>
                                        <p:tgtEl>
                                          <p:spTgt spid="52"/>
                                        </p:tgtEl>
                                        <p:attrNameLst>
                                          <p:attrName>ppt_x</p:attrName>
                                        </p:attrNameLst>
                                      </p:cBhvr>
                                      <p:tavLst>
                                        <p:tav tm="0">
                                          <p:val>
                                            <p:strVal val="#ppt_x"/>
                                          </p:val>
                                        </p:tav>
                                        <p:tav tm="100000">
                                          <p:val>
                                            <p:strVal val="#ppt_x"/>
                                          </p:val>
                                        </p:tav>
                                      </p:tavLst>
                                    </p:anim>
                                    <p:anim calcmode="lin" valueType="num">
                                      <p:cBhvr additive="base">
                                        <p:cTn id="66" dur="500" fill="hold"/>
                                        <p:tgtEl>
                                          <p:spTgt spid="5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anim calcmode="lin" valueType="num">
                                      <p:cBhvr additive="base">
                                        <p:cTn id="69" dur="500" fill="hold"/>
                                        <p:tgtEl>
                                          <p:spTgt spid="51"/>
                                        </p:tgtEl>
                                        <p:attrNameLst>
                                          <p:attrName>ppt_x</p:attrName>
                                        </p:attrNameLst>
                                      </p:cBhvr>
                                      <p:tavLst>
                                        <p:tav tm="0">
                                          <p:val>
                                            <p:strVal val="#ppt_x"/>
                                          </p:val>
                                        </p:tav>
                                        <p:tav tm="100000">
                                          <p:val>
                                            <p:strVal val="#ppt_x"/>
                                          </p:val>
                                        </p:tav>
                                      </p:tavLst>
                                    </p:anim>
                                    <p:anim calcmode="lin" valueType="num">
                                      <p:cBhvr additive="base">
                                        <p:cTn id="7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anim calcmode="lin" valueType="num">
                                      <p:cBhvr additive="base">
                                        <p:cTn id="75" dur="500" fill="hold"/>
                                        <p:tgtEl>
                                          <p:spTgt spid="50"/>
                                        </p:tgtEl>
                                        <p:attrNameLst>
                                          <p:attrName>ppt_x</p:attrName>
                                        </p:attrNameLst>
                                      </p:cBhvr>
                                      <p:tavLst>
                                        <p:tav tm="0">
                                          <p:val>
                                            <p:strVal val="#ppt_x"/>
                                          </p:val>
                                        </p:tav>
                                        <p:tav tm="100000">
                                          <p:val>
                                            <p:strVal val="#ppt_x"/>
                                          </p:val>
                                        </p:tav>
                                      </p:tavLst>
                                    </p:anim>
                                    <p:anim calcmode="lin" valueType="num">
                                      <p:cBhvr additive="base">
                                        <p:cTn id="76" dur="500" fill="hold"/>
                                        <p:tgtEl>
                                          <p:spTgt spid="50"/>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 calcmode="lin" valueType="num">
                                      <p:cBhvr additive="base">
                                        <p:cTn id="79" dur="500" fill="hold"/>
                                        <p:tgtEl>
                                          <p:spTgt spid="54"/>
                                        </p:tgtEl>
                                        <p:attrNameLst>
                                          <p:attrName>ppt_x</p:attrName>
                                        </p:attrNameLst>
                                      </p:cBhvr>
                                      <p:tavLst>
                                        <p:tav tm="0">
                                          <p:val>
                                            <p:strVal val="#ppt_x"/>
                                          </p:val>
                                        </p:tav>
                                        <p:tav tm="100000">
                                          <p:val>
                                            <p:strVal val="#ppt_x"/>
                                          </p:val>
                                        </p:tav>
                                      </p:tavLst>
                                    </p:anim>
                                    <p:anim calcmode="lin" valueType="num">
                                      <p:cBhvr additive="base">
                                        <p:cTn id="8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5" grpId="0" animBg="1"/>
      <p:bldP spid="8216" grpId="0" animBg="1"/>
      <p:bldP spid="45" grpId="0" animBg="1"/>
      <p:bldP spid="46" grpId="0" animBg="1"/>
      <p:bldP spid="47" grpId="0" animBg="1"/>
      <p:bldP spid="51" grpId="0"/>
      <p:bldP spid="52" grpId="0"/>
      <p:bldP spid="53" grpId="0" animBg="1"/>
      <p:bldP spid="53" grpId="1" animBg="1"/>
      <p:bldP spid="50" grpId="0" animBg="1"/>
      <p:bldP spid="54"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物件 2"/>
          <p:cNvGraphicFramePr>
            <a:graphicFrameLocks noChangeAspect="1"/>
          </p:cNvGraphicFramePr>
          <p:nvPr>
            <p:extLst>
              <p:ext uri="{D42A27DB-BD31-4B8C-83A1-F6EECF244321}">
                <p14:modId xmlns:p14="http://schemas.microsoft.com/office/powerpoint/2010/main" val="2180712175"/>
              </p:ext>
            </p:extLst>
          </p:nvPr>
        </p:nvGraphicFramePr>
        <p:xfrm>
          <a:off x="1149756" y="5903180"/>
          <a:ext cx="1700212" cy="266700"/>
        </p:xfrm>
        <a:graphic>
          <a:graphicData uri="http://schemas.openxmlformats.org/presentationml/2006/ole">
            <mc:AlternateContent xmlns:mc="http://schemas.openxmlformats.org/markup-compatibility/2006">
              <mc:Choice xmlns:v="urn:schemas-microsoft-com:vml" Requires="v">
                <p:oleObj spid="_x0000_s16578" name="方程式" r:id="rId3" imgW="1054080" imgH="164880" progId="Equation.3">
                  <p:embed/>
                </p:oleObj>
              </mc:Choice>
              <mc:Fallback>
                <p:oleObj name="方程式" r:id="rId3" imgW="1054080" imgH="164880" progId="Equation.3">
                  <p:embed/>
                  <p:pic>
                    <p:nvPicPr>
                      <p:cNvPr id="3" name="物件 2"/>
                      <p:cNvPicPr>
                        <a:picLocks noChangeAspect="1" noChangeArrowheads="1"/>
                      </p:cNvPicPr>
                      <p:nvPr/>
                    </p:nvPicPr>
                    <p:blipFill>
                      <a:blip r:embed="rId4"/>
                      <a:srcRect/>
                      <a:stretch>
                        <a:fillRect/>
                      </a:stretch>
                    </p:blipFill>
                    <p:spPr bwMode="auto">
                      <a:xfrm>
                        <a:off x="1149756" y="5903180"/>
                        <a:ext cx="1700212" cy="266700"/>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6" name="Picture 25" descr="Newt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0643" y="2422733"/>
            <a:ext cx="1101914" cy="151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4"/>
          <p:cNvSpPr txBox="1">
            <a:spLocks noChangeArrowheads="1"/>
          </p:cNvSpPr>
          <p:nvPr/>
        </p:nvSpPr>
        <p:spPr bwMode="auto">
          <a:xfrm>
            <a:off x="952764" y="1203553"/>
            <a:ext cx="77768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既然牛頓力學所需要的絕對時間假設證實為誤，牛頓力學必須重新改寫！</a:t>
            </a:r>
          </a:p>
        </p:txBody>
      </p:sp>
      <p:pic>
        <p:nvPicPr>
          <p:cNvPr id="9" name="Picture 8" descr="http://www.library.usyd.edu.au/libraries/rare/modernity/images/newton3-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2764" y="1655717"/>
            <a:ext cx="1583021" cy="228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9"/>
          <p:cNvSpPr txBox="1"/>
          <p:nvPr/>
        </p:nvSpPr>
        <p:spPr>
          <a:xfrm>
            <a:off x="1057080" y="4147882"/>
            <a:ext cx="3024336" cy="369332"/>
          </a:xfrm>
          <a:prstGeom prst="rect">
            <a:avLst/>
          </a:prstGeom>
          <a:noFill/>
        </p:spPr>
        <p:txBody>
          <a:bodyPr wrap="square" rtlCol="0">
            <a:spAutoFit/>
          </a:bodyPr>
          <a:lstStyle/>
          <a:p>
            <a:r>
              <a:rPr lang="zh-TW" altLang="en-US" dirty="0"/>
              <a:t>相對論的動量：</a:t>
            </a:r>
          </a:p>
        </p:txBody>
      </p:sp>
      <p:sp>
        <p:nvSpPr>
          <p:cNvPr id="11" name="文字方塊 10"/>
          <p:cNvSpPr txBox="1"/>
          <p:nvPr/>
        </p:nvSpPr>
        <p:spPr>
          <a:xfrm>
            <a:off x="2853093" y="4600559"/>
            <a:ext cx="3976205" cy="369332"/>
          </a:xfrm>
          <a:prstGeom prst="rect">
            <a:avLst/>
          </a:prstGeom>
          <a:noFill/>
        </p:spPr>
        <p:txBody>
          <a:bodyPr wrap="square" rtlCol="0">
            <a:spAutoFit/>
          </a:bodyPr>
          <a:lstStyle/>
          <a:p>
            <a:r>
              <a:rPr lang="zh-TW" altLang="en-US" dirty="0"/>
              <a:t>如此定義的動量滿足動量守恆定律</a:t>
            </a:r>
          </a:p>
        </p:txBody>
      </p:sp>
      <mc:AlternateContent xmlns:mc="http://schemas.openxmlformats.org/markup-compatibility/2006" xmlns:a14="http://schemas.microsoft.com/office/drawing/2010/main">
        <mc:Choice Requires="a14">
          <p:sp>
            <p:nvSpPr>
              <p:cNvPr id="12" name="矩形 11"/>
              <p:cNvSpPr/>
              <p:nvPr/>
            </p:nvSpPr>
            <p:spPr>
              <a:xfrm>
                <a:off x="2741085" y="5039084"/>
                <a:ext cx="4665380" cy="369332"/>
              </a:xfrm>
              <a:prstGeom prst="rect">
                <a:avLst/>
              </a:prstGeom>
            </p:spPr>
            <p:txBody>
              <a:bodyPr wrap="none">
                <a:spAutoFit/>
              </a:bodyPr>
              <a:lstStyle/>
              <a:p>
                <a:r>
                  <a:rPr lang="zh-TW" altLang="en-US" dirty="0"/>
                  <a:t>（牛頓定義下的動量</a:t>
                </a:r>
                <a14:m>
                  <m:oMath xmlns:m="http://schemas.openxmlformats.org/officeDocument/2006/math">
                    <m:r>
                      <a:rPr lang="en-US" altLang="zh-TW" b="0" i="1" smtClean="0">
                        <a:latin typeface="Cambria Math"/>
                      </a:rPr>
                      <m:t>𝑚𝑣</m:t>
                    </m:r>
                  </m:oMath>
                </a14:m>
                <a:r>
                  <a:rPr lang="zh-TW" altLang="en-US" dirty="0"/>
                  <a:t>在高速時即不守恆）</a:t>
                </a:r>
              </a:p>
            </p:txBody>
          </p:sp>
        </mc:Choice>
        <mc:Fallback xmlns="">
          <p:sp>
            <p:nvSpPr>
              <p:cNvPr id="12" name="矩形 11"/>
              <p:cNvSpPr>
                <a:spLocks noRot="1" noChangeAspect="1" noMove="1" noResize="1" noEditPoints="1" noAdjustHandles="1" noChangeArrowheads="1" noChangeShapeType="1" noTextEdit="1"/>
              </p:cNvSpPr>
              <p:nvPr/>
            </p:nvSpPr>
            <p:spPr>
              <a:xfrm>
                <a:off x="2741085" y="5039084"/>
                <a:ext cx="4665380" cy="369332"/>
              </a:xfrm>
              <a:prstGeom prst="rect">
                <a:avLst/>
              </a:prstGeom>
              <a:blipFill>
                <a:blip r:embed="rId7"/>
                <a:stretch>
                  <a:fillRect l="-1359" t="-6667" b="-23333"/>
                </a:stretch>
              </a:blipFill>
            </p:spPr>
            <p:txBody>
              <a:bodyPr/>
              <a:lstStyle/>
              <a:p>
                <a:r>
                  <a:rPr lang="en-TW">
                    <a:noFill/>
                  </a:rPr>
                  <a:t> </a:t>
                </a:r>
              </a:p>
            </p:txBody>
          </p:sp>
        </mc:Fallback>
      </mc:AlternateContent>
      <p:pic>
        <p:nvPicPr>
          <p:cNvPr id="13" name="圖片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76056" y="1844824"/>
            <a:ext cx="2369318" cy="209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向右箭號 13"/>
          <p:cNvSpPr/>
          <p:nvPr/>
        </p:nvSpPr>
        <p:spPr>
          <a:xfrm>
            <a:off x="4081416" y="2796239"/>
            <a:ext cx="624194" cy="515662"/>
          </a:xfrm>
          <a:prstGeom prst="rightArrow">
            <a:avLst/>
          </a:prstGeom>
          <a:solidFill>
            <a:srgbClr val="FFFF00"/>
          </a:solidFill>
          <a:ln w="444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pic>
        <p:nvPicPr>
          <p:cNvPr id="15" name="圖片 5" descr="eina15.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588542" y="2389024"/>
            <a:ext cx="1122054" cy="158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6" name="文字方塊 15"/>
              <p:cNvSpPr txBox="1"/>
              <p:nvPr/>
            </p:nvSpPr>
            <p:spPr bwMode="auto">
              <a:xfrm>
                <a:off x="1057080" y="4583446"/>
                <a:ext cx="1684005" cy="911275"/>
              </a:xfrm>
              <a:prstGeom prst="rect">
                <a:avLst/>
              </a:prstGeom>
              <a:solidFill>
                <a:srgbClr val="FFFF00"/>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anose="02020603050405020304" pitchFamily="18" charset="0"/>
                        </a:rPr>
                        <m:t>𝑝</m:t>
                      </m:r>
                      <m:r>
                        <a:rPr lang="en-US" altLang="zh-TW" b="0" i="1" smtClean="0">
                          <a:latin typeface="Cambria Math"/>
                          <a:cs typeface="Times New Roman" panose="02020603050405020304" pitchFamily="18" charset="0"/>
                        </a:rPr>
                        <m:t>=</m:t>
                      </m:r>
                      <m:f>
                        <m:fPr>
                          <m:ctrlPr>
                            <a:rPr lang="en-US" altLang="zh-TW" b="0" i="1" smtClean="0">
                              <a:latin typeface="Cambria Math" panose="02040503050406030204" pitchFamily="18" charset="0"/>
                              <a:cs typeface="Times New Roman" panose="02020603050405020304" pitchFamily="18" charset="0"/>
                            </a:rPr>
                          </m:ctrlPr>
                        </m:fPr>
                        <m:num>
                          <m:r>
                            <a:rPr lang="en-US" altLang="zh-TW" b="0" i="1" smtClean="0">
                              <a:latin typeface="Cambria Math"/>
                              <a:cs typeface="Times New Roman" panose="02020603050405020304" pitchFamily="18" charset="0"/>
                            </a:rPr>
                            <m:t>𝑚𝑣</m:t>
                          </m:r>
                        </m:num>
                        <m:den>
                          <m:rad>
                            <m:radPr>
                              <m:degHide m:val="on"/>
                              <m:ctrlPr>
                                <a:rPr lang="en-US" altLang="zh-TW" b="0" i="1" smtClean="0">
                                  <a:latin typeface="Cambria Math" panose="02040503050406030204" pitchFamily="18" charset="0"/>
                                  <a:cs typeface="Times New Roman" panose="02020603050405020304" pitchFamily="18" charset="0"/>
                                </a:rPr>
                              </m:ctrlPr>
                            </m:radPr>
                            <m:deg/>
                            <m:e>
                              <m:r>
                                <a:rPr lang="en-US" altLang="zh-TW" b="0" i="1" smtClean="0">
                                  <a:latin typeface="Cambria Math"/>
                                  <a:cs typeface="Times New Roman" panose="02020603050405020304" pitchFamily="18" charset="0"/>
                                </a:rPr>
                                <m:t>1−</m:t>
                              </m:r>
                              <m:sSup>
                                <m:sSupPr>
                                  <m:ctrlPr>
                                    <a:rPr lang="en-US" altLang="zh-TW" b="0" i="1" smtClean="0">
                                      <a:latin typeface="Cambria Math" panose="02040503050406030204" pitchFamily="18" charset="0"/>
                                      <a:cs typeface="Times New Roman" panose="02020603050405020304" pitchFamily="18" charset="0"/>
                                    </a:rPr>
                                  </m:ctrlPr>
                                </m:sSupPr>
                                <m:e>
                                  <m:d>
                                    <m:dPr>
                                      <m:ctrlPr>
                                        <a:rPr lang="en-US" altLang="zh-TW" b="0" i="1" smtClean="0">
                                          <a:latin typeface="Cambria Math" panose="02040503050406030204" pitchFamily="18" charset="0"/>
                                          <a:cs typeface="Times New Roman" panose="02020603050405020304" pitchFamily="18" charset="0"/>
                                        </a:rPr>
                                      </m:ctrlPr>
                                    </m:dPr>
                                    <m:e>
                                      <m:f>
                                        <m:fPr>
                                          <m:ctrlPr>
                                            <a:rPr lang="en-US" altLang="zh-TW" b="0" i="1" smtClean="0">
                                              <a:latin typeface="Cambria Math" panose="02040503050406030204" pitchFamily="18" charset="0"/>
                                              <a:cs typeface="Times New Roman" panose="02020603050405020304" pitchFamily="18" charset="0"/>
                                            </a:rPr>
                                          </m:ctrlPr>
                                        </m:fPr>
                                        <m:num>
                                          <m:r>
                                            <a:rPr lang="en-US" altLang="zh-TW" b="0" i="1" smtClean="0">
                                              <a:latin typeface="Cambria Math"/>
                                              <a:cs typeface="Times New Roman" panose="02020603050405020304" pitchFamily="18" charset="0"/>
                                            </a:rPr>
                                            <m:t>𝑣</m:t>
                                          </m:r>
                                        </m:num>
                                        <m:den>
                                          <m:r>
                                            <a:rPr lang="en-US" altLang="zh-TW" b="0" i="1" smtClean="0">
                                              <a:latin typeface="Cambria Math"/>
                                              <a:cs typeface="Times New Roman" panose="02020603050405020304" pitchFamily="18" charset="0"/>
                                            </a:rPr>
                                            <m:t>𝑐</m:t>
                                          </m:r>
                                        </m:den>
                                      </m:f>
                                    </m:e>
                                  </m:d>
                                </m:e>
                                <m:sup>
                                  <m:r>
                                    <a:rPr lang="en-US" altLang="zh-TW" b="0" i="1" smtClean="0">
                                      <a:latin typeface="Cambria Math"/>
                                      <a:cs typeface="Times New Roman" panose="02020603050405020304" pitchFamily="18" charset="0"/>
                                    </a:rPr>
                                    <m:t>2</m:t>
                                  </m:r>
                                </m:sup>
                              </m:sSup>
                            </m:e>
                          </m:rad>
                        </m:den>
                      </m:f>
                    </m:oMath>
                  </m:oMathPara>
                </a14:m>
                <a:endParaRPr lang="zh-TW" altLang="en-US" i="1" dirty="0">
                  <a:latin typeface="Times New Roman" panose="02020603050405020304" pitchFamily="18" charset="0"/>
                  <a:cs typeface="Times New Roman" panose="02020603050405020304" pitchFamily="18" charset="0"/>
                </a:endParaRPr>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1057080" y="4583446"/>
                <a:ext cx="1684005" cy="911275"/>
              </a:xfrm>
              <a:prstGeom prst="rect">
                <a:avLst/>
              </a:prstGeom>
              <a:blipFill>
                <a:blip r:embed="rId10"/>
                <a:stretch>
                  <a:fillRect/>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255025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6"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Oval 2"/>
          <p:cNvSpPr>
            <a:spLocks noChangeArrowheads="1"/>
          </p:cNvSpPr>
          <p:nvPr/>
        </p:nvSpPr>
        <p:spPr bwMode="auto">
          <a:xfrm>
            <a:off x="1042988" y="1304925"/>
            <a:ext cx="360362" cy="360363"/>
          </a:xfrm>
          <a:prstGeom prst="ellipse">
            <a:avLst/>
          </a:prstGeom>
          <a:solidFill>
            <a:srgbClr val="0000CC"/>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21858" name="Oval 3"/>
          <p:cNvSpPr>
            <a:spLocks noChangeArrowheads="1"/>
          </p:cNvSpPr>
          <p:nvPr/>
        </p:nvSpPr>
        <p:spPr bwMode="auto">
          <a:xfrm>
            <a:off x="2808288" y="1304925"/>
            <a:ext cx="360362" cy="360363"/>
          </a:xfrm>
          <a:prstGeom prst="ellipse">
            <a:avLst/>
          </a:prstGeom>
          <a:solidFill>
            <a:srgbClr val="0000CC"/>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21859" name="Oval 4"/>
          <p:cNvSpPr>
            <a:spLocks noChangeArrowheads="1"/>
          </p:cNvSpPr>
          <p:nvPr/>
        </p:nvSpPr>
        <p:spPr bwMode="auto">
          <a:xfrm>
            <a:off x="1692275" y="3284538"/>
            <a:ext cx="360363" cy="360362"/>
          </a:xfrm>
          <a:prstGeom prst="ellipse">
            <a:avLst/>
          </a:prstGeom>
          <a:solidFill>
            <a:srgbClr val="0000CC"/>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21860" name="Oval 5"/>
          <p:cNvSpPr>
            <a:spLocks noChangeArrowheads="1"/>
          </p:cNvSpPr>
          <p:nvPr/>
        </p:nvSpPr>
        <p:spPr bwMode="auto">
          <a:xfrm>
            <a:off x="2051050" y="3284538"/>
            <a:ext cx="360363" cy="360362"/>
          </a:xfrm>
          <a:prstGeom prst="ellipse">
            <a:avLst/>
          </a:prstGeom>
          <a:solidFill>
            <a:srgbClr val="0000CC"/>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21861" name="Line 6"/>
          <p:cNvSpPr>
            <a:spLocks noChangeShapeType="1"/>
          </p:cNvSpPr>
          <p:nvPr/>
        </p:nvSpPr>
        <p:spPr bwMode="auto">
          <a:xfrm>
            <a:off x="1008063" y="1160463"/>
            <a:ext cx="7191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21862" name="Line 7"/>
          <p:cNvSpPr>
            <a:spLocks noChangeShapeType="1"/>
          </p:cNvSpPr>
          <p:nvPr/>
        </p:nvSpPr>
        <p:spPr bwMode="auto">
          <a:xfrm flipH="1">
            <a:off x="2484438" y="1160463"/>
            <a:ext cx="7572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21863" name="Text Box 8"/>
          <p:cNvSpPr txBox="1">
            <a:spLocks noChangeArrowheads="1"/>
          </p:cNvSpPr>
          <p:nvPr/>
        </p:nvSpPr>
        <p:spPr bwMode="auto">
          <a:xfrm>
            <a:off x="1150938" y="765175"/>
            <a:ext cx="1793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u</a:t>
            </a:r>
          </a:p>
        </p:txBody>
      </p:sp>
      <p:sp>
        <p:nvSpPr>
          <p:cNvPr id="121864" name="Text Box 9"/>
          <p:cNvSpPr txBox="1">
            <a:spLocks noChangeArrowheads="1"/>
          </p:cNvSpPr>
          <p:nvPr/>
        </p:nvSpPr>
        <p:spPr bwMode="auto">
          <a:xfrm>
            <a:off x="2879725" y="765175"/>
            <a:ext cx="179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u</a:t>
            </a:r>
          </a:p>
        </p:txBody>
      </p:sp>
      <p:sp>
        <p:nvSpPr>
          <p:cNvPr id="121865" name="Oval 10"/>
          <p:cNvSpPr>
            <a:spLocks noChangeArrowheads="1"/>
          </p:cNvSpPr>
          <p:nvPr/>
        </p:nvSpPr>
        <p:spPr bwMode="auto">
          <a:xfrm>
            <a:off x="4751388" y="1376363"/>
            <a:ext cx="360362" cy="360362"/>
          </a:xfrm>
          <a:prstGeom prst="ellipse">
            <a:avLst/>
          </a:prstGeom>
          <a:solidFill>
            <a:srgbClr val="FF0000"/>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21866" name="Oval 11"/>
          <p:cNvSpPr>
            <a:spLocks noChangeArrowheads="1"/>
          </p:cNvSpPr>
          <p:nvPr/>
        </p:nvSpPr>
        <p:spPr bwMode="auto">
          <a:xfrm>
            <a:off x="6516688" y="1376363"/>
            <a:ext cx="360362" cy="360362"/>
          </a:xfrm>
          <a:prstGeom prst="ellipse">
            <a:avLst/>
          </a:prstGeom>
          <a:solidFill>
            <a:srgbClr val="FF0000"/>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21867" name="Oval 12"/>
          <p:cNvSpPr>
            <a:spLocks noChangeArrowheads="1"/>
          </p:cNvSpPr>
          <p:nvPr/>
        </p:nvSpPr>
        <p:spPr bwMode="auto">
          <a:xfrm>
            <a:off x="5400675" y="3355975"/>
            <a:ext cx="360363" cy="360363"/>
          </a:xfrm>
          <a:prstGeom prst="ellipse">
            <a:avLst/>
          </a:prstGeom>
          <a:solidFill>
            <a:srgbClr val="FF0000"/>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21868" name="Oval 13"/>
          <p:cNvSpPr>
            <a:spLocks noChangeArrowheads="1"/>
          </p:cNvSpPr>
          <p:nvPr/>
        </p:nvSpPr>
        <p:spPr bwMode="auto">
          <a:xfrm>
            <a:off x="5759450" y="3355975"/>
            <a:ext cx="360363" cy="360363"/>
          </a:xfrm>
          <a:prstGeom prst="ellipse">
            <a:avLst/>
          </a:prstGeom>
          <a:solidFill>
            <a:srgbClr val="FF0000"/>
          </a:solidFill>
          <a:ln w="9525">
            <a:solidFill>
              <a:schemeClr val="tx1"/>
            </a:solidFill>
            <a:round/>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21869" name="Line 14"/>
          <p:cNvSpPr>
            <a:spLocks noChangeShapeType="1"/>
          </p:cNvSpPr>
          <p:nvPr/>
        </p:nvSpPr>
        <p:spPr bwMode="auto">
          <a:xfrm>
            <a:off x="5472113" y="3141663"/>
            <a:ext cx="719137"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21870" name="Line 15"/>
          <p:cNvSpPr>
            <a:spLocks noChangeShapeType="1"/>
          </p:cNvSpPr>
          <p:nvPr/>
        </p:nvSpPr>
        <p:spPr bwMode="auto">
          <a:xfrm flipH="1">
            <a:off x="5327650" y="1231900"/>
            <a:ext cx="1622425" cy="15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21871" name="Text Box 16"/>
          <p:cNvSpPr txBox="1">
            <a:spLocks noChangeArrowheads="1"/>
          </p:cNvSpPr>
          <p:nvPr/>
        </p:nvSpPr>
        <p:spPr bwMode="auto">
          <a:xfrm>
            <a:off x="5759450" y="2781300"/>
            <a:ext cx="179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u</a:t>
            </a:r>
          </a:p>
        </p:txBody>
      </p:sp>
      <p:sp>
        <p:nvSpPr>
          <p:cNvPr id="121872" name="Text Box 17"/>
          <p:cNvSpPr txBox="1">
            <a:spLocks noChangeArrowheads="1"/>
          </p:cNvSpPr>
          <p:nvPr/>
        </p:nvSpPr>
        <p:spPr bwMode="auto">
          <a:xfrm>
            <a:off x="6408738" y="836613"/>
            <a:ext cx="86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u’   </a:t>
            </a:r>
            <a:endParaRPr kumimoji="0" lang="en-US" altLang="zh-TW" sz="1800">
              <a:solidFill>
                <a:srgbClr val="FF0000"/>
              </a:solidFill>
              <a:latin typeface="Times New Roman" pitchFamily="18" charset="0"/>
            </a:endParaRPr>
          </a:p>
        </p:txBody>
      </p:sp>
      <p:sp>
        <p:nvSpPr>
          <p:cNvPr id="121873" name="Line 18"/>
          <p:cNvSpPr>
            <a:spLocks noChangeShapeType="1"/>
          </p:cNvSpPr>
          <p:nvPr/>
        </p:nvSpPr>
        <p:spPr bwMode="auto">
          <a:xfrm>
            <a:off x="1187450" y="4365625"/>
            <a:ext cx="0" cy="1116013"/>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21874" name="Line 19"/>
          <p:cNvSpPr>
            <a:spLocks noChangeShapeType="1"/>
          </p:cNvSpPr>
          <p:nvPr/>
        </p:nvSpPr>
        <p:spPr bwMode="auto">
          <a:xfrm>
            <a:off x="1187450" y="5481638"/>
            <a:ext cx="133191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21875" name="Text Box 20"/>
          <p:cNvSpPr txBox="1">
            <a:spLocks noChangeArrowheads="1"/>
          </p:cNvSpPr>
          <p:nvPr/>
        </p:nvSpPr>
        <p:spPr bwMode="auto">
          <a:xfrm>
            <a:off x="898525" y="5554663"/>
            <a:ext cx="4683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O</a:t>
            </a:r>
          </a:p>
        </p:txBody>
      </p:sp>
      <p:sp>
        <p:nvSpPr>
          <p:cNvPr id="121876" name="Line 21"/>
          <p:cNvSpPr>
            <a:spLocks noChangeShapeType="1"/>
          </p:cNvSpPr>
          <p:nvPr/>
        </p:nvSpPr>
        <p:spPr bwMode="auto">
          <a:xfrm>
            <a:off x="4535488" y="4365625"/>
            <a:ext cx="0" cy="1116013"/>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21877" name="Line 22"/>
          <p:cNvSpPr>
            <a:spLocks noChangeShapeType="1"/>
          </p:cNvSpPr>
          <p:nvPr/>
        </p:nvSpPr>
        <p:spPr bwMode="auto">
          <a:xfrm>
            <a:off x="4535488" y="5481638"/>
            <a:ext cx="133191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21878" name="Text Box 23"/>
          <p:cNvSpPr txBox="1">
            <a:spLocks noChangeArrowheads="1"/>
          </p:cNvSpPr>
          <p:nvPr/>
        </p:nvSpPr>
        <p:spPr bwMode="auto">
          <a:xfrm>
            <a:off x="4319588" y="5481638"/>
            <a:ext cx="468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O’</a:t>
            </a:r>
          </a:p>
        </p:txBody>
      </p:sp>
      <p:sp>
        <p:nvSpPr>
          <p:cNvPr id="121879" name="Line 24"/>
          <p:cNvSpPr>
            <a:spLocks noChangeShapeType="1"/>
          </p:cNvSpPr>
          <p:nvPr/>
        </p:nvSpPr>
        <p:spPr bwMode="auto">
          <a:xfrm>
            <a:off x="4967288" y="4905375"/>
            <a:ext cx="5397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21880" name="Text Box 25"/>
          <p:cNvSpPr txBox="1">
            <a:spLocks noChangeArrowheads="1"/>
          </p:cNvSpPr>
          <p:nvPr/>
        </p:nvSpPr>
        <p:spPr bwMode="auto">
          <a:xfrm>
            <a:off x="4967288" y="4437063"/>
            <a:ext cx="6842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en-US" altLang="zh-TW" sz="1800" i="1">
                <a:latin typeface="Times New Roman" pitchFamily="18" charset="0"/>
              </a:rPr>
              <a:t>v=u</a:t>
            </a:r>
          </a:p>
        </p:txBody>
      </p:sp>
      <p:sp>
        <p:nvSpPr>
          <p:cNvPr id="121881" name="Text Box 27"/>
          <p:cNvSpPr txBox="1">
            <a:spLocks noChangeArrowheads="1"/>
          </p:cNvSpPr>
          <p:nvPr/>
        </p:nvSpPr>
        <p:spPr bwMode="auto">
          <a:xfrm>
            <a:off x="7380288" y="1304925"/>
            <a:ext cx="11160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endParaRPr kumimoji="0" lang="zh-TW" altLang="en-US" sz="1800">
              <a:latin typeface="Arial" pitchFamily="34" charset="0"/>
            </a:endParaRPr>
          </a:p>
        </p:txBody>
      </p:sp>
      <p:sp>
        <p:nvSpPr>
          <p:cNvPr id="121882" name="Rectangle 36"/>
          <p:cNvSpPr>
            <a:spLocks noChangeArrowheads="1"/>
          </p:cNvSpPr>
          <p:nvPr/>
        </p:nvSpPr>
        <p:spPr bwMode="auto">
          <a:xfrm>
            <a:off x="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121883" name="Rectangle 38"/>
          <p:cNvSpPr>
            <a:spLocks noChangeArrowheads="1"/>
          </p:cNvSpPr>
          <p:nvPr/>
        </p:nvSpPr>
        <p:spPr bwMode="auto">
          <a:xfrm>
            <a:off x="0" y="32956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cxnSp>
        <p:nvCxnSpPr>
          <p:cNvPr id="121889" name="直線接點 33"/>
          <p:cNvCxnSpPr>
            <a:cxnSpLocks noChangeShapeType="1"/>
          </p:cNvCxnSpPr>
          <p:nvPr/>
        </p:nvCxnSpPr>
        <p:spPr bwMode="auto">
          <a:xfrm rot="5400000">
            <a:off x="1705768" y="3447257"/>
            <a:ext cx="51482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sp>
        <p:nvSpPr>
          <p:cNvPr id="121890" name="Text Box 35"/>
          <p:cNvSpPr txBox="1">
            <a:spLocks noChangeArrowheads="1"/>
          </p:cNvSpPr>
          <p:nvPr/>
        </p:nvSpPr>
        <p:spPr bwMode="auto">
          <a:xfrm>
            <a:off x="1103313" y="6094413"/>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kumimoji="0" lang="zh-TW" altLang="en-US" sz="1800">
                <a:solidFill>
                  <a:srgbClr val="FF0000"/>
                </a:solidFill>
                <a:latin typeface="Arial" pitchFamily="34" charset="0"/>
              </a:rPr>
              <a:t>新定義使動量守恆定律遵守相對性原則</a:t>
            </a:r>
          </a:p>
        </p:txBody>
      </p:sp>
      <mc:AlternateContent xmlns:mc="http://schemas.openxmlformats.org/markup-compatibility/2006" xmlns:a14="http://schemas.microsoft.com/office/drawing/2010/main">
        <mc:Choice Requires="a14">
          <p:sp>
            <p:nvSpPr>
              <p:cNvPr id="36" name="Rectangle 19">
                <a:extLst>
                  <a:ext uri="{FF2B5EF4-FFF2-40B4-BE49-F238E27FC236}">
                    <a16:creationId xmlns:a16="http://schemas.microsoft.com/office/drawing/2014/main" id="{15BAD0B7-7072-4443-9846-64D8F76AF031}"/>
                  </a:ext>
                </a:extLst>
              </p:cNvPr>
              <p:cNvSpPr>
                <a:spLocks noChangeArrowheads="1"/>
              </p:cNvSpPr>
              <p:nvPr/>
            </p:nvSpPr>
            <p:spPr bwMode="auto">
              <a:xfrm>
                <a:off x="5808412" y="3863784"/>
                <a:ext cx="3137397" cy="440120"/>
              </a:xfrm>
              <a:prstGeom prst="rect">
                <a:avLst/>
              </a:prstGeom>
              <a:solidFill>
                <a:srgbClr val="FFFDAB"/>
              </a:solidFill>
              <a:ln>
                <a:noFill/>
              </a:ln>
            </p:spPr>
            <p:txBody>
              <a:bodyPr wrap="none" anchor="ct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sSubSup>
                        <m:sSubSupPr>
                          <m:ctrlPr>
                            <a:rPr lang="en-US" altLang="zh-TW" sz="1800" i="1" smtClean="0">
                              <a:latin typeface="Cambria Math" panose="02040503050406030204" pitchFamily="18" charset="0"/>
                            </a:rPr>
                          </m:ctrlPr>
                        </m:sSubSupPr>
                        <m:e>
                          <m:r>
                            <a:rPr lang="en-US" altLang="zh-TW" sz="1800" b="0" i="1" smtClean="0">
                              <a:latin typeface="Cambria Math" panose="02040503050406030204" pitchFamily="18" charset="0"/>
                            </a:rPr>
                            <m:t>𝑝</m:t>
                          </m:r>
                        </m:e>
                        <m:sub>
                          <m:r>
                            <a:rPr lang="en-US" altLang="zh-TW" sz="1800" b="0" i="1" smtClean="0">
                              <a:latin typeface="Cambria Math" panose="02040503050406030204" pitchFamily="18" charset="0"/>
                            </a:rPr>
                            <m:t>𝑖</m:t>
                          </m:r>
                          <m:r>
                            <a:rPr lang="en-US" altLang="zh-TW" sz="1800" b="0" i="1" smtClean="0">
                              <a:latin typeface="Cambria Math" panose="02040503050406030204" pitchFamily="18" charset="0"/>
                            </a:rPr>
                            <m:t> </m:t>
                          </m:r>
                          <m:r>
                            <m:rPr>
                              <m:sty m:val="p"/>
                            </m:rPr>
                            <a:rPr lang="en-US" altLang="zh-TW" sz="1800" b="0" i="0" smtClean="0">
                              <a:latin typeface="Cambria Math" panose="02040503050406030204" pitchFamily="18" charset="0"/>
                            </a:rPr>
                            <m:t>total</m:t>
                          </m:r>
                        </m:sub>
                        <m:sup>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1</m:t>
                              </m:r>
                            </m:e>
                            <m:sup>
                              <m:r>
                                <a:rPr lang="en-US" altLang="zh-TW" sz="1800" b="0" i="1" smtClean="0">
                                  <a:latin typeface="Cambria Math" panose="02040503050406030204" pitchFamily="18" charset="0"/>
                                </a:rPr>
                                <m:t>′</m:t>
                              </m:r>
                            </m:sup>
                          </m:sSup>
                        </m:sup>
                      </m:sSubSup>
                      <m:r>
                        <a:rPr lang="en-US" altLang="zh-TW" sz="1800" b="0" i="1" smtClean="0">
                          <a:latin typeface="Cambria Math" panose="02040503050406030204" pitchFamily="18" charset="0"/>
                        </a:rPr>
                        <m:t>=</m:t>
                      </m:r>
                      <m:r>
                        <a:rPr lang="zh-TW" altLang="en-US" sz="1800" i="1">
                          <a:latin typeface="Cambria Math"/>
                        </a:rPr>
                        <m:t>𝛾</m:t>
                      </m:r>
                      <m:d>
                        <m:dPr>
                          <m:ctrlPr>
                            <a:rPr lang="en-US" altLang="zh-TW" sz="1800" i="1">
                              <a:latin typeface="Cambria Math" panose="02040503050406030204" pitchFamily="18" charset="0"/>
                            </a:rPr>
                          </m:ctrlPr>
                        </m:dPr>
                        <m:e>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𝑝</m:t>
                              </m:r>
                            </m:e>
                            <m:sub>
                              <m:r>
                                <a:rPr lang="en-US" altLang="zh-TW" sz="1800" b="0" i="1" smtClean="0">
                                  <a:latin typeface="Cambria Math" panose="02040503050406030204" pitchFamily="18" charset="0"/>
                                </a:rPr>
                                <m:t>𝑖</m:t>
                              </m:r>
                              <m:r>
                                <a:rPr lang="en-US" altLang="zh-TW" sz="1800" b="0" i="1" smtClean="0">
                                  <a:latin typeface="Cambria Math" panose="02040503050406030204" pitchFamily="18" charset="0"/>
                                </a:rPr>
                                <m:t> </m:t>
                              </m:r>
                              <m:r>
                                <m:rPr>
                                  <m:sty m:val="p"/>
                                </m:rPr>
                                <a:rPr lang="en-US" altLang="zh-TW" sz="1800">
                                  <a:latin typeface="Cambria Math" panose="02040503050406030204" pitchFamily="18" charset="0"/>
                                </a:rPr>
                                <m:t>total</m:t>
                              </m:r>
                            </m:sub>
                            <m:sup>
                              <m:r>
                                <a:rPr lang="en-US" altLang="zh-TW" sz="1800" b="0" i="1" smtClean="0">
                                  <a:latin typeface="Cambria Math" panose="02040503050406030204" pitchFamily="18" charset="0"/>
                                </a:rPr>
                                <m:t>1</m:t>
                              </m:r>
                            </m:sup>
                          </m:sSubSup>
                          <m:r>
                            <a:rPr lang="en-US" altLang="zh-TW" sz="1800" i="1">
                              <a:latin typeface="Cambria Math"/>
                            </a:rPr>
                            <m:t>−</m:t>
                          </m:r>
                          <m:r>
                            <a:rPr lang="zh-TW" altLang="en-US" sz="1800" i="1">
                              <a:latin typeface="Cambria Math"/>
                              <a:cs typeface="Times New Roman" pitchFamily="18" charset="0"/>
                            </a:rPr>
                            <m:t>𝛽</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𝑝</m:t>
                              </m:r>
                            </m:e>
                            <m:sub>
                              <m:r>
                                <a:rPr lang="en-US" altLang="zh-TW" sz="1800" b="0" i="1" smtClean="0">
                                  <a:latin typeface="Cambria Math" panose="02040503050406030204" pitchFamily="18" charset="0"/>
                                </a:rPr>
                                <m:t>𝑖</m:t>
                              </m:r>
                              <m:r>
                                <a:rPr lang="en-US" altLang="zh-TW" sz="1800" b="0" i="0" smtClean="0">
                                  <a:latin typeface="Cambria Math" panose="02040503050406030204" pitchFamily="18" charset="0"/>
                                </a:rPr>
                                <m:t> </m:t>
                              </m:r>
                              <m:r>
                                <m:rPr>
                                  <m:sty m:val="p"/>
                                </m:rPr>
                                <a:rPr lang="en-US" altLang="zh-TW" sz="1800">
                                  <a:latin typeface="Cambria Math" panose="02040503050406030204" pitchFamily="18" charset="0"/>
                                </a:rPr>
                                <m:t>total</m:t>
                              </m:r>
                            </m:sub>
                            <m:sup>
                              <m:r>
                                <a:rPr lang="en-US" altLang="zh-TW" sz="1800" b="0" i="1" smtClean="0">
                                  <a:latin typeface="Cambria Math" panose="02040503050406030204" pitchFamily="18" charset="0"/>
                                </a:rPr>
                                <m:t>0</m:t>
                              </m:r>
                            </m:sup>
                          </m:sSubSup>
                        </m:e>
                      </m:d>
                    </m:oMath>
                  </m:oMathPara>
                </a14:m>
                <a:endParaRPr lang="zh-TW" altLang="en-US" sz="1800" dirty="0"/>
              </a:p>
            </p:txBody>
          </p:sp>
        </mc:Choice>
        <mc:Fallback xmlns="">
          <p:sp>
            <p:nvSpPr>
              <p:cNvPr id="36" name="Rectangle 19">
                <a:extLst>
                  <a:ext uri="{FF2B5EF4-FFF2-40B4-BE49-F238E27FC236}">
                    <a16:creationId xmlns:a16="http://schemas.microsoft.com/office/drawing/2014/main" id="{15BAD0B7-7072-4443-9846-64D8F76AF031}"/>
                  </a:ext>
                </a:extLst>
              </p:cNvPr>
              <p:cNvSpPr>
                <a:spLocks noRot="1" noChangeAspect="1" noMove="1" noResize="1" noEditPoints="1" noAdjustHandles="1" noChangeArrowheads="1" noChangeShapeType="1" noTextEdit="1"/>
              </p:cNvSpPr>
              <p:nvPr/>
            </p:nvSpPr>
            <p:spPr bwMode="auto">
              <a:xfrm>
                <a:off x="5808412" y="3863784"/>
                <a:ext cx="3137397" cy="440120"/>
              </a:xfrm>
              <a:prstGeom prst="rect">
                <a:avLst/>
              </a:prstGeom>
              <a:blipFill>
                <a:blip r:embed="rId2"/>
                <a:stretch>
                  <a:fillRect b="-11111"/>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7" name="Rectangle 19">
                <a:extLst>
                  <a:ext uri="{FF2B5EF4-FFF2-40B4-BE49-F238E27FC236}">
                    <a16:creationId xmlns:a16="http://schemas.microsoft.com/office/drawing/2014/main" id="{90311C76-30F3-3447-8417-E2E652F4AD31}"/>
                  </a:ext>
                </a:extLst>
              </p:cNvPr>
              <p:cNvSpPr>
                <a:spLocks noChangeArrowheads="1"/>
              </p:cNvSpPr>
              <p:nvPr/>
            </p:nvSpPr>
            <p:spPr bwMode="auto">
              <a:xfrm>
                <a:off x="5808412" y="4410597"/>
                <a:ext cx="3325013" cy="458267"/>
              </a:xfrm>
              <a:prstGeom prst="rect">
                <a:avLst/>
              </a:prstGeom>
              <a:solidFill>
                <a:srgbClr val="FFFDAB"/>
              </a:solidFill>
              <a:ln>
                <a:noFill/>
              </a:ln>
            </p:spPr>
            <p:txBody>
              <a:bodyPr wrap="none" anchor="ct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sSubSup>
                        <m:sSubSupPr>
                          <m:ctrlPr>
                            <a:rPr lang="en-US" altLang="zh-TW" sz="1800" i="1" smtClean="0">
                              <a:latin typeface="Cambria Math" panose="02040503050406030204" pitchFamily="18" charset="0"/>
                            </a:rPr>
                          </m:ctrlPr>
                        </m:sSubSupPr>
                        <m:e>
                          <m:r>
                            <a:rPr lang="en-US" altLang="zh-TW" sz="1800" b="0" i="1" smtClean="0">
                              <a:latin typeface="Cambria Math" panose="02040503050406030204" pitchFamily="18" charset="0"/>
                            </a:rPr>
                            <m:t>𝑝</m:t>
                          </m:r>
                        </m:e>
                        <m:sub>
                          <m:r>
                            <a:rPr lang="en-US" altLang="zh-TW" sz="1800" b="0" i="1" smtClean="0">
                              <a:latin typeface="Cambria Math" panose="02040503050406030204" pitchFamily="18" charset="0"/>
                            </a:rPr>
                            <m:t>𝑓</m:t>
                          </m:r>
                          <m:r>
                            <a:rPr lang="en-US" altLang="zh-TW" sz="1800" b="0" i="1" smtClean="0">
                              <a:latin typeface="Cambria Math" panose="02040503050406030204" pitchFamily="18" charset="0"/>
                            </a:rPr>
                            <m:t> </m:t>
                          </m:r>
                          <m:r>
                            <m:rPr>
                              <m:sty m:val="p"/>
                            </m:rPr>
                            <a:rPr lang="en-US" altLang="zh-TW" sz="1800" b="0" i="0" smtClean="0">
                              <a:latin typeface="Cambria Math" panose="02040503050406030204" pitchFamily="18" charset="0"/>
                            </a:rPr>
                            <m:t>total</m:t>
                          </m:r>
                        </m:sub>
                        <m:sup>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1</m:t>
                              </m:r>
                            </m:e>
                            <m:sup>
                              <m:r>
                                <a:rPr lang="en-US" altLang="zh-TW" sz="1800" b="0" i="1" smtClean="0">
                                  <a:latin typeface="Cambria Math" panose="02040503050406030204" pitchFamily="18" charset="0"/>
                                </a:rPr>
                                <m:t>′</m:t>
                              </m:r>
                            </m:sup>
                          </m:sSup>
                        </m:sup>
                      </m:sSubSup>
                      <m:r>
                        <a:rPr lang="en-US" altLang="zh-TW" sz="1800" b="0" i="1" smtClean="0">
                          <a:latin typeface="Cambria Math" panose="02040503050406030204" pitchFamily="18" charset="0"/>
                        </a:rPr>
                        <m:t>=</m:t>
                      </m:r>
                      <m:r>
                        <a:rPr lang="zh-TW" altLang="en-US" sz="1800" i="1">
                          <a:latin typeface="Cambria Math"/>
                        </a:rPr>
                        <m:t>𝛾</m:t>
                      </m:r>
                      <m:d>
                        <m:dPr>
                          <m:ctrlPr>
                            <a:rPr lang="en-US" altLang="zh-TW" sz="1800" i="1">
                              <a:latin typeface="Cambria Math" panose="02040503050406030204" pitchFamily="18" charset="0"/>
                            </a:rPr>
                          </m:ctrlPr>
                        </m:dPr>
                        <m:e>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𝑝</m:t>
                              </m:r>
                            </m:e>
                            <m:sub>
                              <m:r>
                                <a:rPr lang="en-US" altLang="zh-TW" sz="1800" b="0" i="1" smtClean="0">
                                  <a:latin typeface="Cambria Math" panose="02040503050406030204" pitchFamily="18" charset="0"/>
                                </a:rPr>
                                <m:t>𝑓</m:t>
                              </m:r>
                              <m:r>
                                <a:rPr lang="en-US" altLang="zh-TW" sz="1800" b="0" i="1" smtClean="0">
                                  <a:latin typeface="Cambria Math" panose="02040503050406030204" pitchFamily="18" charset="0"/>
                                </a:rPr>
                                <m:t> </m:t>
                              </m:r>
                              <m:r>
                                <m:rPr>
                                  <m:sty m:val="p"/>
                                </m:rPr>
                                <a:rPr lang="en-US" altLang="zh-TW" sz="1800">
                                  <a:latin typeface="Cambria Math" panose="02040503050406030204" pitchFamily="18" charset="0"/>
                                </a:rPr>
                                <m:t>total</m:t>
                              </m:r>
                            </m:sub>
                            <m:sup>
                              <m:r>
                                <a:rPr lang="en-US" altLang="zh-TW" sz="1800" b="0" i="1" smtClean="0">
                                  <a:latin typeface="Cambria Math" panose="02040503050406030204" pitchFamily="18" charset="0"/>
                                </a:rPr>
                                <m:t>1</m:t>
                              </m:r>
                            </m:sup>
                          </m:sSubSup>
                          <m:r>
                            <a:rPr lang="en-US" altLang="zh-TW" sz="1800" i="1">
                              <a:latin typeface="Cambria Math"/>
                            </a:rPr>
                            <m:t>−</m:t>
                          </m:r>
                          <m:r>
                            <a:rPr lang="zh-TW" altLang="en-US" sz="1800" i="1">
                              <a:latin typeface="Cambria Math"/>
                              <a:cs typeface="Times New Roman" pitchFamily="18" charset="0"/>
                            </a:rPr>
                            <m:t>𝛽</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𝑝</m:t>
                              </m:r>
                            </m:e>
                            <m:sub>
                              <m:r>
                                <a:rPr lang="en-US" altLang="zh-TW" sz="1800" b="0" i="1" smtClean="0">
                                  <a:latin typeface="Cambria Math" panose="02040503050406030204" pitchFamily="18" charset="0"/>
                                </a:rPr>
                                <m:t>𝑓</m:t>
                              </m:r>
                              <m:r>
                                <a:rPr lang="en-US" altLang="zh-TW" sz="1800" b="0" i="0" smtClean="0">
                                  <a:latin typeface="Cambria Math" panose="02040503050406030204" pitchFamily="18" charset="0"/>
                                </a:rPr>
                                <m:t> </m:t>
                              </m:r>
                              <m:r>
                                <m:rPr>
                                  <m:sty m:val="p"/>
                                </m:rPr>
                                <a:rPr lang="en-US" altLang="zh-TW" sz="1800">
                                  <a:latin typeface="Cambria Math" panose="02040503050406030204" pitchFamily="18" charset="0"/>
                                </a:rPr>
                                <m:t>total</m:t>
                              </m:r>
                            </m:sub>
                            <m:sup>
                              <m:r>
                                <a:rPr lang="en-US" altLang="zh-TW" sz="1800" b="0" i="1" smtClean="0">
                                  <a:latin typeface="Cambria Math" panose="02040503050406030204" pitchFamily="18" charset="0"/>
                                </a:rPr>
                                <m:t>0</m:t>
                              </m:r>
                            </m:sup>
                          </m:sSubSup>
                        </m:e>
                      </m:d>
                    </m:oMath>
                  </m:oMathPara>
                </a14:m>
                <a:endParaRPr lang="zh-TW" altLang="en-US" sz="1800" dirty="0"/>
              </a:p>
            </p:txBody>
          </p:sp>
        </mc:Choice>
        <mc:Fallback xmlns="">
          <p:sp>
            <p:nvSpPr>
              <p:cNvPr id="37" name="Rectangle 19">
                <a:extLst>
                  <a:ext uri="{FF2B5EF4-FFF2-40B4-BE49-F238E27FC236}">
                    <a16:creationId xmlns:a16="http://schemas.microsoft.com/office/drawing/2014/main" id="{90311C76-30F3-3447-8417-E2E652F4AD31}"/>
                  </a:ext>
                </a:extLst>
              </p:cNvPr>
              <p:cNvSpPr>
                <a:spLocks noRot="1" noChangeAspect="1" noMove="1" noResize="1" noEditPoints="1" noAdjustHandles="1" noChangeArrowheads="1" noChangeShapeType="1" noTextEdit="1"/>
              </p:cNvSpPr>
              <p:nvPr/>
            </p:nvSpPr>
            <p:spPr bwMode="auto">
              <a:xfrm>
                <a:off x="5808412" y="4410597"/>
                <a:ext cx="3325013" cy="458267"/>
              </a:xfrm>
              <a:prstGeom prst="rect">
                <a:avLst/>
              </a:prstGeom>
              <a:blipFill>
                <a:blip r:embed="rId3"/>
                <a:stretch>
                  <a:fillRect b="-8108"/>
                </a:stretch>
              </a:blipFill>
              <a:ln>
                <a:noFill/>
              </a:ln>
            </p:spPr>
            <p:txBody>
              <a:bodyPr/>
              <a:lstStyle/>
              <a:p>
                <a:r>
                  <a:rPr lang="zh-TW" altLang="en-US">
                    <a:noFill/>
                  </a:rPr>
                  <a:t> </a:t>
                </a:r>
              </a:p>
            </p:txBody>
          </p:sp>
        </mc:Fallback>
      </mc:AlternateContent>
      <p:sp>
        <p:nvSpPr>
          <p:cNvPr id="2" name="向下箭號 1">
            <a:extLst>
              <a:ext uri="{FF2B5EF4-FFF2-40B4-BE49-F238E27FC236}">
                <a16:creationId xmlns:a16="http://schemas.microsoft.com/office/drawing/2014/main" id="{AB9F6FC2-C624-CC43-B70B-0FE74C2055F3}"/>
              </a:ext>
            </a:extLst>
          </p:cNvPr>
          <p:cNvSpPr/>
          <p:nvPr/>
        </p:nvSpPr>
        <p:spPr>
          <a:xfrm>
            <a:off x="6736556" y="5145024"/>
            <a:ext cx="432340" cy="592995"/>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mc:AlternateContent xmlns:mc="http://schemas.openxmlformats.org/markup-compatibility/2006" xmlns:a14="http://schemas.microsoft.com/office/drawing/2010/main">
        <mc:Choice Requires="a14">
          <p:sp>
            <p:nvSpPr>
              <p:cNvPr id="39" name="Rectangle 19">
                <a:extLst>
                  <a:ext uri="{FF2B5EF4-FFF2-40B4-BE49-F238E27FC236}">
                    <a16:creationId xmlns:a16="http://schemas.microsoft.com/office/drawing/2014/main" id="{9BF4CCA2-0594-4440-B1E7-880271D013D3}"/>
                  </a:ext>
                </a:extLst>
              </p:cNvPr>
              <p:cNvSpPr>
                <a:spLocks noChangeArrowheads="1"/>
              </p:cNvSpPr>
              <p:nvPr/>
            </p:nvSpPr>
            <p:spPr bwMode="auto">
              <a:xfrm>
                <a:off x="5812306" y="5792670"/>
                <a:ext cx="1879361" cy="457433"/>
              </a:xfrm>
              <a:prstGeom prst="rect">
                <a:avLst/>
              </a:prstGeom>
              <a:solidFill>
                <a:srgbClr val="FFFDAB"/>
              </a:solidFill>
              <a:ln>
                <a:noFill/>
              </a:ln>
            </p:spPr>
            <p:txBody>
              <a:bodyPr wrap="none" anchor="ct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sSubSup>
                        <m:sSubSupPr>
                          <m:ctrlPr>
                            <a:rPr lang="en-US" altLang="zh-TW" sz="1800" i="1" smtClean="0">
                              <a:latin typeface="Cambria Math" panose="02040503050406030204" pitchFamily="18" charset="0"/>
                            </a:rPr>
                          </m:ctrlPr>
                        </m:sSubSupPr>
                        <m:e>
                          <m:r>
                            <a:rPr lang="en-US" altLang="zh-TW" sz="1800" b="0" i="1" smtClean="0">
                              <a:latin typeface="Cambria Math" panose="02040503050406030204" pitchFamily="18" charset="0"/>
                            </a:rPr>
                            <m:t>𝑝</m:t>
                          </m:r>
                        </m:e>
                        <m:sub>
                          <m:r>
                            <a:rPr lang="en-US" altLang="zh-TW" sz="1800" b="0" i="1" smtClean="0">
                              <a:latin typeface="Cambria Math" panose="02040503050406030204" pitchFamily="18" charset="0"/>
                            </a:rPr>
                            <m:t>𝑖</m:t>
                          </m:r>
                          <m:r>
                            <a:rPr lang="en-US" altLang="zh-TW" sz="1800" b="0" i="1" smtClean="0">
                              <a:latin typeface="Cambria Math" panose="02040503050406030204" pitchFamily="18" charset="0"/>
                            </a:rPr>
                            <m:t> </m:t>
                          </m:r>
                          <m:r>
                            <m:rPr>
                              <m:sty m:val="p"/>
                            </m:rPr>
                            <a:rPr lang="en-US" altLang="zh-TW" sz="1800" b="0" i="0" smtClean="0">
                              <a:latin typeface="Cambria Math" panose="02040503050406030204" pitchFamily="18" charset="0"/>
                            </a:rPr>
                            <m:t>total</m:t>
                          </m:r>
                        </m:sub>
                        <m:sup>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1</m:t>
                              </m:r>
                            </m:e>
                            <m:sup>
                              <m:r>
                                <a:rPr lang="en-US" altLang="zh-TW" sz="1800" b="0" i="1" smtClean="0">
                                  <a:latin typeface="Cambria Math" panose="02040503050406030204" pitchFamily="18" charset="0"/>
                                </a:rPr>
                                <m:t>′</m:t>
                              </m:r>
                            </m:sup>
                          </m:sSup>
                        </m:sup>
                      </m:sSubSup>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𝑝</m:t>
                          </m:r>
                        </m:e>
                        <m:sub>
                          <m:r>
                            <a:rPr lang="en-US" altLang="zh-TW" sz="1800" b="0" i="1" smtClean="0">
                              <a:latin typeface="Cambria Math" panose="02040503050406030204" pitchFamily="18" charset="0"/>
                            </a:rPr>
                            <m:t>𝑓</m:t>
                          </m:r>
                          <m:r>
                            <a:rPr lang="en-US" altLang="zh-TW" sz="1800" i="1">
                              <a:latin typeface="Cambria Math" panose="02040503050406030204" pitchFamily="18" charset="0"/>
                            </a:rPr>
                            <m:t> </m:t>
                          </m:r>
                          <m:r>
                            <m:rPr>
                              <m:sty m:val="p"/>
                            </m:rPr>
                            <a:rPr lang="en-US" altLang="zh-TW" sz="1800">
                              <a:latin typeface="Cambria Math" panose="02040503050406030204" pitchFamily="18" charset="0"/>
                            </a:rPr>
                            <m:t>total</m:t>
                          </m:r>
                        </m:sub>
                        <m:sup>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1</m:t>
                              </m:r>
                            </m:e>
                            <m:sup>
                              <m:r>
                                <a:rPr lang="en-US" altLang="zh-TW" sz="1800" i="1">
                                  <a:latin typeface="Cambria Math" panose="02040503050406030204" pitchFamily="18" charset="0"/>
                                </a:rPr>
                                <m:t>′</m:t>
                              </m:r>
                            </m:sup>
                          </m:sSup>
                        </m:sup>
                      </m:sSubSup>
                    </m:oMath>
                  </m:oMathPara>
                </a14:m>
                <a:endParaRPr lang="zh-TW" altLang="en-US" sz="1800" dirty="0"/>
              </a:p>
            </p:txBody>
          </p:sp>
        </mc:Choice>
        <mc:Fallback xmlns="">
          <p:sp>
            <p:nvSpPr>
              <p:cNvPr id="39" name="Rectangle 19">
                <a:extLst>
                  <a:ext uri="{FF2B5EF4-FFF2-40B4-BE49-F238E27FC236}">
                    <a16:creationId xmlns:a16="http://schemas.microsoft.com/office/drawing/2014/main" id="{9BF4CCA2-0594-4440-B1E7-880271D013D3}"/>
                  </a:ext>
                </a:extLst>
              </p:cNvPr>
              <p:cNvSpPr>
                <a:spLocks noRot="1" noChangeAspect="1" noMove="1" noResize="1" noEditPoints="1" noAdjustHandles="1" noChangeArrowheads="1" noChangeShapeType="1" noTextEdit="1"/>
              </p:cNvSpPr>
              <p:nvPr/>
            </p:nvSpPr>
            <p:spPr bwMode="auto">
              <a:xfrm>
                <a:off x="5812306" y="5792670"/>
                <a:ext cx="1879361" cy="457433"/>
              </a:xfrm>
              <a:prstGeom prst="rect">
                <a:avLst/>
              </a:prstGeom>
              <a:blipFill>
                <a:blip r:embed="rId4"/>
                <a:stretch>
                  <a:fillRect b="-5556"/>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0" name="Rectangle 19">
                <a:extLst>
                  <a:ext uri="{FF2B5EF4-FFF2-40B4-BE49-F238E27FC236}">
                    <a16:creationId xmlns:a16="http://schemas.microsoft.com/office/drawing/2014/main" id="{AE984900-43B2-8742-BA50-AB6ECD5BABFF}"/>
                  </a:ext>
                </a:extLst>
              </p:cNvPr>
              <p:cNvSpPr>
                <a:spLocks noChangeArrowheads="1"/>
              </p:cNvSpPr>
              <p:nvPr/>
            </p:nvSpPr>
            <p:spPr bwMode="auto">
              <a:xfrm>
                <a:off x="1729683" y="3832406"/>
                <a:ext cx="1818318" cy="418384"/>
              </a:xfrm>
              <a:prstGeom prst="rect">
                <a:avLst/>
              </a:prstGeom>
              <a:solidFill>
                <a:srgbClr val="FFFDAB"/>
              </a:solidFill>
              <a:ln>
                <a:noFill/>
              </a:ln>
            </p:spPr>
            <p:txBody>
              <a:bodyPr wrap="none" anchor="ct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sSubSup>
                        <m:sSubSupPr>
                          <m:ctrlPr>
                            <a:rPr lang="en-US" altLang="zh-TW" sz="1800" i="1" smtClean="0">
                              <a:latin typeface="Cambria Math" panose="02040503050406030204" pitchFamily="18" charset="0"/>
                            </a:rPr>
                          </m:ctrlPr>
                        </m:sSubSupPr>
                        <m:e>
                          <m:r>
                            <a:rPr lang="en-US" altLang="zh-TW" sz="1800" b="0" i="1" smtClean="0">
                              <a:latin typeface="Cambria Math" panose="02040503050406030204" pitchFamily="18" charset="0"/>
                            </a:rPr>
                            <m:t>𝑝</m:t>
                          </m:r>
                        </m:e>
                        <m:sub>
                          <m:r>
                            <a:rPr lang="en-US" altLang="zh-TW" sz="1800" b="0" i="1" smtClean="0">
                              <a:latin typeface="Cambria Math" panose="02040503050406030204" pitchFamily="18" charset="0"/>
                            </a:rPr>
                            <m:t>𝑖</m:t>
                          </m:r>
                          <m:r>
                            <a:rPr lang="en-US" altLang="zh-TW" sz="1800" b="0" i="1" smtClean="0">
                              <a:latin typeface="Cambria Math" panose="02040503050406030204" pitchFamily="18" charset="0"/>
                            </a:rPr>
                            <m:t> </m:t>
                          </m:r>
                          <m:r>
                            <m:rPr>
                              <m:sty m:val="p"/>
                            </m:rPr>
                            <a:rPr lang="en-US" altLang="zh-TW" sz="1800" b="0" i="0" smtClean="0">
                              <a:latin typeface="Cambria Math" panose="02040503050406030204" pitchFamily="18" charset="0"/>
                            </a:rPr>
                            <m:t>total</m:t>
                          </m:r>
                        </m:sub>
                        <m:sup>
                          <m:r>
                            <a:rPr lang="en-US" altLang="zh-TW" sz="1800" b="0" i="1" smtClean="0">
                              <a:latin typeface="Cambria Math" panose="02040503050406030204" pitchFamily="18" charset="0"/>
                            </a:rPr>
                            <m:t>1</m:t>
                          </m:r>
                        </m:sup>
                      </m:sSubSup>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𝑝</m:t>
                          </m:r>
                        </m:e>
                        <m:sub>
                          <m:r>
                            <a:rPr lang="en-US" altLang="zh-TW" sz="1800" b="0" i="1" smtClean="0">
                              <a:latin typeface="Cambria Math" panose="02040503050406030204" pitchFamily="18" charset="0"/>
                            </a:rPr>
                            <m:t>𝑓</m:t>
                          </m:r>
                          <m:r>
                            <a:rPr lang="en-US" altLang="zh-TW" sz="1800" i="1">
                              <a:latin typeface="Cambria Math" panose="02040503050406030204" pitchFamily="18" charset="0"/>
                            </a:rPr>
                            <m:t> </m:t>
                          </m:r>
                          <m:r>
                            <m:rPr>
                              <m:sty m:val="p"/>
                            </m:rPr>
                            <a:rPr lang="en-US" altLang="zh-TW" sz="1800">
                              <a:latin typeface="Cambria Math" panose="02040503050406030204" pitchFamily="18" charset="0"/>
                            </a:rPr>
                            <m:t>total</m:t>
                          </m:r>
                        </m:sub>
                        <m:sup>
                          <m:r>
                            <a:rPr lang="en-US" altLang="zh-TW" sz="1800" b="0" i="1" smtClean="0">
                              <a:latin typeface="Cambria Math" panose="02040503050406030204" pitchFamily="18" charset="0"/>
                            </a:rPr>
                            <m:t>1</m:t>
                          </m:r>
                        </m:sup>
                      </m:sSubSup>
                    </m:oMath>
                  </m:oMathPara>
                </a14:m>
                <a:endParaRPr lang="zh-TW" altLang="en-US" sz="1800" dirty="0"/>
              </a:p>
            </p:txBody>
          </p:sp>
        </mc:Choice>
        <mc:Fallback xmlns="">
          <p:sp>
            <p:nvSpPr>
              <p:cNvPr id="40" name="Rectangle 19">
                <a:extLst>
                  <a:ext uri="{FF2B5EF4-FFF2-40B4-BE49-F238E27FC236}">
                    <a16:creationId xmlns:a16="http://schemas.microsoft.com/office/drawing/2014/main" id="{AE984900-43B2-8742-BA50-AB6ECD5BABFF}"/>
                  </a:ext>
                </a:extLst>
              </p:cNvPr>
              <p:cNvSpPr>
                <a:spLocks noRot="1" noChangeAspect="1" noMove="1" noResize="1" noEditPoints="1" noAdjustHandles="1" noChangeArrowheads="1" noChangeShapeType="1" noTextEdit="1"/>
              </p:cNvSpPr>
              <p:nvPr/>
            </p:nvSpPr>
            <p:spPr bwMode="auto">
              <a:xfrm>
                <a:off x="1729683" y="3832406"/>
                <a:ext cx="1818318" cy="418384"/>
              </a:xfrm>
              <a:prstGeom prst="rect">
                <a:avLst/>
              </a:prstGeom>
              <a:blipFill>
                <a:blip r:embed="rId5"/>
                <a:stretch>
                  <a:fillRect b="-5882"/>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1" name="Rectangle 19">
                <a:extLst>
                  <a:ext uri="{FF2B5EF4-FFF2-40B4-BE49-F238E27FC236}">
                    <a16:creationId xmlns:a16="http://schemas.microsoft.com/office/drawing/2014/main" id="{951BE534-7272-264E-95E6-0DCAAF9E7BBD}"/>
                  </a:ext>
                </a:extLst>
              </p:cNvPr>
              <p:cNvSpPr>
                <a:spLocks noChangeArrowheads="1"/>
              </p:cNvSpPr>
              <p:nvPr/>
            </p:nvSpPr>
            <p:spPr bwMode="auto">
              <a:xfrm>
                <a:off x="1729428" y="4349249"/>
                <a:ext cx="1818318" cy="420693"/>
              </a:xfrm>
              <a:prstGeom prst="rect">
                <a:avLst/>
              </a:prstGeom>
              <a:solidFill>
                <a:srgbClr val="FFFDAB"/>
              </a:solidFill>
              <a:ln>
                <a:noFill/>
              </a:ln>
            </p:spPr>
            <p:txBody>
              <a:bodyPr wrap="none" anchor="ct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sSubSup>
                        <m:sSubSupPr>
                          <m:ctrlPr>
                            <a:rPr lang="en-US" altLang="zh-TW" sz="1800" i="1" smtClean="0">
                              <a:latin typeface="Cambria Math" panose="02040503050406030204" pitchFamily="18" charset="0"/>
                            </a:rPr>
                          </m:ctrlPr>
                        </m:sSubSupPr>
                        <m:e>
                          <m:r>
                            <a:rPr lang="en-US" altLang="zh-TW" sz="1800" b="0" i="1" smtClean="0">
                              <a:latin typeface="Cambria Math" panose="02040503050406030204" pitchFamily="18" charset="0"/>
                            </a:rPr>
                            <m:t>𝑝</m:t>
                          </m:r>
                        </m:e>
                        <m:sub>
                          <m:r>
                            <a:rPr lang="en-US" altLang="zh-TW" sz="1800" b="0" i="1" smtClean="0">
                              <a:latin typeface="Cambria Math" panose="02040503050406030204" pitchFamily="18" charset="0"/>
                            </a:rPr>
                            <m:t>𝑖</m:t>
                          </m:r>
                          <m:r>
                            <a:rPr lang="en-US" altLang="zh-TW" sz="1800" b="0" i="1" smtClean="0">
                              <a:latin typeface="Cambria Math" panose="02040503050406030204" pitchFamily="18" charset="0"/>
                            </a:rPr>
                            <m:t> </m:t>
                          </m:r>
                          <m:r>
                            <m:rPr>
                              <m:sty m:val="p"/>
                            </m:rPr>
                            <a:rPr lang="en-US" altLang="zh-TW" sz="1800" b="0" i="0" smtClean="0">
                              <a:latin typeface="Cambria Math" panose="02040503050406030204" pitchFamily="18" charset="0"/>
                            </a:rPr>
                            <m:t>total</m:t>
                          </m:r>
                        </m:sub>
                        <m:sup>
                          <m:r>
                            <a:rPr lang="en-US" altLang="zh-TW" sz="1800" b="0" i="1" smtClean="0">
                              <a:latin typeface="Cambria Math" panose="02040503050406030204" pitchFamily="18" charset="0"/>
                            </a:rPr>
                            <m:t>0</m:t>
                          </m:r>
                        </m:sup>
                      </m:sSubSup>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𝑝</m:t>
                          </m:r>
                        </m:e>
                        <m:sub>
                          <m:r>
                            <a:rPr lang="en-US" altLang="zh-TW" sz="1800" b="0" i="1" smtClean="0">
                              <a:latin typeface="Cambria Math" panose="02040503050406030204" pitchFamily="18" charset="0"/>
                            </a:rPr>
                            <m:t>𝑓</m:t>
                          </m:r>
                          <m:r>
                            <a:rPr lang="en-US" altLang="zh-TW" sz="1800" i="1">
                              <a:latin typeface="Cambria Math" panose="02040503050406030204" pitchFamily="18" charset="0"/>
                            </a:rPr>
                            <m:t> </m:t>
                          </m:r>
                          <m:r>
                            <m:rPr>
                              <m:sty m:val="p"/>
                            </m:rPr>
                            <a:rPr lang="en-US" altLang="zh-TW" sz="1800">
                              <a:latin typeface="Cambria Math" panose="02040503050406030204" pitchFamily="18" charset="0"/>
                            </a:rPr>
                            <m:t>total</m:t>
                          </m:r>
                        </m:sub>
                        <m:sup>
                          <m:r>
                            <a:rPr lang="en-US" altLang="zh-TW" sz="1800" b="0" i="1" smtClean="0">
                              <a:latin typeface="Cambria Math" panose="02040503050406030204" pitchFamily="18" charset="0"/>
                            </a:rPr>
                            <m:t>0</m:t>
                          </m:r>
                        </m:sup>
                      </m:sSubSup>
                    </m:oMath>
                  </m:oMathPara>
                </a14:m>
                <a:endParaRPr lang="zh-TW" altLang="en-US" sz="1800" dirty="0"/>
              </a:p>
            </p:txBody>
          </p:sp>
        </mc:Choice>
        <mc:Fallback xmlns="">
          <p:sp>
            <p:nvSpPr>
              <p:cNvPr id="41" name="Rectangle 19">
                <a:extLst>
                  <a:ext uri="{FF2B5EF4-FFF2-40B4-BE49-F238E27FC236}">
                    <a16:creationId xmlns:a16="http://schemas.microsoft.com/office/drawing/2014/main" id="{951BE534-7272-264E-95E6-0DCAAF9E7BBD}"/>
                  </a:ext>
                </a:extLst>
              </p:cNvPr>
              <p:cNvSpPr>
                <a:spLocks noRot="1" noChangeAspect="1" noMove="1" noResize="1" noEditPoints="1" noAdjustHandles="1" noChangeArrowheads="1" noChangeShapeType="1" noTextEdit="1"/>
              </p:cNvSpPr>
              <p:nvPr/>
            </p:nvSpPr>
            <p:spPr bwMode="auto">
              <a:xfrm>
                <a:off x="1729428" y="4349249"/>
                <a:ext cx="1818318" cy="420693"/>
              </a:xfrm>
              <a:prstGeom prst="rect">
                <a:avLst/>
              </a:prstGeom>
              <a:blipFill>
                <a:blip r:embed="rId6"/>
                <a:stretch>
                  <a:fillRect b="-5714"/>
                </a:stretch>
              </a:blipFill>
              <a:ln>
                <a:noFill/>
              </a:ln>
            </p:spPr>
            <p:txBody>
              <a:bodyPr/>
              <a:lstStyle/>
              <a:p>
                <a:r>
                  <a:rPr lang="zh-TW" altLang="en-US">
                    <a:noFill/>
                  </a:rPr>
                  <a:t> </a:t>
                </a:r>
              </a:p>
            </p:txBody>
          </p:sp>
        </mc:Fallback>
      </mc:AlternateContent>
    </p:spTree>
    <p:extLst>
      <p:ext uri="{BB962C8B-B14F-4D97-AF65-F5344CB8AC3E}">
        <p14:creationId xmlns:p14="http://schemas.microsoft.com/office/powerpoint/2010/main" val="215871395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294" name="Text Box 7"/>
              <p:cNvSpPr txBox="1">
                <a:spLocks noChangeArrowheads="1"/>
              </p:cNvSpPr>
              <p:nvPr/>
            </p:nvSpPr>
            <p:spPr bwMode="auto">
              <a:xfrm>
                <a:off x="1079420" y="5115570"/>
                <a:ext cx="6911975" cy="874085"/>
              </a:xfrm>
              <a:prstGeom prst="rect">
                <a:avLst/>
              </a:prstGeom>
              <a:noFill/>
              <a:ln w="9525" algn="ctr">
                <a:noFill/>
                <a:miter lim="800000"/>
                <a:headEnd/>
                <a:tailEnd/>
              </a:ln>
            </p:spPr>
            <p:txBody>
              <a:bodyPr>
                <a:spAutoFit/>
              </a:bodyPr>
              <a:lstStyle/>
              <a:p>
                <a:pPr>
                  <a:lnSpc>
                    <a:spcPct val="150000"/>
                  </a:lnSpc>
                  <a:spcBef>
                    <a:spcPct val="50000"/>
                  </a:spcBef>
                  <a:defRPr/>
                </a:pPr>
                <a:r>
                  <a:rPr lang="zh-TW" altLang="en-US" dirty="0">
                    <a:latin typeface="+mn-lt"/>
                  </a:rPr>
                  <a:t>當速度等於光速 </a:t>
                </a:r>
                <a14:m>
                  <m:oMath xmlns:m="http://schemas.openxmlformats.org/officeDocument/2006/math">
                    <m:r>
                      <a:rPr lang="en-US" altLang="zh-TW" b="0" i="1" smtClean="0">
                        <a:latin typeface="Cambria Math"/>
                      </a:rPr>
                      <m:t>𝑣</m:t>
                    </m:r>
                    <m:r>
                      <a:rPr lang="en-US" altLang="zh-TW" b="0" i="1" smtClean="0">
                        <a:latin typeface="Cambria Math"/>
                      </a:rPr>
                      <m:t>=</m:t>
                    </m:r>
                    <m:r>
                      <a:rPr lang="en-US" altLang="zh-TW" b="0" i="1" smtClean="0">
                        <a:latin typeface="Cambria Math"/>
                      </a:rPr>
                      <m:t>𝑐</m:t>
                    </m:r>
                    <m:r>
                      <a:rPr lang="en-US" altLang="zh-TW" b="0" i="1" smtClean="0">
                        <a:latin typeface="Cambria Math"/>
                      </a:rPr>
                      <m:t> </m:t>
                    </m:r>
                  </m:oMath>
                </a14:m>
                <a:r>
                  <a:rPr lang="zh-TW" altLang="en-US" dirty="0">
                    <a:latin typeface="+mn-lt"/>
                  </a:rPr>
                  <a:t>時，物體的能量是無限大，因此我們無法將物體的速度加大超過光速。</a:t>
                </a:r>
                <a:r>
                  <a:rPr lang="en-US" altLang="zh-TW" dirty="0">
                    <a:latin typeface="+mn-lt"/>
                  </a:rPr>
                  <a:t> </a:t>
                </a:r>
              </a:p>
            </p:txBody>
          </p:sp>
        </mc:Choice>
        <mc:Fallback xmlns="">
          <p:sp>
            <p:nvSpPr>
              <p:cNvPr id="12294" name="Text Box 7"/>
              <p:cNvSpPr txBox="1">
                <a:spLocks noRot="1" noChangeAspect="1" noMove="1" noResize="1" noEditPoints="1" noAdjustHandles="1" noChangeArrowheads="1" noChangeShapeType="1" noTextEdit="1"/>
              </p:cNvSpPr>
              <p:nvPr/>
            </p:nvSpPr>
            <p:spPr bwMode="auto">
              <a:xfrm>
                <a:off x="1079420" y="5115570"/>
                <a:ext cx="6911975" cy="874085"/>
              </a:xfrm>
              <a:prstGeom prst="rect">
                <a:avLst/>
              </a:prstGeom>
              <a:blipFill>
                <a:blip r:embed="rId2"/>
                <a:stretch>
                  <a:fillRect l="-550" b="-8571"/>
                </a:stretch>
              </a:blipFill>
              <a:ln w="9525" algn="ctr">
                <a:noFill/>
                <a:miter lim="800000"/>
                <a:headEnd/>
                <a:tailEnd/>
              </a:ln>
            </p:spPr>
            <p:txBody>
              <a:bodyPr/>
              <a:lstStyle/>
              <a:p>
                <a:r>
                  <a:rPr lang="zh-TW" altLang="en-US">
                    <a:noFill/>
                  </a:rPr>
                  <a:t> </a:t>
                </a:r>
              </a:p>
            </p:txBody>
          </p:sp>
        </mc:Fallback>
      </mc:AlternateContent>
      <p:sp>
        <p:nvSpPr>
          <p:cNvPr id="12295" name="Text Box 8"/>
          <p:cNvSpPr txBox="1">
            <a:spLocks noChangeArrowheads="1"/>
          </p:cNvSpPr>
          <p:nvPr/>
        </p:nvSpPr>
        <p:spPr bwMode="auto">
          <a:xfrm>
            <a:off x="1079420" y="4221407"/>
            <a:ext cx="6769100" cy="369332"/>
          </a:xfrm>
          <a:prstGeom prst="rect">
            <a:avLst/>
          </a:prstGeom>
          <a:noFill/>
          <a:ln w="9525" algn="ctr">
            <a:noFill/>
            <a:miter lim="800000"/>
            <a:headEnd/>
            <a:tailEnd/>
          </a:ln>
        </p:spPr>
        <p:txBody>
          <a:bodyPr>
            <a:spAutoFit/>
          </a:bodyPr>
          <a:lstStyle/>
          <a:p>
            <a:pPr>
              <a:spcBef>
                <a:spcPct val="50000"/>
              </a:spcBef>
              <a:defRPr/>
            </a:pPr>
            <a:r>
              <a:rPr lang="zh-TW" altLang="en-US" dirty="0">
                <a:latin typeface="Arial" charset="0"/>
              </a:rPr>
              <a:t>當物體靜止時，它的質量對應一個不為零的能量</a:t>
            </a:r>
            <a:r>
              <a:rPr lang="en-US" altLang="zh-TW" dirty="0">
                <a:latin typeface="Arial" charset="0"/>
              </a:rPr>
              <a:t> </a:t>
            </a:r>
          </a:p>
        </p:txBody>
      </p:sp>
      <p:pic>
        <p:nvPicPr>
          <p:cNvPr id="198663" name="Picture 11" descr="F37_14"/>
          <p:cNvPicPr>
            <a:picLocks noChangeAspect="1" noChangeArrowheads="1"/>
          </p:cNvPicPr>
          <p:nvPr/>
        </p:nvPicPr>
        <p:blipFill>
          <a:blip r:embed="rId3">
            <a:extLst>
              <a:ext uri="{28A0092B-C50C-407E-A947-70E740481C1C}">
                <a14:useLocalDpi xmlns:a14="http://schemas.microsoft.com/office/drawing/2010/main" val="0"/>
              </a:ext>
            </a:extLst>
          </a:blip>
          <a:srcRect b="10220"/>
          <a:stretch>
            <a:fillRect/>
          </a:stretch>
        </p:blipFill>
        <p:spPr bwMode="auto">
          <a:xfrm>
            <a:off x="1159794" y="1233240"/>
            <a:ext cx="2538413"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4" name="Rectangle 13"/>
          <p:cNvSpPr>
            <a:spLocks noChangeArrowheads="1"/>
          </p:cNvSpPr>
          <p:nvPr/>
        </p:nvSpPr>
        <p:spPr bwMode="auto">
          <a:xfrm>
            <a:off x="0" y="33575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pitchFamily="34" charset="0"/>
            </a:endParaRPr>
          </a:p>
        </p:txBody>
      </p:sp>
      <mc:AlternateContent xmlns:mc="http://schemas.openxmlformats.org/markup-compatibility/2006" xmlns:a14="http://schemas.microsoft.com/office/drawing/2010/main">
        <mc:Choice Requires="a14">
          <p:sp>
            <p:nvSpPr>
              <p:cNvPr id="10" name="文字方塊 1"/>
              <p:cNvSpPr txBox="1">
                <a:spLocks noChangeArrowheads="1"/>
              </p:cNvSpPr>
              <p:nvPr/>
            </p:nvSpPr>
            <p:spPr bwMode="auto">
              <a:xfrm>
                <a:off x="1191276" y="513160"/>
                <a:ext cx="6574412" cy="48346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r>
                  <a:rPr kumimoji="0" lang="zh-TW" altLang="en-US" sz="1800" dirty="0">
                    <a:solidFill>
                      <a:schemeClr val="tx1"/>
                    </a:solidFill>
                  </a:rPr>
                  <a:t>動能的牛頓定義</a:t>
                </a:r>
                <a14:m>
                  <m:oMath xmlns:m="http://schemas.openxmlformats.org/officeDocument/2006/math">
                    <m:r>
                      <a:rPr lang="zh-TW" altLang="en-US" sz="1800" b="0" i="1" smtClean="0">
                        <a:solidFill>
                          <a:schemeClr val="tx1"/>
                        </a:solidFill>
                        <a:latin typeface="Cambria Math"/>
                      </a:rPr>
                      <m:t>  </m:t>
                    </m:r>
                    <m:f>
                      <m:fPr>
                        <m:ctrlPr>
                          <a:rPr lang="en-US" altLang="zh-TW" sz="1800" i="1" smtClean="0">
                            <a:solidFill>
                              <a:schemeClr val="tx1"/>
                            </a:solidFill>
                            <a:latin typeface="Cambria Math" panose="02040503050406030204" pitchFamily="18" charset="0"/>
                          </a:rPr>
                        </m:ctrlPr>
                      </m:fPr>
                      <m:num>
                        <m:r>
                          <a:rPr lang="en-US" altLang="zh-TW" sz="1800" i="1">
                            <a:solidFill>
                              <a:schemeClr val="tx1"/>
                            </a:solidFill>
                            <a:latin typeface="Cambria Math"/>
                          </a:rPr>
                          <m:t>1</m:t>
                        </m:r>
                      </m:num>
                      <m:den>
                        <m:r>
                          <a:rPr lang="en-US" altLang="zh-TW" sz="1800" i="1">
                            <a:solidFill>
                              <a:schemeClr val="tx1"/>
                            </a:solidFill>
                            <a:latin typeface="Cambria Math"/>
                          </a:rPr>
                          <m:t>2</m:t>
                        </m:r>
                      </m:den>
                    </m:f>
                    <m:r>
                      <a:rPr lang="en-US" altLang="zh-TW" sz="1800" i="1">
                        <a:solidFill>
                          <a:schemeClr val="tx1"/>
                        </a:solidFill>
                        <a:latin typeface="Cambria Math"/>
                      </a:rPr>
                      <m:t>𝑚</m:t>
                    </m:r>
                    <m:sSup>
                      <m:sSupPr>
                        <m:ctrlPr>
                          <a:rPr lang="en-US" altLang="zh-TW" sz="1800" i="1">
                            <a:solidFill>
                              <a:schemeClr val="tx1"/>
                            </a:solidFill>
                            <a:latin typeface="Cambria Math" panose="02040503050406030204" pitchFamily="18" charset="0"/>
                          </a:rPr>
                        </m:ctrlPr>
                      </m:sSupPr>
                      <m:e>
                        <m:r>
                          <a:rPr lang="en-US" altLang="zh-TW" sz="1800" i="1">
                            <a:solidFill>
                              <a:schemeClr val="tx1"/>
                            </a:solidFill>
                            <a:latin typeface="Cambria Math"/>
                          </a:rPr>
                          <m:t>𝑣</m:t>
                        </m:r>
                      </m:e>
                      <m:sup>
                        <m:r>
                          <a:rPr lang="en-US" altLang="zh-TW" sz="1800" i="1">
                            <a:solidFill>
                              <a:schemeClr val="tx1"/>
                            </a:solidFill>
                            <a:latin typeface="Cambria Math"/>
                          </a:rPr>
                          <m:t>2</m:t>
                        </m:r>
                      </m:sup>
                    </m:sSup>
                    <m:r>
                      <a:rPr lang="zh-TW" altLang="en-US" sz="1800" b="0" i="1" smtClean="0">
                        <a:solidFill>
                          <a:schemeClr val="tx1"/>
                        </a:solidFill>
                        <a:latin typeface="Cambria Math"/>
                      </a:rPr>
                      <m:t> </m:t>
                    </m:r>
                  </m:oMath>
                </a14:m>
                <a:r>
                  <a:rPr kumimoji="0" lang="zh-TW" altLang="en-US" sz="1800" dirty="0">
                    <a:solidFill>
                      <a:schemeClr val="tx1"/>
                    </a:solidFill>
                  </a:rPr>
                  <a:t>是不正確的！</a:t>
                </a:r>
              </a:p>
            </p:txBody>
          </p:sp>
        </mc:Choice>
        <mc:Fallback xmlns="">
          <p:sp>
            <p:nvSpPr>
              <p:cNvPr id="10" name="文字方塊 1"/>
              <p:cNvSpPr txBox="1">
                <a:spLocks noRot="1" noChangeAspect="1" noMove="1" noResize="1" noEditPoints="1" noAdjustHandles="1" noChangeArrowheads="1" noChangeShapeType="1" noTextEdit="1"/>
              </p:cNvSpPr>
              <p:nvPr/>
            </p:nvSpPr>
            <p:spPr bwMode="auto">
              <a:xfrm>
                <a:off x="1191276" y="513160"/>
                <a:ext cx="6574412" cy="483466"/>
              </a:xfrm>
              <a:prstGeom prst="rect">
                <a:avLst/>
              </a:prstGeom>
              <a:blipFill rotWithShape="1">
                <a:blip r:embed="rId9"/>
                <a:stretch>
                  <a:fillRect l="-741" b="-886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1" name="文字方塊 10"/>
          <p:cNvSpPr txBox="1"/>
          <p:nvPr/>
        </p:nvSpPr>
        <p:spPr>
          <a:xfrm>
            <a:off x="3922225" y="2822344"/>
            <a:ext cx="3976205" cy="369332"/>
          </a:xfrm>
          <a:prstGeom prst="rect">
            <a:avLst/>
          </a:prstGeom>
          <a:noFill/>
        </p:spPr>
        <p:txBody>
          <a:bodyPr wrap="square" rtlCol="0">
            <a:spAutoFit/>
          </a:bodyPr>
          <a:lstStyle/>
          <a:p>
            <a:r>
              <a:rPr lang="zh-TW" altLang="en-US" dirty="0"/>
              <a:t>如此定義的動能才滿足動能守恆定律</a:t>
            </a:r>
          </a:p>
        </p:txBody>
      </p:sp>
      <mc:AlternateContent xmlns:mc="http://schemas.openxmlformats.org/markup-compatibility/2006" xmlns:a14="http://schemas.microsoft.com/office/drawing/2010/main">
        <mc:Choice Requires="a14">
          <p:sp>
            <p:nvSpPr>
              <p:cNvPr id="12" name="矩形 11"/>
              <p:cNvSpPr/>
              <p:nvPr/>
            </p:nvSpPr>
            <p:spPr>
              <a:xfrm>
                <a:off x="3811851" y="3246691"/>
                <a:ext cx="5022272" cy="483466"/>
              </a:xfrm>
              <a:prstGeom prst="rect">
                <a:avLst/>
              </a:prstGeom>
            </p:spPr>
            <p:txBody>
              <a:bodyPr wrap="none">
                <a:spAutoFit/>
              </a:bodyPr>
              <a:lstStyle/>
              <a:p>
                <a:r>
                  <a:rPr lang="zh-TW" altLang="en-US" dirty="0"/>
                  <a:t>（牛頓定義下的動能</a:t>
                </a:r>
                <a14:m>
                  <m:oMath xmlns:m="http://schemas.openxmlformats.org/officeDocument/2006/math">
                    <m:r>
                      <a:rPr lang="zh-TW" altLang="en-US" i="1">
                        <a:latin typeface="Cambria Math"/>
                      </a:rPr>
                      <m:t>  </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2</m:t>
                        </m:r>
                      </m:den>
                    </m:f>
                    <m:r>
                      <a:rPr lang="en-US" altLang="zh-TW" i="1">
                        <a:latin typeface="Cambria Math"/>
                      </a:rPr>
                      <m:t>𝑚</m:t>
                    </m:r>
                    <m:sSup>
                      <m:sSupPr>
                        <m:ctrlPr>
                          <a:rPr lang="en-US"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oMath>
                </a14:m>
                <a:r>
                  <a:rPr lang="zh-TW" altLang="en-US" dirty="0"/>
                  <a:t>在高速時即不守恆）</a:t>
                </a:r>
              </a:p>
            </p:txBody>
          </p:sp>
        </mc:Choice>
        <mc:Fallback xmlns="">
          <p:sp>
            <p:nvSpPr>
              <p:cNvPr id="12" name="矩形 11"/>
              <p:cNvSpPr>
                <a:spLocks noRot="1" noChangeAspect="1" noMove="1" noResize="1" noEditPoints="1" noAdjustHandles="1" noChangeArrowheads="1" noChangeShapeType="1" noTextEdit="1"/>
              </p:cNvSpPr>
              <p:nvPr/>
            </p:nvSpPr>
            <p:spPr>
              <a:xfrm>
                <a:off x="3811851" y="3246691"/>
                <a:ext cx="5022272" cy="483466"/>
              </a:xfrm>
              <a:prstGeom prst="rect">
                <a:avLst/>
              </a:prstGeom>
              <a:blipFill rotWithShape="1">
                <a:blip r:embed="rId10"/>
                <a:stretch>
                  <a:fillRect l="-971" r="-485" b="-886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Text Box 20"/>
              <p:cNvSpPr txBox="1">
                <a:spLocks noChangeArrowheads="1"/>
              </p:cNvSpPr>
              <p:nvPr/>
            </p:nvSpPr>
            <p:spPr bwMode="auto">
              <a:xfrm>
                <a:off x="1079420" y="4696466"/>
                <a:ext cx="7957076" cy="48346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None/>
                </a:pPr>
                <a:r>
                  <a:rPr kumimoji="0" lang="zh-TW" altLang="en-US" sz="1800" dirty="0">
                    <a:solidFill>
                      <a:srgbClr val="FF0000"/>
                    </a:solidFill>
                  </a:rPr>
                  <a:t>速度遠小於光速時，相對論的動能</a:t>
                </a:r>
                <a14:m>
                  <m:oMath xmlns:m="http://schemas.openxmlformats.org/officeDocument/2006/math">
                    <m:r>
                      <a:rPr lang="en-US" altLang="zh-TW" sz="1800" i="1" smtClean="0">
                        <a:solidFill>
                          <a:srgbClr val="FF0000"/>
                        </a:solidFill>
                        <a:latin typeface="Cambria Math"/>
                        <a:cs typeface="Times New Roman" panose="02020603050405020304" pitchFamily="18" charset="0"/>
                      </a:rPr>
                      <m:t>𝐸</m:t>
                    </m:r>
                    <m:r>
                      <a:rPr lang="en-US" altLang="zh-TW" sz="1800" b="0" i="1" smtClean="0">
                        <a:solidFill>
                          <a:srgbClr val="FF0000"/>
                        </a:solidFill>
                        <a:latin typeface="Cambria Math" panose="02040503050406030204" pitchFamily="18" charset="0"/>
                        <a:cs typeface="Times New Roman" panose="02020603050405020304" pitchFamily="18" charset="0"/>
                      </a:rPr>
                      <m:t>−</m:t>
                    </m:r>
                    <m:r>
                      <a:rPr lang="en-US" altLang="zh-TW" sz="1800" i="1">
                        <a:solidFill>
                          <a:srgbClr val="FF0000"/>
                        </a:solidFill>
                        <a:latin typeface="Cambria Math"/>
                        <a:cs typeface="Times New Roman" panose="02020603050405020304" pitchFamily="18" charset="0"/>
                      </a:rPr>
                      <m:t>𝑚</m:t>
                    </m:r>
                    <m:sSup>
                      <m:sSupPr>
                        <m:ctrlPr>
                          <a:rPr lang="en-US" altLang="zh-TW" sz="1800" i="1">
                            <a:solidFill>
                              <a:srgbClr val="FF0000"/>
                            </a:solidFill>
                            <a:latin typeface="Cambria Math" panose="02040503050406030204" pitchFamily="18" charset="0"/>
                            <a:cs typeface="Times New Roman" panose="02020603050405020304" pitchFamily="18" charset="0"/>
                          </a:rPr>
                        </m:ctrlPr>
                      </m:sSupPr>
                      <m:e>
                        <m:r>
                          <a:rPr lang="en-US" altLang="zh-TW" sz="1800" i="1">
                            <a:solidFill>
                              <a:srgbClr val="FF0000"/>
                            </a:solidFill>
                            <a:latin typeface="Cambria Math"/>
                            <a:cs typeface="Times New Roman" panose="02020603050405020304" pitchFamily="18" charset="0"/>
                          </a:rPr>
                          <m:t>𝑐</m:t>
                        </m:r>
                      </m:e>
                      <m:sup>
                        <m:r>
                          <a:rPr lang="en-US" altLang="zh-TW" sz="1800" i="1">
                            <a:solidFill>
                              <a:srgbClr val="FF0000"/>
                            </a:solidFill>
                            <a:latin typeface="Cambria Math"/>
                            <a:cs typeface="Times New Roman" panose="02020603050405020304" pitchFamily="18" charset="0"/>
                          </a:rPr>
                          <m:t>2</m:t>
                        </m:r>
                      </m:sup>
                    </m:sSup>
                  </m:oMath>
                </a14:m>
                <a:r>
                  <a:rPr kumimoji="0" lang="zh-TW" altLang="en-US" sz="1800" dirty="0">
                    <a:solidFill>
                      <a:srgbClr val="FF0000"/>
                    </a:solidFill>
                  </a:rPr>
                  <a:t>會趨近牛頓力學中的動能</a:t>
                </a:r>
                <a14:m>
                  <m:oMath xmlns:m="http://schemas.openxmlformats.org/officeDocument/2006/math">
                    <m:r>
                      <a:rPr lang="zh-TW" altLang="en-US" sz="1800" b="0" i="1" smtClean="0">
                        <a:solidFill>
                          <a:srgbClr val="FF0000"/>
                        </a:solidFill>
                        <a:latin typeface="Cambria Math"/>
                      </a:rPr>
                      <m:t> </m:t>
                    </m:r>
                    <m:f>
                      <m:fPr>
                        <m:ctrlPr>
                          <a:rPr lang="en-US" altLang="zh-TW" sz="1800" i="1">
                            <a:solidFill>
                              <a:srgbClr val="FF0000"/>
                            </a:solidFill>
                            <a:latin typeface="Cambria Math" panose="02040503050406030204" pitchFamily="18" charset="0"/>
                          </a:rPr>
                        </m:ctrlPr>
                      </m:fPr>
                      <m:num>
                        <m:r>
                          <a:rPr lang="en-US" altLang="zh-TW" sz="1800" i="1">
                            <a:solidFill>
                              <a:srgbClr val="FF0000"/>
                            </a:solidFill>
                            <a:latin typeface="Cambria Math"/>
                          </a:rPr>
                          <m:t>1</m:t>
                        </m:r>
                      </m:num>
                      <m:den>
                        <m:r>
                          <a:rPr lang="en-US" altLang="zh-TW" sz="1800" i="1">
                            <a:solidFill>
                              <a:srgbClr val="FF0000"/>
                            </a:solidFill>
                            <a:latin typeface="Cambria Math"/>
                          </a:rPr>
                          <m:t>2</m:t>
                        </m:r>
                      </m:den>
                    </m:f>
                    <m:r>
                      <a:rPr lang="en-US" altLang="zh-TW" sz="1800" i="1">
                        <a:solidFill>
                          <a:srgbClr val="FF0000"/>
                        </a:solidFill>
                        <a:latin typeface="Cambria Math"/>
                      </a:rPr>
                      <m:t>𝑚</m:t>
                    </m:r>
                    <m:sSup>
                      <m:sSupPr>
                        <m:ctrlPr>
                          <a:rPr lang="en-US" altLang="zh-TW" sz="1800" i="1">
                            <a:solidFill>
                              <a:srgbClr val="FF0000"/>
                            </a:solidFill>
                            <a:latin typeface="Cambria Math" panose="02040503050406030204" pitchFamily="18" charset="0"/>
                          </a:rPr>
                        </m:ctrlPr>
                      </m:sSupPr>
                      <m:e>
                        <m:r>
                          <a:rPr lang="en-US" altLang="zh-TW" sz="1800" i="1">
                            <a:solidFill>
                              <a:srgbClr val="FF0000"/>
                            </a:solidFill>
                            <a:latin typeface="Cambria Math"/>
                          </a:rPr>
                          <m:t>𝑣</m:t>
                        </m:r>
                      </m:e>
                      <m:sup>
                        <m:r>
                          <a:rPr lang="en-US" altLang="zh-TW" sz="1800" i="1">
                            <a:solidFill>
                              <a:srgbClr val="FF0000"/>
                            </a:solidFill>
                            <a:latin typeface="Cambria Math"/>
                          </a:rPr>
                          <m:t>2</m:t>
                        </m:r>
                      </m:sup>
                    </m:sSup>
                    <m:r>
                      <a:rPr lang="en-US" altLang="zh-TW" sz="1800" i="1">
                        <a:solidFill>
                          <a:srgbClr val="FF0000"/>
                        </a:solidFill>
                        <a:latin typeface="Cambria Math"/>
                      </a:rPr>
                      <m:t> </m:t>
                    </m:r>
                  </m:oMath>
                </a14:m>
                <a:r>
                  <a:rPr kumimoji="0" lang="zh-TW" altLang="en-US" sz="1800" dirty="0">
                    <a:solidFill>
                      <a:srgbClr val="FF0000"/>
                    </a:solidFill>
                  </a:rPr>
                  <a:t>。</a:t>
                </a:r>
              </a:p>
            </p:txBody>
          </p:sp>
        </mc:Choice>
        <mc:Fallback xmlns="">
          <p:sp>
            <p:nvSpPr>
              <p:cNvPr id="13" name="Text Box 20"/>
              <p:cNvSpPr txBox="1">
                <a:spLocks noRot="1" noChangeAspect="1" noMove="1" noResize="1" noEditPoints="1" noAdjustHandles="1" noChangeArrowheads="1" noChangeShapeType="1" noTextEdit="1"/>
              </p:cNvSpPr>
              <p:nvPr/>
            </p:nvSpPr>
            <p:spPr bwMode="auto">
              <a:xfrm>
                <a:off x="1079420" y="4696466"/>
                <a:ext cx="7957076" cy="483466"/>
              </a:xfrm>
              <a:prstGeom prst="rect">
                <a:avLst/>
              </a:prstGeom>
              <a:blipFill>
                <a:blip r:embed="rId11"/>
                <a:stretch>
                  <a:fillRect l="-478" b="-256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bwMode="auto">
              <a:xfrm>
                <a:off x="4032161" y="1723909"/>
                <a:ext cx="1739707" cy="992708"/>
              </a:xfrm>
              <a:prstGeom prst="rect">
                <a:avLst/>
              </a:prstGeom>
              <a:solidFill>
                <a:srgbClr val="FFFF00"/>
              </a:solidFill>
              <a:ln>
                <a:noFill/>
              </a:ln>
            </p:spPr>
            <p:txBody>
              <a:bodyPr wrap="non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a:cs typeface="Times New Roman" panose="02020603050405020304" pitchFamily="18" charset="0"/>
                        </a:rPr>
                        <m:t>𝐸</m:t>
                      </m:r>
                      <m:r>
                        <a:rPr lang="en-US" altLang="zh-TW" b="0" i="1" smtClean="0">
                          <a:latin typeface="Cambria Math"/>
                          <a:cs typeface="Times New Roman" panose="02020603050405020304" pitchFamily="18" charset="0"/>
                        </a:rPr>
                        <m:t>=</m:t>
                      </m:r>
                      <m:f>
                        <m:fPr>
                          <m:ctrlPr>
                            <a:rPr lang="en-US" altLang="zh-TW" b="0" i="1" smtClean="0">
                              <a:latin typeface="Cambria Math" panose="02040503050406030204" pitchFamily="18" charset="0"/>
                              <a:cs typeface="Times New Roman" panose="02020603050405020304" pitchFamily="18" charset="0"/>
                            </a:rPr>
                          </m:ctrlPr>
                        </m:fPr>
                        <m:num>
                          <m:r>
                            <a:rPr lang="en-US" altLang="zh-TW" b="0" i="1" smtClean="0">
                              <a:latin typeface="Cambria Math"/>
                              <a:cs typeface="Times New Roman" panose="02020603050405020304" pitchFamily="18" charset="0"/>
                            </a:rPr>
                            <m:t>𝑚</m:t>
                          </m:r>
                          <m:sSup>
                            <m:sSupPr>
                              <m:ctrlPr>
                                <a:rPr lang="en-US" altLang="zh-TW" b="0" i="1" smtClean="0">
                                  <a:latin typeface="Cambria Math" panose="02040503050406030204" pitchFamily="18" charset="0"/>
                                  <a:cs typeface="Times New Roman" panose="02020603050405020304" pitchFamily="18" charset="0"/>
                                </a:rPr>
                              </m:ctrlPr>
                            </m:sSupPr>
                            <m:e>
                              <m:r>
                                <a:rPr lang="en-US" altLang="zh-TW" b="0" i="1" smtClean="0">
                                  <a:latin typeface="Cambria Math"/>
                                  <a:cs typeface="Times New Roman" panose="02020603050405020304" pitchFamily="18" charset="0"/>
                                </a:rPr>
                                <m:t>𝑐</m:t>
                              </m:r>
                            </m:e>
                            <m:sup>
                              <m:r>
                                <a:rPr lang="en-US" altLang="zh-TW" b="0" i="1" smtClean="0">
                                  <a:latin typeface="Cambria Math"/>
                                  <a:cs typeface="Times New Roman" panose="02020603050405020304" pitchFamily="18" charset="0"/>
                                </a:rPr>
                                <m:t>2</m:t>
                              </m:r>
                            </m:sup>
                          </m:sSup>
                        </m:num>
                        <m:den>
                          <m:rad>
                            <m:radPr>
                              <m:degHide m:val="on"/>
                              <m:ctrlPr>
                                <a:rPr lang="en-US" altLang="zh-TW" b="0" i="1" smtClean="0">
                                  <a:latin typeface="Cambria Math" panose="02040503050406030204" pitchFamily="18" charset="0"/>
                                  <a:cs typeface="Times New Roman" panose="02020603050405020304" pitchFamily="18" charset="0"/>
                                </a:rPr>
                              </m:ctrlPr>
                            </m:radPr>
                            <m:deg/>
                            <m:e>
                              <m:r>
                                <a:rPr lang="en-US" altLang="zh-TW" b="0" i="1" smtClean="0">
                                  <a:latin typeface="Cambria Math"/>
                                  <a:cs typeface="Times New Roman" panose="02020603050405020304" pitchFamily="18" charset="0"/>
                                </a:rPr>
                                <m:t>1−</m:t>
                              </m:r>
                              <m:sSup>
                                <m:sSupPr>
                                  <m:ctrlPr>
                                    <a:rPr lang="en-US" altLang="zh-TW" b="0" i="1" smtClean="0">
                                      <a:latin typeface="Cambria Math" panose="02040503050406030204" pitchFamily="18" charset="0"/>
                                      <a:cs typeface="Times New Roman" panose="02020603050405020304" pitchFamily="18" charset="0"/>
                                    </a:rPr>
                                  </m:ctrlPr>
                                </m:sSupPr>
                                <m:e>
                                  <m:d>
                                    <m:dPr>
                                      <m:ctrlPr>
                                        <a:rPr lang="en-US" altLang="zh-TW" b="0" i="1" smtClean="0">
                                          <a:latin typeface="Cambria Math" panose="02040503050406030204" pitchFamily="18" charset="0"/>
                                          <a:cs typeface="Times New Roman" panose="02020603050405020304" pitchFamily="18" charset="0"/>
                                        </a:rPr>
                                      </m:ctrlPr>
                                    </m:dPr>
                                    <m:e>
                                      <m:f>
                                        <m:fPr>
                                          <m:ctrlPr>
                                            <a:rPr lang="en-US" altLang="zh-TW" b="0" i="1" smtClean="0">
                                              <a:latin typeface="Cambria Math" panose="02040503050406030204" pitchFamily="18" charset="0"/>
                                              <a:cs typeface="Times New Roman" panose="02020603050405020304" pitchFamily="18" charset="0"/>
                                            </a:rPr>
                                          </m:ctrlPr>
                                        </m:fPr>
                                        <m:num>
                                          <m:r>
                                            <a:rPr lang="en-US" altLang="zh-TW" b="0" i="1" smtClean="0">
                                              <a:latin typeface="Cambria Math"/>
                                              <a:cs typeface="Times New Roman" panose="02020603050405020304" pitchFamily="18" charset="0"/>
                                            </a:rPr>
                                            <m:t>𝑣</m:t>
                                          </m:r>
                                        </m:num>
                                        <m:den>
                                          <m:r>
                                            <a:rPr lang="en-US" altLang="zh-TW" b="0" i="1" smtClean="0">
                                              <a:latin typeface="Cambria Math"/>
                                              <a:cs typeface="Times New Roman" panose="02020603050405020304" pitchFamily="18" charset="0"/>
                                            </a:rPr>
                                            <m:t>𝑐</m:t>
                                          </m:r>
                                        </m:den>
                                      </m:f>
                                    </m:e>
                                  </m:d>
                                </m:e>
                                <m:sup>
                                  <m:r>
                                    <a:rPr lang="en-US" altLang="zh-TW" b="0" i="1" smtClean="0">
                                      <a:latin typeface="Cambria Math"/>
                                      <a:cs typeface="Times New Roman" panose="02020603050405020304" pitchFamily="18" charset="0"/>
                                    </a:rPr>
                                    <m:t>2</m:t>
                                  </m:r>
                                </m:sup>
                              </m:sSup>
                            </m:e>
                          </m:rad>
                        </m:den>
                      </m:f>
                    </m:oMath>
                  </m:oMathPara>
                </a14:m>
                <a:endParaRPr lang="zh-TW" altLang="en-US" i="1" dirty="0">
                  <a:latin typeface="Times New Roman" panose="02020603050405020304" pitchFamily="18" charset="0"/>
                  <a:cs typeface="Times New Roman" panose="02020603050405020304" pitchFamily="18" charset="0"/>
                </a:endParaRPr>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4032161" y="1723909"/>
                <a:ext cx="1739707" cy="992708"/>
              </a:xfrm>
              <a:prstGeom prst="rect">
                <a:avLst/>
              </a:prstGeom>
              <a:blipFill rotWithShape="1">
                <a:blip r:embed="rId12"/>
                <a:stretch>
                  <a:fillRect/>
                </a:stretch>
              </a:blipFill>
              <a:ln>
                <a:noFill/>
              </a:ln>
              <a:extLst/>
            </p:spPr>
            <p:txBody>
              <a:bodyPr/>
              <a:lstStyle/>
              <a:p>
                <a:r>
                  <a:rPr lang="zh-TW" altLang="en-US">
                    <a:noFill/>
                  </a:rPr>
                  <a:t> </a:t>
                </a:r>
              </a:p>
            </p:txBody>
          </p:sp>
        </mc:Fallback>
      </mc:AlternateContent>
      <p:sp>
        <p:nvSpPr>
          <p:cNvPr id="15" name="文字方塊 7"/>
          <p:cNvSpPr txBox="1">
            <a:spLocks noChangeArrowheads="1"/>
          </p:cNvSpPr>
          <p:nvPr/>
        </p:nvSpPr>
        <p:spPr bwMode="auto">
          <a:xfrm>
            <a:off x="3941976" y="1215413"/>
            <a:ext cx="291509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相對論修改了能量的形式，</a:t>
            </a:r>
          </a:p>
        </p:txBody>
      </p:sp>
      <mc:AlternateContent xmlns:mc="http://schemas.openxmlformats.org/markup-compatibility/2006" xmlns:a14="http://schemas.microsoft.com/office/drawing/2010/main">
        <mc:Choice Requires="a14">
          <p:sp>
            <p:nvSpPr>
              <p:cNvPr id="16" name="文字方塊 15"/>
              <p:cNvSpPr txBox="1"/>
              <p:nvPr/>
            </p:nvSpPr>
            <p:spPr bwMode="auto">
              <a:xfrm>
                <a:off x="6156176" y="4199844"/>
                <a:ext cx="1119409" cy="369332"/>
              </a:xfrm>
              <a:prstGeom prst="rect">
                <a:avLst/>
              </a:prstGeom>
              <a:solidFill>
                <a:srgbClr val="FFFF00"/>
              </a:solidFill>
              <a:ln>
                <a:noFill/>
              </a:ln>
            </p:spPr>
            <p:txBody>
              <a:bodyPr wrap="non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smtClean="0">
                          <a:latin typeface="Cambria Math"/>
                          <a:cs typeface="Times New Roman" panose="02020603050405020304" pitchFamily="18" charset="0"/>
                        </a:rPr>
                        <m:t>𝐸</m:t>
                      </m:r>
                      <m:r>
                        <a:rPr lang="en-US" altLang="zh-TW" b="0" i="1" smtClean="0">
                          <a:latin typeface="Cambria Math"/>
                          <a:cs typeface="Times New Roman" panose="02020603050405020304" pitchFamily="18" charset="0"/>
                        </a:rPr>
                        <m:t>=</m:t>
                      </m:r>
                      <m:r>
                        <a:rPr lang="en-US" altLang="zh-TW" i="1">
                          <a:latin typeface="Cambria Math"/>
                          <a:cs typeface="Times New Roman" panose="02020603050405020304" pitchFamily="18" charset="0"/>
                        </a:rPr>
                        <m:t>𝑚</m:t>
                      </m:r>
                      <m:sSup>
                        <m:sSupPr>
                          <m:ctrlPr>
                            <a:rPr lang="en-US" altLang="zh-TW" i="1">
                              <a:latin typeface="Cambria Math" panose="02040503050406030204" pitchFamily="18" charset="0"/>
                              <a:cs typeface="Times New Roman" panose="02020603050405020304" pitchFamily="18" charset="0"/>
                            </a:rPr>
                          </m:ctrlPr>
                        </m:sSupPr>
                        <m:e>
                          <m:r>
                            <a:rPr lang="en-US" altLang="zh-TW" i="1">
                              <a:latin typeface="Cambria Math"/>
                              <a:cs typeface="Times New Roman" panose="02020603050405020304" pitchFamily="18" charset="0"/>
                            </a:rPr>
                            <m:t>𝑐</m:t>
                          </m:r>
                        </m:e>
                        <m:sup>
                          <m:r>
                            <a:rPr lang="en-US" altLang="zh-TW" i="1">
                              <a:latin typeface="Cambria Math"/>
                              <a:cs typeface="Times New Roman" panose="02020603050405020304" pitchFamily="18" charset="0"/>
                            </a:rPr>
                            <m:t>2</m:t>
                          </m:r>
                        </m:sup>
                      </m:sSup>
                    </m:oMath>
                  </m:oMathPara>
                </a14:m>
                <a:endParaRPr lang="zh-TW" altLang="en-US" i="1" dirty="0">
                  <a:latin typeface="Times New Roman" panose="02020603050405020304" pitchFamily="18" charset="0"/>
                  <a:cs typeface="Times New Roman" panose="02020603050405020304" pitchFamily="18" charset="0"/>
                </a:endParaRPr>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6156176" y="4199844"/>
                <a:ext cx="1119409" cy="369332"/>
              </a:xfrm>
              <a:prstGeom prst="rect">
                <a:avLst/>
              </a:prstGeom>
              <a:blipFill>
                <a:blip r:embed="rId13"/>
                <a:stretch>
                  <a:fillRect/>
                </a:stretch>
              </a:blipFill>
              <a:ln>
                <a:noFill/>
              </a:ln>
            </p:spPr>
            <p:txBody>
              <a:bodyPr/>
              <a:lstStyle/>
              <a:p>
                <a:r>
                  <a:rPr lang="zh-TW" altLang="en-US">
                    <a:noFill/>
                  </a:rPr>
                  <a:t> </a:t>
                </a:r>
              </a:p>
            </p:txBody>
          </p:sp>
        </mc:Fallback>
      </mc:AlternateContent>
    </p:spTree>
    <p:extLst>
      <p:ext uri="{BB962C8B-B14F-4D97-AF65-F5344CB8AC3E}">
        <p14:creationId xmlns:p14="http://schemas.microsoft.com/office/powerpoint/2010/main" val="155904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5"/>
                                        </p:tgtEl>
                                        <p:attrNameLst>
                                          <p:attrName>style.visibility</p:attrName>
                                        </p:attrNameLst>
                                      </p:cBhvr>
                                      <p:to>
                                        <p:strVal val="visible"/>
                                      </p:to>
                                    </p:set>
                                    <p:anim calcmode="lin" valueType="num">
                                      <p:cBhvr additive="base">
                                        <p:cTn id="7" dur="500" fill="hold"/>
                                        <p:tgtEl>
                                          <p:spTgt spid="12295"/>
                                        </p:tgtEl>
                                        <p:attrNameLst>
                                          <p:attrName>ppt_x</p:attrName>
                                        </p:attrNameLst>
                                      </p:cBhvr>
                                      <p:tavLst>
                                        <p:tav tm="0">
                                          <p:val>
                                            <p:strVal val="#ppt_x"/>
                                          </p:val>
                                        </p:tav>
                                        <p:tav tm="100000">
                                          <p:val>
                                            <p:strVal val="#ppt_x"/>
                                          </p:val>
                                        </p:tav>
                                      </p:tavLst>
                                    </p:anim>
                                    <p:anim calcmode="lin" valueType="num">
                                      <p:cBhvr additive="base">
                                        <p:cTn id="8" dur="500" fill="hold"/>
                                        <p:tgtEl>
                                          <p:spTgt spid="1229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294"/>
                                        </p:tgtEl>
                                        <p:attrNameLst>
                                          <p:attrName>style.visibility</p:attrName>
                                        </p:attrNameLst>
                                      </p:cBhvr>
                                      <p:to>
                                        <p:strVal val="visible"/>
                                      </p:to>
                                    </p:set>
                                    <p:anim calcmode="lin" valueType="num">
                                      <p:cBhvr additive="base">
                                        <p:cTn id="21" dur="500" fill="hold"/>
                                        <p:tgtEl>
                                          <p:spTgt spid="12294"/>
                                        </p:tgtEl>
                                        <p:attrNameLst>
                                          <p:attrName>ppt_x</p:attrName>
                                        </p:attrNameLst>
                                      </p:cBhvr>
                                      <p:tavLst>
                                        <p:tav tm="0">
                                          <p:val>
                                            <p:strVal val="#ppt_x"/>
                                          </p:val>
                                        </p:tav>
                                        <p:tav tm="100000">
                                          <p:val>
                                            <p:strVal val="#ppt_x"/>
                                          </p:val>
                                        </p:tav>
                                      </p:tavLst>
                                    </p:anim>
                                    <p:anim calcmode="lin" valueType="num">
                                      <p:cBhvr additive="base">
                                        <p:cTn id="22" dur="500" fill="hold"/>
                                        <p:tgtEl>
                                          <p:spTgt spid="122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P spid="12295" grpId="0"/>
      <p:bldP spid="13" grpId="0"/>
      <p:bldP spid="16"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5"/>
          <p:cNvSpPr>
            <a:spLocks noChangeArrowheads="1"/>
          </p:cNvSpPr>
          <p:nvPr/>
        </p:nvSpPr>
        <p:spPr bwMode="auto">
          <a:xfrm>
            <a:off x="0" y="3214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200709" name="Rectangle 14"/>
          <p:cNvSpPr>
            <a:spLocks noChangeArrowheads="1"/>
          </p:cNvSpPr>
          <p:nvPr/>
        </p:nvSpPr>
        <p:spPr bwMode="auto">
          <a:xfrm>
            <a:off x="0" y="2889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200713" name="文字方塊 14"/>
          <p:cNvSpPr txBox="1">
            <a:spLocks noChangeArrowheads="1"/>
          </p:cNvSpPr>
          <p:nvPr/>
        </p:nvSpPr>
        <p:spPr bwMode="auto">
          <a:xfrm>
            <a:off x="1622051" y="3135309"/>
            <a:ext cx="4381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solidFill>
                  <a:srgbClr val="FF0000"/>
                </a:solidFill>
                <a:latin typeface="Arial" charset="0"/>
              </a:rPr>
              <a:t>這就是質量的現代定義！</a:t>
            </a:r>
          </a:p>
        </p:txBody>
      </p:sp>
      <p:sp>
        <p:nvSpPr>
          <p:cNvPr id="16" name="文字方塊 4"/>
          <p:cNvSpPr txBox="1">
            <a:spLocks noChangeArrowheads="1"/>
          </p:cNvSpPr>
          <p:nvPr/>
        </p:nvSpPr>
        <p:spPr bwMode="auto">
          <a:xfrm>
            <a:off x="1672950" y="2765421"/>
            <a:ext cx="4824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cs typeface="Times New Roman" pitchFamily="18" charset="0"/>
              </a:rPr>
              <a:t>動量越大，能量就越大。</a:t>
            </a:r>
          </a:p>
        </p:txBody>
      </p:sp>
      <p:pic>
        <p:nvPicPr>
          <p:cNvPr id="17" name="Picture 2" descr="&amp;lt;strong&amp;gt;Figure 2.&amp;lt;/strong&amp;gt; Event recorded with the CMS detector in 2012 at a proton-proton centre-of-mass energy of 8 TeV. The event shows characteristics expected from the decay of the SM Higgs boson to a pair of Z bosons, one of which subsequently decays to a pair of electrons (green lines and green towers) and the other Z decays to a pair of muons (red lines). The event could also be due to known standard model background processes.&amp;lt;br /&amp;gt;&amp;lt;a href=&amp;quot;https://cdsweb.cern.ch/record/1459462/&amp;quot;&amp;gt;DOWNLOAD high-resolution images&amp;lt;/a&amp;g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6223" y="3612862"/>
            <a:ext cx="4484256" cy="286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amp;lt;strong&amp;gt;Figure 1.&amp;lt;/strong&amp;gt; Event recorded with the CMS detector in 2012 at a proton-proton centre-of-mass energy of 8 TeV.  The event shows characteristics expected from the decay of the SM Higgs boson to a pair of photons (dashed yellow lines and green towers). The event could also be due to known standard model background processes.&amp;lt;br /&amp;gt;&amp;lt;a href=&amp;quot;https://cdsweb.cern.ch/record/1459459/&amp;quot;&amp;gt;DOWNLOAD high-resolution images&amp;lt;/a&amp;g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11940"/>
            <a:ext cx="4478904" cy="2870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8E1F4FCF-9167-D14E-9354-C2CA7165B2A8}"/>
                  </a:ext>
                </a:extLst>
              </p:cNvPr>
              <p:cNvSpPr txBox="1"/>
              <p:nvPr/>
            </p:nvSpPr>
            <p:spPr>
              <a:xfrm>
                <a:off x="1694654" y="800319"/>
                <a:ext cx="5414624" cy="955070"/>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b="0" i="1" smtClean="0">
                              <a:latin typeface="Cambria Math" panose="02040503050406030204" pitchFamily="18" charset="0"/>
                              <a:cs typeface="Times New Roman" pitchFamily="18" charset="0"/>
                            </a:rPr>
                          </m:ctrlPr>
                        </m:sSupPr>
                        <m:e>
                          <m:d>
                            <m:dPr>
                              <m:ctrlPr>
                                <a:rPr kumimoji="1" lang="en-US" altLang="zh-TW" b="0" i="1" smtClean="0">
                                  <a:latin typeface="Cambria Math" panose="02040503050406030204" pitchFamily="18" charset="0"/>
                                  <a:cs typeface="Times New Roman" pitchFamily="18" charset="0"/>
                                </a:rPr>
                              </m:ctrlPr>
                            </m:dPr>
                            <m:e>
                              <m:f>
                                <m:fPr>
                                  <m:ctrlPr>
                                    <a:rPr lang="en-US" altLang="zh-TW" i="1">
                                      <a:latin typeface="Cambria Math" panose="02040503050406030204" pitchFamily="18" charset="0"/>
                                      <a:cs typeface="Times New Roman" pitchFamily="18" charset="0"/>
                                    </a:rPr>
                                  </m:ctrlPr>
                                </m:fPr>
                                <m:num>
                                  <m:r>
                                    <a:rPr lang="en-US" altLang="zh-TW" i="1">
                                      <a:latin typeface="Cambria Math" panose="02040503050406030204" pitchFamily="18" charset="0"/>
                                      <a:cs typeface="Times New Roman" pitchFamily="18" charset="0"/>
                                    </a:rPr>
                                    <m:t>𝐸</m:t>
                                  </m:r>
                                </m:num>
                                <m:den>
                                  <m:r>
                                    <a:rPr lang="en-US" altLang="zh-TW" i="1">
                                      <a:latin typeface="Cambria Math" panose="02040503050406030204" pitchFamily="18" charset="0"/>
                                      <a:cs typeface="Times New Roman" pitchFamily="18" charset="0"/>
                                    </a:rPr>
                                    <m:t>𝑐</m:t>
                                  </m:r>
                                </m:den>
                              </m:f>
                            </m:e>
                          </m:d>
                        </m:e>
                        <m:sup>
                          <m:r>
                            <a:rPr kumimoji="1" lang="en-US" altLang="zh-TW" b="0" i="1" smtClean="0">
                              <a:latin typeface="Cambria Math" panose="02040503050406030204" pitchFamily="18" charset="0"/>
                              <a:cs typeface="Times New Roman" pitchFamily="18" charset="0"/>
                            </a:rPr>
                            <m:t>2</m:t>
                          </m:r>
                        </m:sup>
                      </m:sSup>
                      <m:r>
                        <a:rPr kumimoji="1" lang="en-US" altLang="zh-TW" b="0" i="1" smtClean="0">
                          <a:latin typeface="Cambria Math" panose="02040503050406030204" pitchFamily="18" charset="0"/>
                          <a:cs typeface="Times New Roman" pitchFamily="18" charset="0"/>
                        </a:rPr>
                        <m:t>−</m:t>
                      </m:r>
                      <m:sSubSup>
                        <m:sSubSupPr>
                          <m:ctrlPr>
                            <a:rPr kumimoji="1" lang="en-US" altLang="zh-TW" b="0" i="1" smtClean="0">
                              <a:latin typeface="Cambria Math" panose="02040503050406030204" pitchFamily="18" charset="0"/>
                              <a:cs typeface="Times New Roman" pitchFamily="18" charset="0"/>
                            </a:rPr>
                          </m:ctrlPr>
                        </m:sSubSupPr>
                        <m:e>
                          <m:r>
                            <a:rPr kumimoji="1" lang="en-US" altLang="zh-TW" b="0" i="1" smtClean="0">
                              <a:latin typeface="Cambria Math" panose="02040503050406030204" pitchFamily="18" charset="0"/>
                              <a:cs typeface="Times New Roman" pitchFamily="18" charset="0"/>
                            </a:rPr>
                            <m:t>𝑝</m:t>
                          </m:r>
                        </m:e>
                        <m:sub>
                          <m:r>
                            <a:rPr kumimoji="1" lang="en-US" altLang="zh-TW" b="0" i="1" smtClean="0">
                              <a:latin typeface="Cambria Math" panose="02040503050406030204" pitchFamily="18" charset="0"/>
                              <a:cs typeface="Times New Roman" pitchFamily="18" charset="0"/>
                            </a:rPr>
                            <m:t>𝑥</m:t>
                          </m:r>
                        </m:sub>
                        <m:sup>
                          <m:r>
                            <a:rPr kumimoji="1" lang="en-US" altLang="zh-TW" b="0" i="1" smtClean="0">
                              <a:latin typeface="Cambria Math" panose="02040503050406030204" pitchFamily="18" charset="0"/>
                              <a:cs typeface="Times New Roman" pitchFamily="18" charset="0"/>
                            </a:rPr>
                            <m:t>2</m:t>
                          </m:r>
                        </m:sup>
                      </m:sSubSup>
                      <m:r>
                        <a:rPr kumimoji="1" lang="en-US" altLang="zh-TW" b="0" i="1" smtClean="0">
                          <a:latin typeface="Cambria Math" panose="02040503050406030204" pitchFamily="18" charset="0"/>
                          <a:cs typeface="Times New Roman" pitchFamily="18" charset="0"/>
                        </a:rPr>
                        <m:t>=</m:t>
                      </m:r>
                      <m:sSup>
                        <m:sSupPr>
                          <m:ctrlPr>
                            <a:rPr kumimoji="1" lang="en-US" altLang="zh-TW" b="0" i="1" smtClean="0">
                              <a:latin typeface="Cambria Math" panose="02040503050406030204" pitchFamily="18" charset="0"/>
                              <a:cs typeface="Times New Roman" pitchFamily="18" charset="0"/>
                            </a:rPr>
                          </m:ctrlPr>
                        </m:sSupPr>
                        <m:e>
                          <m:d>
                            <m:dPr>
                              <m:ctrlPr>
                                <a:rPr kumimoji="1" lang="en-US" altLang="zh-TW" b="0" i="1" smtClean="0">
                                  <a:latin typeface="Cambria Math" panose="02040503050406030204" pitchFamily="18" charset="0"/>
                                  <a:cs typeface="Times New Roman" pitchFamily="18" charset="0"/>
                                </a:rPr>
                              </m:ctrlPr>
                            </m:dPr>
                            <m:e>
                              <m:f>
                                <m:fPr>
                                  <m:ctrlPr>
                                    <a:rPr lang="en-US" altLang="zh-TW" i="1">
                                      <a:latin typeface="Cambria Math" panose="02040503050406030204" pitchFamily="18" charset="0"/>
                                      <a:cs typeface="Times New Roman" panose="02020603050405020304" pitchFamily="18" charset="0"/>
                                    </a:rPr>
                                  </m:ctrlPr>
                                </m:fPr>
                                <m:num>
                                  <m:r>
                                    <a:rPr lang="en-US" altLang="zh-TW" i="1">
                                      <a:latin typeface="Cambria Math"/>
                                      <a:cs typeface="Times New Roman" panose="02020603050405020304" pitchFamily="18" charset="0"/>
                                    </a:rPr>
                                    <m:t>𝑚</m:t>
                                  </m:r>
                                  <m:sSup>
                                    <m:sSupPr>
                                      <m:ctrlPr>
                                        <a:rPr lang="en-US" altLang="zh-TW" i="1">
                                          <a:latin typeface="Cambria Math" panose="02040503050406030204" pitchFamily="18" charset="0"/>
                                          <a:cs typeface="Times New Roman" panose="02020603050405020304" pitchFamily="18" charset="0"/>
                                        </a:rPr>
                                      </m:ctrlPr>
                                    </m:sSupPr>
                                    <m:e>
                                      <m:r>
                                        <a:rPr lang="en-US" altLang="zh-TW" i="1">
                                          <a:latin typeface="Cambria Math"/>
                                          <a:cs typeface="Times New Roman" panose="02020603050405020304" pitchFamily="18" charset="0"/>
                                        </a:rPr>
                                        <m:t>𝑐</m:t>
                                      </m:r>
                                    </m:e>
                                    <m:sup>
                                      <m:r>
                                        <a:rPr lang="en-US" altLang="zh-TW" i="1">
                                          <a:latin typeface="Cambria Math"/>
                                          <a:cs typeface="Times New Roman" panose="02020603050405020304" pitchFamily="18" charset="0"/>
                                        </a:rPr>
                                        <m:t>2</m:t>
                                      </m:r>
                                    </m:sup>
                                  </m:sSup>
                                </m:num>
                                <m:den>
                                  <m:rad>
                                    <m:radPr>
                                      <m:degHide m:val="on"/>
                                      <m:ctrlPr>
                                        <a:rPr lang="en-US" altLang="zh-TW" i="1">
                                          <a:latin typeface="Cambria Math" panose="02040503050406030204" pitchFamily="18" charset="0"/>
                                          <a:cs typeface="Times New Roman" panose="02020603050405020304" pitchFamily="18" charset="0"/>
                                        </a:rPr>
                                      </m:ctrlPr>
                                    </m:radPr>
                                    <m:deg/>
                                    <m:e>
                                      <m:r>
                                        <a:rPr lang="en-US" altLang="zh-TW" i="1">
                                          <a:latin typeface="Cambria Math"/>
                                          <a:cs typeface="Times New Roman" panose="02020603050405020304" pitchFamily="18" charset="0"/>
                                        </a:rPr>
                                        <m:t>1−</m:t>
                                      </m:r>
                                      <m:sSup>
                                        <m:sSupPr>
                                          <m:ctrlPr>
                                            <a:rPr lang="en-US" altLang="zh-TW" i="1">
                                              <a:latin typeface="Cambria Math" panose="02040503050406030204" pitchFamily="18" charset="0"/>
                                              <a:cs typeface="Times New Roman" panose="02020603050405020304" pitchFamily="18" charset="0"/>
                                            </a:rPr>
                                          </m:ctrlPr>
                                        </m:sSupPr>
                                        <m:e>
                                          <m:d>
                                            <m:dPr>
                                              <m:ctrlPr>
                                                <a:rPr lang="en-US" altLang="zh-TW" i="1">
                                                  <a:latin typeface="Cambria Math" panose="02040503050406030204" pitchFamily="18" charset="0"/>
                                                  <a:cs typeface="Times New Roman" panose="02020603050405020304" pitchFamily="18" charset="0"/>
                                                </a:rPr>
                                              </m:ctrlPr>
                                            </m:dPr>
                                            <m:e>
                                              <m:f>
                                                <m:fPr>
                                                  <m:ctrlPr>
                                                    <a:rPr lang="en-US" altLang="zh-TW" i="1">
                                                      <a:latin typeface="Cambria Math" panose="02040503050406030204" pitchFamily="18" charset="0"/>
                                                      <a:cs typeface="Times New Roman" panose="02020603050405020304" pitchFamily="18" charset="0"/>
                                                    </a:rPr>
                                                  </m:ctrlPr>
                                                </m:fPr>
                                                <m:num>
                                                  <m:r>
                                                    <a:rPr lang="en-US" altLang="zh-TW" i="1">
                                                      <a:latin typeface="Cambria Math"/>
                                                      <a:cs typeface="Times New Roman" panose="02020603050405020304" pitchFamily="18" charset="0"/>
                                                    </a:rPr>
                                                    <m:t>𝑢</m:t>
                                                  </m:r>
                                                </m:num>
                                                <m:den>
                                                  <m:r>
                                                    <a:rPr lang="en-US" altLang="zh-TW" i="1">
                                                      <a:latin typeface="Cambria Math"/>
                                                      <a:cs typeface="Times New Roman" panose="02020603050405020304" pitchFamily="18" charset="0"/>
                                                    </a:rPr>
                                                    <m:t>𝑐</m:t>
                                                  </m:r>
                                                </m:den>
                                              </m:f>
                                            </m:e>
                                          </m:d>
                                        </m:e>
                                        <m:sup>
                                          <m:r>
                                            <a:rPr lang="en-US" altLang="zh-TW" i="1">
                                              <a:latin typeface="Cambria Math"/>
                                              <a:cs typeface="Times New Roman" panose="02020603050405020304" pitchFamily="18" charset="0"/>
                                            </a:rPr>
                                            <m:t>2</m:t>
                                          </m:r>
                                        </m:sup>
                                      </m:sSup>
                                    </m:e>
                                  </m:rad>
                                </m:den>
                              </m:f>
                            </m:e>
                          </m:d>
                        </m:e>
                        <m:sup>
                          <m:r>
                            <a:rPr kumimoji="1" lang="en-US" altLang="zh-TW" b="0" i="1" smtClean="0">
                              <a:latin typeface="Cambria Math" panose="02040503050406030204" pitchFamily="18" charset="0"/>
                              <a:cs typeface="Times New Roman" pitchFamily="18" charset="0"/>
                            </a:rPr>
                            <m:t>2</m:t>
                          </m:r>
                        </m:sup>
                      </m:sSup>
                      <m:r>
                        <a:rPr lang="en-US" altLang="zh-TW" i="1" smtClean="0">
                          <a:latin typeface="Cambria Math" panose="02040503050406030204" pitchFamily="18" charset="0"/>
                          <a:cs typeface="Times New Roman" pitchFamily="18" charset="0"/>
                        </a:rPr>
                        <m:t>−</m:t>
                      </m:r>
                      <m:sSup>
                        <m:sSupPr>
                          <m:ctrlPr>
                            <a:rPr lang="en-US" altLang="zh-TW" i="1">
                              <a:latin typeface="Cambria Math" panose="02040503050406030204" pitchFamily="18" charset="0"/>
                              <a:cs typeface="Times New Roman" pitchFamily="18" charset="0"/>
                            </a:rPr>
                          </m:ctrlPr>
                        </m:sSupPr>
                        <m:e>
                          <m:d>
                            <m:dPr>
                              <m:ctrlPr>
                                <a:rPr lang="en-US" altLang="zh-TW" i="1">
                                  <a:latin typeface="Cambria Math" panose="02040503050406030204" pitchFamily="18" charset="0"/>
                                  <a:cs typeface="Times New Roman" pitchFamily="18" charset="0"/>
                                </a:rPr>
                              </m:ctrlPr>
                            </m:dPr>
                            <m:e>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anose="02020603050405020304" pitchFamily="18" charset="0"/>
                                    </a:rPr>
                                    <m:t>𝑚</m:t>
                                  </m:r>
                                  <m:sSup>
                                    <m:sSupPr>
                                      <m:ctrlPr>
                                        <a:rPr lang="en-US" altLang="zh-TW" i="1">
                                          <a:latin typeface="Cambria Math" panose="02040503050406030204" pitchFamily="18" charset="0"/>
                                          <a:cs typeface="Times New Roman" panose="02020603050405020304" pitchFamily="18" charset="0"/>
                                        </a:rPr>
                                      </m:ctrlPr>
                                    </m:sSupPr>
                                    <m:e>
                                      <m:r>
                                        <a:rPr lang="en-US" altLang="zh-TW" b="0" i="1" smtClean="0">
                                          <a:latin typeface="Cambria Math" panose="02040503050406030204" pitchFamily="18" charset="0"/>
                                          <a:cs typeface="Times New Roman" panose="02020603050405020304" pitchFamily="18" charset="0"/>
                                        </a:rPr>
                                        <m:t>𝑢</m:t>
                                      </m:r>
                                    </m:e>
                                    <m:sup>
                                      <m:r>
                                        <a:rPr lang="en-US" altLang="zh-TW" i="1">
                                          <a:latin typeface="Cambria Math"/>
                                          <a:cs typeface="Times New Roman" panose="02020603050405020304" pitchFamily="18" charset="0"/>
                                        </a:rPr>
                                        <m:t>2</m:t>
                                      </m:r>
                                    </m:sup>
                                  </m:sSup>
                                </m:num>
                                <m:den>
                                  <m:rad>
                                    <m:radPr>
                                      <m:degHide m:val="on"/>
                                      <m:ctrlPr>
                                        <a:rPr lang="en-US" altLang="zh-TW" i="1">
                                          <a:latin typeface="Cambria Math" panose="02040503050406030204" pitchFamily="18" charset="0"/>
                                          <a:cs typeface="Times New Roman" panose="02020603050405020304" pitchFamily="18" charset="0"/>
                                        </a:rPr>
                                      </m:ctrlPr>
                                    </m:radPr>
                                    <m:deg/>
                                    <m:e>
                                      <m:r>
                                        <a:rPr lang="en-US" altLang="zh-TW" i="1">
                                          <a:latin typeface="Cambria Math"/>
                                          <a:cs typeface="Times New Roman" panose="02020603050405020304" pitchFamily="18" charset="0"/>
                                        </a:rPr>
                                        <m:t>1−</m:t>
                                      </m:r>
                                      <m:sSup>
                                        <m:sSupPr>
                                          <m:ctrlPr>
                                            <a:rPr lang="en-US" altLang="zh-TW" i="1">
                                              <a:latin typeface="Cambria Math" panose="02040503050406030204" pitchFamily="18" charset="0"/>
                                              <a:cs typeface="Times New Roman" panose="02020603050405020304" pitchFamily="18" charset="0"/>
                                            </a:rPr>
                                          </m:ctrlPr>
                                        </m:sSupPr>
                                        <m:e>
                                          <m:d>
                                            <m:dPr>
                                              <m:ctrlPr>
                                                <a:rPr lang="en-US" altLang="zh-TW" i="1">
                                                  <a:latin typeface="Cambria Math" panose="02040503050406030204" pitchFamily="18" charset="0"/>
                                                  <a:cs typeface="Times New Roman" panose="02020603050405020304" pitchFamily="18" charset="0"/>
                                                </a:rPr>
                                              </m:ctrlPr>
                                            </m:dPr>
                                            <m:e>
                                              <m:f>
                                                <m:fPr>
                                                  <m:ctrlPr>
                                                    <a:rPr lang="en-US" altLang="zh-TW" i="1">
                                                      <a:latin typeface="Cambria Math" panose="02040503050406030204" pitchFamily="18" charset="0"/>
                                                      <a:cs typeface="Times New Roman" panose="02020603050405020304" pitchFamily="18" charset="0"/>
                                                    </a:rPr>
                                                  </m:ctrlPr>
                                                </m:fPr>
                                                <m:num>
                                                  <m:r>
                                                    <a:rPr lang="en-US" altLang="zh-TW" i="1">
                                                      <a:latin typeface="Cambria Math"/>
                                                      <a:cs typeface="Times New Roman" panose="02020603050405020304" pitchFamily="18" charset="0"/>
                                                    </a:rPr>
                                                    <m:t>𝑢</m:t>
                                                  </m:r>
                                                </m:num>
                                                <m:den>
                                                  <m:r>
                                                    <a:rPr lang="en-US" altLang="zh-TW" i="1">
                                                      <a:latin typeface="Cambria Math"/>
                                                      <a:cs typeface="Times New Roman" panose="02020603050405020304" pitchFamily="18" charset="0"/>
                                                    </a:rPr>
                                                    <m:t>𝑐</m:t>
                                                  </m:r>
                                                </m:den>
                                              </m:f>
                                            </m:e>
                                          </m:d>
                                        </m:e>
                                        <m:sup>
                                          <m:r>
                                            <a:rPr lang="en-US" altLang="zh-TW" i="1">
                                              <a:latin typeface="Cambria Math"/>
                                              <a:cs typeface="Times New Roman" panose="02020603050405020304" pitchFamily="18" charset="0"/>
                                            </a:rPr>
                                            <m:t>2</m:t>
                                          </m:r>
                                        </m:sup>
                                      </m:sSup>
                                    </m:e>
                                  </m:rad>
                                </m:den>
                              </m:f>
                            </m:e>
                          </m:d>
                        </m:e>
                        <m:sup>
                          <m:r>
                            <a:rPr lang="en-US" altLang="zh-TW" i="1">
                              <a:latin typeface="Cambria Math" panose="02040503050406030204" pitchFamily="18" charset="0"/>
                              <a:cs typeface="Times New Roman" pitchFamily="18" charset="0"/>
                            </a:rPr>
                            <m:t>2</m:t>
                          </m:r>
                        </m:sup>
                      </m:sSup>
                      <m:r>
                        <a:rPr lang="en-US" altLang="zh-TW" b="0" i="1" smtClean="0">
                          <a:latin typeface="Cambria Math" panose="02040503050406030204" pitchFamily="18" charset="0"/>
                          <a:ea typeface="Cambria Math" panose="02040503050406030204" pitchFamily="18" charset="0"/>
                          <a:cs typeface="Times New Roman" pitchFamily="18" charset="0"/>
                        </a:rPr>
                        <m:t>=</m:t>
                      </m:r>
                      <m:sSup>
                        <m:sSupPr>
                          <m:ctrlPr>
                            <a:rPr lang="en-US" altLang="zh-TW" b="0" i="1" smtClean="0">
                              <a:latin typeface="Cambria Math" panose="02040503050406030204" pitchFamily="18" charset="0"/>
                              <a:ea typeface="Cambria Math" panose="02040503050406030204" pitchFamily="18" charset="0"/>
                              <a:cs typeface="Times New Roman" pitchFamily="18" charset="0"/>
                            </a:rPr>
                          </m:ctrlPr>
                        </m:sSupPr>
                        <m:e>
                          <m:r>
                            <a:rPr lang="en-US" altLang="zh-TW" b="0" i="1" smtClean="0">
                              <a:latin typeface="Cambria Math" panose="02040503050406030204" pitchFamily="18" charset="0"/>
                              <a:ea typeface="Cambria Math" panose="02040503050406030204" pitchFamily="18" charset="0"/>
                              <a:cs typeface="Times New Roman" pitchFamily="18" charset="0"/>
                            </a:rPr>
                            <m:t>𝑚</m:t>
                          </m:r>
                        </m:e>
                        <m:sup>
                          <m:r>
                            <a:rPr lang="en-US" altLang="zh-TW" b="0" i="1" smtClean="0">
                              <a:latin typeface="Cambria Math" panose="02040503050406030204" pitchFamily="18" charset="0"/>
                              <a:ea typeface="Cambria Math" panose="02040503050406030204" pitchFamily="18" charset="0"/>
                              <a:cs typeface="Times New Roman" pitchFamily="18" charset="0"/>
                            </a:rPr>
                            <m:t>2</m:t>
                          </m:r>
                        </m:sup>
                      </m:sSup>
                      <m:sSup>
                        <m:sSupPr>
                          <m:ctrlPr>
                            <a:rPr lang="en-US" altLang="zh-TW" b="0" i="1" smtClean="0">
                              <a:latin typeface="Cambria Math" panose="02040503050406030204" pitchFamily="18" charset="0"/>
                              <a:ea typeface="Cambria Math" panose="02040503050406030204" pitchFamily="18" charset="0"/>
                              <a:cs typeface="Times New Roman" pitchFamily="18" charset="0"/>
                            </a:rPr>
                          </m:ctrlPr>
                        </m:sSupPr>
                        <m:e>
                          <m:r>
                            <a:rPr lang="en-US" altLang="zh-TW" b="0" i="1" smtClean="0">
                              <a:latin typeface="Cambria Math" panose="02040503050406030204" pitchFamily="18" charset="0"/>
                              <a:ea typeface="Cambria Math" panose="02040503050406030204" pitchFamily="18" charset="0"/>
                              <a:cs typeface="Times New Roman" pitchFamily="18" charset="0"/>
                            </a:rPr>
                            <m:t>𝑐</m:t>
                          </m:r>
                        </m:e>
                        <m:sup>
                          <m:r>
                            <a:rPr lang="en-US" altLang="zh-TW" b="0" i="1" smtClean="0">
                              <a:latin typeface="Cambria Math" panose="02040503050406030204" pitchFamily="18" charset="0"/>
                              <a:ea typeface="Cambria Math" panose="02040503050406030204" pitchFamily="18" charset="0"/>
                              <a:cs typeface="Times New Roman" pitchFamily="18" charset="0"/>
                            </a:rPr>
                            <m:t>2</m:t>
                          </m:r>
                        </m:sup>
                      </m:sSup>
                    </m:oMath>
                  </m:oMathPara>
                </a14:m>
                <a:endParaRPr kumimoji="1" lang="zh-TW" altLang="en-US" i="1" dirty="0">
                  <a:latin typeface="Times New Roman" pitchFamily="18" charset="0"/>
                  <a:cs typeface="Times New Roman" pitchFamily="18" charset="0"/>
                </a:endParaRPr>
              </a:p>
            </p:txBody>
          </p:sp>
        </mc:Choice>
        <mc:Fallback xmlns="">
          <p:sp>
            <p:nvSpPr>
              <p:cNvPr id="10" name="文字方塊 9">
                <a:extLst>
                  <a:ext uri="{FF2B5EF4-FFF2-40B4-BE49-F238E27FC236}">
                    <a16:creationId xmlns:a16="http://schemas.microsoft.com/office/drawing/2014/main" id="{8E1F4FCF-9167-D14E-9354-C2CA7165B2A8}"/>
                  </a:ext>
                </a:extLst>
              </p:cNvPr>
              <p:cNvSpPr txBox="1">
                <a:spLocks noRot="1" noChangeAspect="1" noMove="1" noResize="1" noEditPoints="1" noAdjustHandles="1" noChangeArrowheads="1" noChangeShapeType="1" noTextEdit="1"/>
              </p:cNvSpPr>
              <p:nvPr/>
            </p:nvSpPr>
            <p:spPr>
              <a:xfrm>
                <a:off x="1694654" y="800319"/>
                <a:ext cx="5414624" cy="955070"/>
              </a:xfrm>
              <a:prstGeom prst="rect">
                <a:avLst/>
              </a:prstGeom>
              <a:blipFill>
                <a:blip r:embed="rId4"/>
                <a:stretch>
                  <a:fillRect b="-131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C395CB09-390B-7E4F-95E4-4FF05D6BC68E}"/>
                  </a:ext>
                </a:extLst>
              </p:cNvPr>
              <p:cNvSpPr txBox="1"/>
              <p:nvPr/>
            </p:nvSpPr>
            <p:spPr>
              <a:xfrm>
                <a:off x="1694654" y="2001447"/>
                <a:ext cx="1867306" cy="55585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TW" i="1" smtClean="0">
                              <a:latin typeface="Cambria Math" panose="02040503050406030204" pitchFamily="18" charset="0"/>
                              <a:cs typeface="Times New Roman" pitchFamily="18" charset="0"/>
                            </a:rPr>
                          </m:ctrlPr>
                        </m:fPr>
                        <m:num>
                          <m:sSup>
                            <m:sSupPr>
                              <m:ctrlPr>
                                <a:rPr kumimoji="1" lang="en-US" altLang="zh-TW"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𝐸</m:t>
                              </m:r>
                            </m:e>
                            <m:sup>
                              <m:r>
                                <a:rPr kumimoji="1" lang="en-US" altLang="zh-TW" b="0" i="1" smtClean="0">
                                  <a:latin typeface="Cambria Math" panose="02040503050406030204" pitchFamily="18" charset="0"/>
                                  <a:cs typeface="Times New Roman" pitchFamily="18" charset="0"/>
                                </a:rPr>
                                <m:t>2</m:t>
                              </m:r>
                            </m:sup>
                          </m:sSup>
                        </m:num>
                        <m:den>
                          <m:sSup>
                            <m:sSupPr>
                              <m:ctrlPr>
                                <a:rPr kumimoji="1" lang="en-US" altLang="zh-TW"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𝑐</m:t>
                              </m:r>
                            </m:e>
                            <m:sup>
                              <m:r>
                                <a:rPr kumimoji="1" lang="en-US" altLang="zh-TW" b="0" i="1" smtClean="0">
                                  <a:latin typeface="Cambria Math" panose="02040503050406030204" pitchFamily="18" charset="0"/>
                                  <a:cs typeface="Times New Roman" pitchFamily="18" charset="0"/>
                                </a:rPr>
                                <m:t>2</m:t>
                              </m:r>
                            </m:sup>
                          </m:sSup>
                        </m:den>
                      </m:f>
                      <m:r>
                        <a:rPr kumimoji="1" lang="en-US" altLang="zh-TW" b="0" i="1" smtClean="0">
                          <a:latin typeface="Cambria Math" panose="02040503050406030204" pitchFamily="18" charset="0"/>
                          <a:cs typeface="Times New Roman" pitchFamily="18" charset="0"/>
                        </a:rPr>
                        <m:t>−</m:t>
                      </m:r>
                      <m:sSup>
                        <m:sSupPr>
                          <m:ctrlPr>
                            <a:rPr kumimoji="1" lang="en-US" altLang="zh-TW" b="0" i="1" smtClean="0">
                              <a:latin typeface="Cambria Math" panose="02040503050406030204" pitchFamily="18" charset="0"/>
                              <a:cs typeface="Times New Roman" pitchFamily="18" charset="0"/>
                            </a:rPr>
                          </m:ctrlPr>
                        </m:sSupPr>
                        <m:e>
                          <m:d>
                            <m:dPr>
                              <m:begChr m:val="|"/>
                              <m:endChr m:val="|"/>
                              <m:ctrlPr>
                                <a:rPr kumimoji="1" lang="en-US" altLang="zh-TW" b="0" i="1" smtClean="0">
                                  <a:latin typeface="Cambria Math" panose="02040503050406030204" pitchFamily="18" charset="0"/>
                                  <a:cs typeface="Times New Roman" pitchFamily="18" charset="0"/>
                                </a:rPr>
                              </m:ctrlPr>
                            </m:dPr>
                            <m:e>
                              <m:acc>
                                <m:accPr>
                                  <m:chr m:val="⃗"/>
                                  <m:ctrlPr>
                                    <a:rPr kumimoji="1" lang="en-US" altLang="zh-TW" b="0"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𝑝</m:t>
                                  </m:r>
                                </m:e>
                              </m:acc>
                            </m:e>
                          </m:d>
                        </m:e>
                        <m:sup>
                          <m:r>
                            <a:rPr kumimoji="1" lang="en-US" altLang="zh-TW" b="0" i="1" smtClean="0">
                              <a:latin typeface="Cambria Math" panose="02040503050406030204" pitchFamily="18" charset="0"/>
                              <a:cs typeface="Times New Roman" pitchFamily="18" charset="0"/>
                            </a:rPr>
                            <m:t>2</m:t>
                          </m:r>
                        </m:sup>
                      </m:sSup>
                      <m:r>
                        <a:rPr kumimoji="1" lang="en-US" altLang="zh-TW" b="0" i="1" smtClean="0">
                          <a:latin typeface="Cambria Math" panose="02040503050406030204" pitchFamily="18" charset="0"/>
                          <a:cs typeface="Times New Roman" pitchFamily="18" charset="0"/>
                        </a:rPr>
                        <m:t>=</m:t>
                      </m:r>
                      <m:sSup>
                        <m:sSupPr>
                          <m:ctrlPr>
                            <a:rPr kumimoji="1" lang="en-US" altLang="zh-TW" b="0"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𝑚</m:t>
                          </m:r>
                        </m:e>
                        <m:sup>
                          <m:r>
                            <a:rPr kumimoji="1" lang="en-US" altLang="zh-TW" b="0" i="1" smtClean="0">
                              <a:latin typeface="Cambria Math" panose="02040503050406030204" pitchFamily="18" charset="0"/>
                              <a:cs typeface="Times New Roman" pitchFamily="18" charset="0"/>
                            </a:rPr>
                            <m:t>2</m:t>
                          </m:r>
                        </m:sup>
                      </m:sSup>
                      <m:sSup>
                        <m:sSupPr>
                          <m:ctrlPr>
                            <a:rPr kumimoji="1" lang="en-US" altLang="zh-TW" b="0"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𝑐</m:t>
                          </m:r>
                        </m:e>
                        <m:sup>
                          <m:r>
                            <a:rPr kumimoji="1" lang="en-US" altLang="zh-TW" b="0" i="1" smtClean="0">
                              <a:latin typeface="Cambria Math" panose="02040503050406030204" pitchFamily="18" charset="0"/>
                              <a:cs typeface="Times New Roman" pitchFamily="18" charset="0"/>
                            </a:rPr>
                            <m:t>2</m:t>
                          </m:r>
                        </m:sup>
                      </m:sSup>
                    </m:oMath>
                  </m:oMathPara>
                </a14:m>
                <a:endParaRPr kumimoji="1" lang="zh-TW" altLang="en-US" dirty="0">
                  <a:latin typeface="Times New Roman" pitchFamily="18" charset="0"/>
                  <a:cs typeface="Times New Roman" pitchFamily="18" charset="0"/>
                </a:endParaRPr>
              </a:p>
            </p:txBody>
          </p:sp>
        </mc:Choice>
        <mc:Fallback xmlns="">
          <p:sp>
            <p:nvSpPr>
              <p:cNvPr id="11" name="文字方塊 10">
                <a:extLst>
                  <a:ext uri="{FF2B5EF4-FFF2-40B4-BE49-F238E27FC236}">
                    <a16:creationId xmlns:a16="http://schemas.microsoft.com/office/drawing/2014/main" id="{C395CB09-390B-7E4F-95E4-4FF05D6BC68E}"/>
                  </a:ext>
                </a:extLst>
              </p:cNvPr>
              <p:cNvSpPr txBox="1">
                <a:spLocks noRot="1" noChangeAspect="1" noMove="1" noResize="1" noEditPoints="1" noAdjustHandles="1" noChangeArrowheads="1" noChangeShapeType="1" noTextEdit="1"/>
              </p:cNvSpPr>
              <p:nvPr/>
            </p:nvSpPr>
            <p:spPr>
              <a:xfrm>
                <a:off x="1694654" y="2001447"/>
                <a:ext cx="1867306" cy="555858"/>
              </a:xfrm>
              <a:prstGeom prst="rect">
                <a:avLst/>
              </a:prstGeom>
              <a:blipFill>
                <a:blip r:embed="rId5"/>
                <a:stretch>
                  <a:fillRect b="-909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90013056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90" name="Picture 6" descr="http://scitech.people.com.cn/mediafile/200504/20/F2005042008551700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6854" y="2445265"/>
            <a:ext cx="2569916" cy="357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8" descr="http://inside.mines.edu/~fsarazin/phgn310/ein1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87" y="3573016"/>
            <a:ext cx="2270125"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10" descr="http://pic.eslite.com/Upload/Product/200807/m/63351737285125000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b="23386"/>
          <a:stretch>
            <a:fillRect/>
          </a:stretch>
        </p:blipFill>
        <p:spPr bwMode="auto">
          <a:xfrm>
            <a:off x="754887" y="116334"/>
            <a:ext cx="3242137" cy="352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4" descr="Albert Einstein E=mc2 Physical Formula On Blackboard">
            <a:hlinkClick r:id="rId6" tooltip="Download Albert Einstein E=mc2 Physical Formula On Blackboard for $6"/>
          </p:cNvPr>
          <p:cNvPicPr>
            <a:picLocks noChangeAspect="1" noChangeArrowheads="1"/>
          </p:cNvPicPr>
          <p:nvPr/>
        </p:nvPicPr>
        <p:blipFill>
          <a:blip r:embed="rId7">
            <a:extLst>
              <a:ext uri="{28A0092B-C50C-407E-A947-70E740481C1C}">
                <a14:useLocalDpi xmlns:a14="http://schemas.microsoft.com/office/drawing/2010/main" val="0"/>
              </a:ext>
            </a:extLst>
          </a:blip>
          <a:srcRect t="18144" b="16841"/>
          <a:stretch>
            <a:fillRect/>
          </a:stretch>
        </p:blipFill>
        <p:spPr bwMode="auto">
          <a:xfrm>
            <a:off x="3203848" y="4509120"/>
            <a:ext cx="2325688"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0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9189" y="116772"/>
            <a:ext cx="4239419" cy="2257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10"/>
          <p:cNvSpPr txBox="1">
            <a:spLocks noChangeArrowheads="1"/>
          </p:cNvSpPr>
          <p:nvPr/>
        </p:nvSpPr>
        <p:spPr bwMode="auto">
          <a:xfrm>
            <a:off x="2375955" y="6067811"/>
            <a:ext cx="5112568" cy="369332"/>
          </a:xfrm>
          <a:prstGeom prst="rect">
            <a:avLst/>
          </a:prstGeom>
          <a:noFill/>
          <a:ln w="9525" algn="ctr">
            <a:noFill/>
            <a:miter lim="800000"/>
            <a:headEnd/>
            <a:tailEnd/>
          </a:ln>
        </p:spPr>
        <p:txBody>
          <a:bodyPr wrap="square">
            <a:spAutoFit/>
          </a:bodyPr>
          <a:lstStyle/>
          <a:p>
            <a:pPr>
              <a:spcBef>
                <a:spcPct val="50000"/>
              </a:spcBef>
              <a:defRPr/>
            </a:pPr>
            <a:r>
              <a:rPr lang="zh-TW" altLang="en-US" dirty="0">
                <a:latin typeface="+mn-lt"/>
              </a:rPr>
              <a:t>這個公式開啟了質量與能量互相轉換的可能！</a:t>
            </a:r>
            <a:endParaRPr lang="en-US" altLang="zh-TW" dirty="0">
              <a:latin typeface="+mn-lt"/>
            </a:endParaRPr>
          </a:p>
        </p:txBody>
      </p:sp>
      <p:sp>
        <p:nvSpPr>
          <p:cNvPr id="8" name="Text Box 10">
            <a:extLst>
              <a:ext uri="{FF2B5EF4-FFF2-40B4-BE49-F238E27FC236}">
                <a16:creationId xmlns:a16="http://schemas.microsoft.com/office/drawing/2014/main" id="{9BCC159A-C723-F94F-8E03-A3F4A9D84055}"/>
              </a:ext>
            </a:extLst>
          </p:cNvPr>
          <p:cNvSpPr txBox="1">
            <a:spLocks noChangeArrowheads="1"/>
          </p:cNvSpPr>
          <p:nvPr/>
        </p:nvSpPr>
        <p:spPr bwMode="auto">
          <a:xfrm>
            <a:off x="2391971" y="6437143"/>
            <a:ext cx="5112568" cy="369332"/>
          </a:xfrm>
          <a:prstGeom prst="rect">
            <a:avLst/>
          </a:prstGeom>
          <a:noFill/>
          <a:ln w="9525" algn="ctr">
            <a:noFill/>
            <a:miter lim="800000"/>
            <a:headEnd/>
            <a:tailEnd/>
          </a:ln>
        </p:spPr>
        <p:txBody>
          <a:bodyPr wrap="square">
            <a:spAutoFit/>
          </a:bodyPr>
          <a:lstStyle/>
          <a:p>
            <a:pPr>
              <a:spcBef>
                <a:spcPct val="50000"/>
              </a:spcBef>
              <a:defRPr/>
            </a:pPr>
            <a:r>
              <a:rPr lang="zh-TW" altLang="en-US" dirty="0">
                <a:latin typeface="+mn-lt"/>
              </a:rPr>
              <a:t>質量與能量其實是互通的同一種物理量！</a:t>
            </a:r>
            <a:endParaRPr lang="en-US" altLang="zh-TW"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4390"/>
                                        </p:tgtEl>
                                        <p:attrNameLst>
                                          <p:attrName>style.visibility</p:attrName>
                                        </p:attrNameLst>
                                      </p:cBhvr>
                                      <p:to>
                                        <p:strVal val="visible"/>
                                      </p:to>
                                    </p:set>
                                    <p:anim calcmode="lin" valueType="num">
                                      <p:cBhvr additive="base">
                                        <p:cTn id="7" dur="500" fill="hold"/>
                                        <p:tgtEl>
                                          <p:spTgt spid="144390"/>
                                        </p:tgtEl>
                                        <p:attrNameLst>
                                          <p:attrName>ppt_x</p:attrName>
                                        </p:attrNameLst>
                                      </p:cBhvr>
                                      <p:tavLst>
                                        <p:tav tm="0">
                                          <p:val>
                                            <p:strVal val="#ppt_x"/>
                                          </p:val>
                                        </p:tav>
                                        <p:tav tm="100000">
                                          <p:val>
                                            <p:strVal val="#ppt_x"/>
                                          </p:val>
                                        </p:tav>
                                      </p:tavLst>
                                    </p:anim>
                                    <p:anim calcmode="lin" valueType="num">
                                      <p:cBhvr additive="base">
                                        <p:cTn id="8" dur="500" fill="hold"/>
                                        <p:tgtEl>
                                          <p:spTgt spid="1443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403648" y="1124744"/>
            <a:ext cx="6408738" cy="434975"/>
          </a:xfrm>
        </p:spPr>
        <p:txBody>
          <a:bodyPr/>
          <a:lstStyle/>
          <a:p>
            <a:pPr algn="l" eaLnBrk="1" hangingPunct="1"/>
            <a:r>
              <a:rPr lang="zh-TW" altLang="en-US" sz="1800" dirty="0">
                <a:solidFill>
                  <a:schemeClr val="tx1"/>
                </a:solidFill>
                <a:latin typeface="新細明體" pitchFamily="18" charset="-120"/>
              </a:rPr>
              <a:t>如果可以將一個硬幣殲滅，全部化為能量</a:t>
            </a:r>
            <a:r>
              <a:rPr lang="en-US" altLang="zh-TW" sz="1800" dirty="0">
                <a:solidFill>
                  <a:schemeClr val="tx1"/>
                </a:solidFill>
                <a:latin typeface="新細明體" pitchFamily="18" charset="-120"/>
              </a:rPr>
              <a:t>……</a:t>
            </a:r>
          </a:p>
        </p:txBody>
      </p:sp>
      <p:sp>
        <p:nvSpPr>
          <p:cNvPr id="246792" name="Text Box 8"/>
          <p:cNvSpPr txBox="1">
            <a:spLocks noChangeArrowheads="1"/>
          </p:cNvSpPr>
          <p:nvPr/>
        </p:nvSpPr>
        <p:spPr bwMode="auto">
          <a:xfrm>
            <a:off x="1330325" y="5052258"/>
            <a:ext cx="6769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50000"/>
              </a:spcBef>
              <a:buFontTx/>
              <a:buNone/>
            </a:pPr>
            <a:r>
              <a:rPr lang="zh-TW" altLang="en-US" sz="1800">
                <a:solidFill>
                  <a:srgbClr val="FF0000"/>
                </a:solidFill>
              </a:rPr>
              <a:t>這比一座核能電廠一天產生的電能還多！</a:t>
            </a:r>
            <a:endParaRPr lang="en-US" altLang="zh-TW" sz="1800">
              <a:solidFill>
                <a:srgbClr val="FF0000"/>
              </a:solidFill>
            </a:endParaRPr>
          </a:p>
        </p:txBody>
      </p:sp>
      <p:pic>
        <p:nvPicPr>
          <p:cNvPr id="2055" name="Picture 5" descr="http://album.udn.com/community/img/PSN_PHOTO/anpey/f_2986149_1.JPG"/>
          <p:cNvPicPr>
            <a:picLocks noChangeAspect="1" noChangeArrowheads="1"/>
          </p:cNvPicPr>
          <p:nvPr/>
        </p:nvPicPr>
        <p:blipFill>
          <a:blip r:embed="rId2">
            <a:extLst>
              <a:ext uri="{28A0092B-C50C-407E-A947-70E740481C1C}">
                <a14:useLocalDpi xmlns:a14="http://schemas.microsoft.com/office/drawing/2010/main" val="0"/>
              </a:ext>
            </a:extLst>
          </a:blip>
          <a:srcRect l="36676" t="22050" r="29015" b="32275"/>
          <a:stretch>
            <a:fillRect/>
          </a:stretch>
        </p:blipFill>
        <p:spPr bwMode="auto">
          <a:xfrm>
            <a:off x="1763713" y="2604333"/>
            <a:ext cx="151130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7" name="Picture 7" descr="http://automomohk.com/blog/wp-content/uploads/2010/01/A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1740733"/>
            <a:ext cx="3394075"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8"/>
          <p:cNvSpPr txBox="1">
            <a:spLocks noChangeArrowheads="1"/>
          </p:cNvSpPr>
          <p:nvPr/>
        </p:nvSpPr>
        <p:spPr bwMode="auto">
          <a:xfrm>
            <a:off x="1330325" y="5517232"/>
            <a:ext cx="5473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t>一個硬幣換一個電廠！</a:t>
            </a:r>
          </a:p>
        </p:txBody>
      </p:sp>
      <mc:AlternateContent xmlns:mc="http://schemas.openxmlformats.org/markup-compatibility/2006" xmlns:a14="http://schemas.microsoft.com/office/drawing/2010/main">
        <mc:Choice Requires="a14">
          <p:sp>
            <p:nvSpPr>
              <p:cNvPr id="2" name="文字方塊 1"/>
              <p:cNvSpPr txBox="1"/>
              <p:nvPr/>
            </p:nvSpPr>
            <p:spPr>
              <a:xfrm>
                <a:off x="6300192" y="1124744"/>
                <a:ext cx="1222995"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𝐸</m:t>
                      </m:r>
                      <m:r>
                        <a:rPr lang="en-US" altLang="zh-TW" b="0" i="1" smtClean="0">
                          <a:latin typeface="Cambria Math"/>
                        </a:rPr>
                        <m:t>=</m:t>
                      </m:r>
                      <m:r>
                        <a:rPr lang="en-US" altLang="zh-TW" b="0" i="1" smtClean="0">
                          <a:latin typeface="Cambria Math"/>
                        </a:rPr>
                        <m:t>𝑚</m:t>
                      </m:r>
                      <m:sSup>
                        <m:sSupPr>
                          <m:ctrlPr>
                            <a:rPr lang="en-US" altLang="zh-TW" b="0" i="1" smtClean="0">
                              <a:latin typeface="Cambria Math" panose="02040503050406030204" pitchFamily="18" charset="0"/>
                            </a:rPr>
                          </m:ctrlPr>
                        </m:sSupPr>
                        <m:e>
                          <m:r>
                            <a:rPr lang="en-US" altLang="zh-TW" b="0" i="1" smtClean="0">
                              <a:latin typeface="Cambria Math"/>
                            </a:rPr>
                            <m:t>𝑐</m:t>
                          </m:r>
                        </m:e>
                        <m:sup>
                          <m:r>
                            <a:rPr lang="en-US" altLang="zh-TW" b="0" i="1" smtClean="0">
                              <a:latin typeface="Cambria Math"/>
                            </a:rPr>
                            <m:t>2</m:t>
                          </m:r>
                        </m:sup>
                      </m:sSup>
                    </m:oMath>
                  </m:oMathPara>
                </a14:m>
                <a:endParaRPr lang="zh-TW" altLang="en-US" i="1"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6300192" y="1124744"/>
                <a:ext cx="1222995" cy="369332"/>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7F3D47EC-D893-3647-A803-59DCF3959DD8}"/>
                  </a:ext>
                </a:extLst>
              </p:cNvPr>
              <p:cNvSpPr txBox="1"/>
              <p:nvPr/>
            </p:nvSpPr>
            <p:spPr>
              <a:xfrm>
                <a:off x="1403648" y="4449130"/>
                <a:ext cx="5951686"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𝑚</m:t>
                      </m:r>
                      <m:sSup>
                        <m:sSupPr>
                          <m:ctrlPr>
                            <a:rPr lang="en-US" altLang="zh-TW" b="0" i="1" smtClean="0">
                              <a:latin typeface="Cambria Math" panose="02040503050406030204" pitchFamily="18" charset="0"/>
                            </a:rPr>
                          </m:ctrlPr>
                        </m:sSupPr>
                        <m:e>
                          <m:r>
                            <a:rPr lang="en-US" altLang="zh-TW" b="0" i="1" smtClean="0">
                              <a:latin typeface="Cambria Math"/>
                            </a:rPr>
                            <m:t>𝑐</m:t>
                          </m:r>
                        </m:e>
                        <m:sup>
                          <m:r>
                            <a:rPr lang="en-US" altLang="zh-TW" b="0" i="1" smtClean="0">
                              <a:latin typeface="Cambria Math"/>
                            </a:rPr>
                            <m:t>2</m:t>
                          </m:r>
                        </m:sup>
                      </m:sSup>
                      <m:r>
                        <a:rPr lang="en-US" altLang="zh-TW" b="0" i="1" smtClean="0">
                          <a:latin typeface="Cambria Math" panose="02040503050406030204" pitchFamily="18" charset="0"/>
                        </a:rPr>
                        <m:t>=3.1</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−3</m:t>
                          </m:r>
                        </m:sup>
                      </m:sSup>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3×</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8</m:t>
                                  </m:r>
                                </m:sup>
                              </m:sSup>
                            </m:e>
                          </m:d>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~2.8×</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14</m:t>
                          </m:r>
                        </m:sup>
                      </m:sSup>
                      <m:r>
                        <a:rPr lang="en-US" altLang="zh-TW" b="0" i="1" smtClean="0">
                          <a:latin typeface="Cambria Math" panose="02040503050406030204" pitchFamily="18" charset="0"/>
                          <a:ea typeface="Cambria Math" panose="02040503050406030204" pitchFamily="18" charset="0"/>
                        </a:rPr>
                        <m:t> </m:t>
                      </m:r>
                      <m:r>
                        <m:rPr>
                          <m:nor/>
                        </m:rPr>
                        <a:rPr lang="en-US" altLang="zh-TW" b="0" i="0" smtClean="0">
                          <a:latin typeface="Cambria Math" panose="02040503050406030204" pitchFamily="18" charset="0"/>
                          <a:ea typeface="Cambria Math" panose="02040503050406030204" pitchFamily="18" charset="0"/>
                        </a:rPr>
                        <m:t>J</m:t>
                      </m:r>
                      <m:r>
                        <a:rPr lang="en-US" altLang="zh-TW" b="0" i="1" smtClean="0">
                          <a:latin typeface="Cambria Math" panose="02040503050406030204" pitchFamily="18" charset="0"/>
                          <a:ea typeface="Cambria Math" panose="02040503050406030204" pitchFamily="18" charset="0"/>
                        </a:rPr>
                        <m:t>~78</m:t>
                      </m:r>
                      <m:r>
                        <m:rPr>
                          <m:nor/>
                        </m:rPr>
                        <a:rPr lang="en-US" altLang="zh-TW" b="0" i="0" smtClean="0">
                          <a:latin typeface="Cambria Math" panose="02040503050406030204" pitchFamily="18" charset="0"/>
                          <a:ea typeface="Cambria Math" panose="02040503050406030204" pitchFamily="18" charset="0"/>
                        </a:rPr>
                        <m:t> </m:t>
                      </m:r>
                      <m:r>
                        <m:rPr>
                          <m:nor/>
                        </m:rPr>
                        <a:rPr lang="en-US" altLang="zh-TW" b="0" i="0" smtClean="0">
                          <a:latin typeface="Cambria Math" panose="02040503050406030204" pitchFamily="18" charset="0"/>
                          <a:ea typeface="Cambria Math" panose="02040503050406030204" pitchFamily="18" charset="0"/>
                        </a:rPr>
                        <m:t>GW</m:t>
                      </m:r>
                      <m:r>
                        <a:rPr lang="en-US" altLang="zh-TW" b="0" i="1" smtClean="0">
                          <a:latin typeface="Cambria Math" panose="02040503050406030204" pitchFamily="18" charset="0"/>
                          <a:ea typeface="Cambria Math" panose="02040503050406030204" pitchFamily="18" charset="0"/>
                        </a:rPr>
                        <m:t>∙</m:t>
                      </m:r>
                      <m:r>
                        <m:rPr>
                          <m:nor/>
                        </m:rPr>
                        <a:rPr lang="en-US" altLang="zh-TW" b="0" i="0" smtClean="0">
                          <a:latin typeface="Cambria Math" panose="02040503050406030204" pitchFamily="18" charset="0"/>
                          <a:ea typeface="Cambria Math" panose="02040503050406030204" pitchFamily="18" charset="0"/>
                        </a:rPr>
                        <m:t>h</m:t>
                      </m:r>
                    </m:oMath>
                  </m:oMathPara>
                </a14:m>
                <a:endParaRPr lang="zh-TW" altLang="en-US" i="1" dirty="0"/>
              </a:p>
            </p:txBody>
          </p:sp>
        </mc:Choice>
        <mc:Fallback xmlns="">
          <p:sp>
            <p:nvSpPr>
              <p:cNvPr id="10" name="文字方塊 9">
                <a:extLst>
                  <a:ext uri="{FF2B5EF4-FFF2-40B4-BE49-F238E27FC236}">
                    <a16:creationId xmlns:a16="http://schemas.microsoft.com/office/drawing/2014/main" id="{7F3D47EC-D893-3647-A803-59DCF3959DD8}"/>
                  </a:ext>
                </a:extLst>
              </p:cNvPr>
              <p:cNvSpPr txBox="1">
                <a:spLocks noRot="1" noChangeAspect="1" noMove="1" noResize="1" noEditPoints="1" noAdjustHandles="1" noChangeArrowheads="1" noChangeShapeType="1" noTextEdit="1"/>
              </p:cNvSpPr>
              <p:nvPr/>
            </p:nvSpPr>
            <p:spPr>
              <a:xfrm>
                <a:off x="1403648" y="4449130"/>
                <a:ext cx="5951686" cy="369332"/>
              </a:xfrm>
              <a:prstGeom prst="rect">
                <a:avLst/>
              </a:prstGeom>
              <a:blipFill>
                <a:blip r:embed="rId8"/>
                <a:stretch>
                  <a:fillRect b="-16667"/>
                </a:stretch>
              </a:blipFill>
            </p:spPr>
            <p:txBody>
              <a:bodyPr/>
              <a:lstStyle/>
              <a:p>
                <a:r>
                  <a:rPr lang="zh-TW"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additive="base">
                                        <p:cTn id="7" dur="500" fill="hold"/>
                                        <p:tgtEl>
                                          <p:spTgt spid="2055"/>
                                        </p:tgtEl>
                                        <p:attrNameLst>
                                          <p:attrName>ppt_x</p:attrName>
                                        </p:attrNameLst>
                                      </p:cBhvr>
                                      <p:tavLst>
                                        <p:tav tm="0">
                                          <p:val>
                                            <p:strVal val="#ppt_x"/>
                                          </p:val>
                                        </p:tav>
                                        <p:tav tm="100000">
                                          <p:val>
                                            <p:strVal val="#ppt_x"/>
                                          </p:val>
                                        </p:tav>
                                      </p:tavLst>
                                    </p:anim>
                                    <p:anim calcmode="lin" valueType="num">
                                      <p:cBhvr additive="base">
                                        <p:cTn id="8"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6792">
                                            <p:txEl>
                                              <p:pRg st="0" end="0"/>
                                            </p:txEl>
                                          </p:spTgt>
                                        </p:tgtEl>
                                        <p:attrNameLst>
                                          <p:attrName>style.visibility</p:attrName>
                                        </p:attrNameLst>
                                      </p:cBhvr>
                                      <p:to>
                                        <p:strVal val="visible"/>
                                      </p:to>
                                    </p:set>
                                    <p:anim calcmode="lin" valueType="num">
                                      <p:cBhvr additive="base">
                                        <p:cTn id="13" dur="500" fill="hold"/>
                                        <p:tgtEl>
                                          <p:spTgt spid="24679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679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3367"/>
                                        </p:tgtEl>
                                        <p:attrNameLst>
                                          <p:attrName>style.visibility</p:attrName>
                                        </p:attrNameLst>
                                      </p:cBhvr>
                                      <p:to>
                                        <p:strVal val="visible"/>
                                      </p:to>
                                    </p:set>
                                    <p:anim calcmode="lin" valueType="num">
                                      <p:cBhvr additive="base">
                                        <p:cTn id="17" dur="500" fill="hold"/>
                                        <p:tgtEl>
                                          <p:spTgt spid="143367"/>
                                        </p:tgtEl>
                                        <p:attrNameLst>
                                          <p:attrName>ppt_x</p:attrName>
                                        </p:attrNameLst>
                                      </p:cBhvr>
                                      <p:tavLst>
                                        <p:tav tm="0">
                                          <p:val>
                                            <p:strVal val="#ppt_x"/>
                                          </p:val>
                                        </p:tav>
                                        <p:tav tm="100000">
                                          <p:val>
                                            <p:strVal val="#ppt_x"/>
                                          </p:val>
                                        </p:tav>
                                      </p:tavLst>
                                    </p:anim>
                                    <p:anim calcmode="lin" valueType="num">
                                      <p:cBhvr additive="base">
                                        <p:cTn id="18" dur="500" fill="hold"/>
                                        <p:tgtEl>
                                          <p:spTgt spid="14336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4" descr="4502"/>
          <p:cNvPicPr>
            <a:picLocks noChangeAspect="1" noChangeArrowheads="1"/>
          </p:cNvPicPr>
          <p:nvPr/>
        </p:nvPicPr>
        <p:blipFill>
          <a:blip r:embed="rId2">
            <a:extLst>
              <a:ext uri="{28A0092B-C50C-407E-A947-70E740481C1C}">
                <a14:useLocalDpi xmlns:a14="http://schemas.microsoft.com/office/drawing/2010/main" val="0"/>
              </a:ext>
            </a:extLst>
          </a:blip>
          <a:srcRect b="8173"/>
          <a:stretch>
            <a:fillRect/>
          </a:stretch>
        </p:blipFill>
        <p:spPr bwMode="auto">
          <a:xfrm>
            <a:off x="863600" y="1916113"/>
            <a:ext cx="75565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7" name="文字方塊 5"/>
          <p:cNvSpPr txBox="1">
            <a:spLocks noChangeArrowheads="1"/>
          </p:cNvSpPr>
          <p:nvPr/>
        </p:nvSpPr>
        <p:spPr bwMode="auto">
          <a:xfrm>
            <a:off x="2771775" y="1196975"/>
            <a:ext cx="424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質量不守恒的反應只有原子核反應。</a:t>
            </a:r>
          </a:p>
        </p:txBody>
      </p:sp>
    </p:spTree>
    <p:extLst>
      <p:ext uri="{BB962C8B-B14F-4D97-AF65-F5344CB8AC3E}">
        <p14:creationId xmlns:p14="http://schemas.microsoft.com/office/powerpoint/2010/main" val="238456523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4"/>
          <p:cNvSpPr>
            <a:spLocks noGrp="1" noChangeArrowheads="1"/>
          </p:cNvSpPr>
          <p:nvPr>
            <p:ph type="title"/>
          </p:nvPr>
        </p:nvSpPr>
        <p:spPr>
          <a:xfrm>
            <a:off x="665163" y="288925"/>
            <a:ext cx="7772400" cy="1143000"/>
          </a:xfrm>
        </p:spPr>
        <p:txBody>
          <a:bodyPr/>
          <a:lstStyle/>
          <a:p>
            <a:pPr eaLnBrk="1" hangingPunct="1"/>
            <a:r>
              <a:rPr lang="zh-CN" altLang="en-US" sz="2000" dirty="0">
                <a:solidFill>
                  <a:srgbClr val="FF0000"/>
                </a:solidFill>
              </a:rPr>
              <a:t>核子</a:t>
            </a:r>
            <a:endParaRPr lang="en-US" altLang="zh-TW" sz="2000" dirty="0">
              <a:solidFill>
                <a:srgbClr val="FF0000"/>
              </a:solidFill>
            </a:endParaRPr>
          </a:p>
        </p:txBody>
      </p:sp>
      <p:pic>
        <p:nvPicPr>
          <p:cNvPr id="212995" name="Picture 7" descr="atom_h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1165225"/>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6" name="Picture 8" descr="nucle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563" y="1311275"/>
            <a:ext cx="24479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7" name="Picture 9" descr="proton_rep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2213" y="4159250"/>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04860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4" descr="fig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808163"/>
            <a:ext cx="3190875"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2286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9093" y="392651"/>
            <a:ext cx="7023995" cy="516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矩形 1"/>
              <p:cNvSpPr/>
              <p:nvPr/>
            </p:nvSpPr>
            <p:spPr>
              <a:xfrm>
                <a:off x="1906014" y="5733256"/>
                <a:ext cx="5250155" cy="369332"/>
              </a:xfrm>
              <a:prstGeom prst="rect">
                <a:avLst/>
              </a:prstGeom>
            </p:spPr>
            <p:txBody>
              <a:bodyPr wrap="none">
                <a:spAutoFit/>
              </a:bodyPr>
              <a:lstStyle/>
              <a:p>
                <a:r>
                  <a:rPr kumimoji="0" lang="zh-TW" altLang="en-US" dirty="0">
                    <a:latin typeface="Arial" charset="0"/>
                  </a:rPr>
                  <a:t>由數據，估計光通過地球繞日軌道直徑需要</a:t>
                </a:r>
                <a14:m>
                  <m:oMath xmlns:m="http://schemas.openxmlformats.org/officeDocument/2006/math">
                    <m:r>
                      <a:rPr kumimoji="0" lang="en-US" altLang="zh-TW" i="1" dirty="0" smtClean="0">
                        <a:latin typeface="Cambria Math"/>
                      </a:rPr>
                      <m:t>22</m:t>
                    </m:r>
                    <m:r>
                      <m:rPr>
                        <m:nor/>
                      </m:rPr>
                      <a:rPr kumimoji="0" lang="en-US" altLang="zh-TW" i="0" dirty="0" smtClean="0">
                        <a:latin typeface="Cambria Math"/>
                      </a:rPr>
                      <m:t>m</m:t>
                    </m:r>
                  </m:oMath>
                </a14:m>
                <a:r>
                  <a:rPr kumimoji="0" lang="zh-TW" altLang="en-US" dirty="0">
                    <a:latin typeface="Arial" charset="0"/>
                  </a:rPr>
                  <a:t>，</a:t>
                </a:r>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1906014" y="5733256"/>
                <a:ext cx="5250155" cy="369332"/>
              </a:xfrm>
              <a:prstGeom prst="rect">
                <a:avLst/>
              </a:prstGeom>
              <a:blipFill rotWithShape="1">
                <a:blip r:embed="rId3"/>
                <a:stretch>
                  <a:fillRect l="-1045" t="-6557" r="-348" b="-2623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1906014" y="6165304"/>
                <a:ext cx="5040560" cy="369332"/>
              </a:xfrm>
              <a:prstGeom prst="rect">
                <a:avLst/>
              </a:prstGeom>
              <a:noFill/>
            </p:spPr>
            <p:txBody>
              <a:bodyPr wrap="square" rtlCol="0">
                <a:spAutoFit/>
              </a:bodyPr>
              <a:lstStyle/>
              <a:p>
                <a:r>
                  <a:rPr lang="zh-TW" altLang="en-US" dirty="0"/>
                  <a:t>這樣得到的光速是</a:t>
                </a:r>
                <a14:m>
                  <m:oMath xmlns:m="http://schemas.openxmlformats.org/officeDocument/2006/math">
                    <m:r>
                      <a:rPr lang="en-US" altLang="zh-TW" i="1">
                        <a:latin typeface="Cambria Math"/>
                        <a:ea typeface="Cambria Math"/>
                      </a:rPr>
                      <m:t>~</m:t>
                    </m:r>
                    <m:r>
                      <a:rPr lang="en-US" altLang="zh-TW" b="0" i="1" smtClean="0">
                        <a:latin typeface="Cambria Math"/>
                        <a:ea typeface="Cambria Math"/>
                      </a:rPr>
                      <m:t>2.2</m:t>
                    </m:r>
                    <m:r>
                      <a:rPr lang="en-US" altLang="zh-TW" i="1">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10</m:t>
                        </m:r>
                      </m:e>
                      <m:sup>
                        <m:r>
                          <a:rPr lang="en-US" altLang="zh-TW" i="1">
                            <a:latin typeface="Cambria Math"/>
                            <a:ea typeface="Cambria Math"/>
                          </a:rPr>
                          <m:t>8</m:t>
                        </m:r>
                      </m:sup>
                    </m:sSup>
                    <m:r>
                      <m:rPr>
                        <m:nor/>
                      </m:rPr>
                      <a:rPr lang="en-US" altLang="zh-TW">
                        <a:latin typeface="Cambria Math"/>
                        <a:ea typeface="Cambria Math"/>
                      </a:rPr>
                      <m:t> </m:t>
                    </m:r>
                    <m:r>
                      <m:rPr>
                        <m:nor/>
                      </m:rPr>
                      <a:rPr lang="en-US" altLang="zh-TW">
                        <a:latin typeface="Cambria Math"/>
                        <a:ea typeface="Cambria Math"/>
                      </a:rPr>
                      <m:t>m</m:t>
                    </m:r>
                    <m:r>
                      <m:rPr>
                        <m:nor/>
                      </m:rPr>
                      <a:rPr lang="en-US" altLang="zh-TW">
                        <a:latin typeface="Cambria Math"/>
                        <a:ea typeface="Cambria Math"/>
                      </a:rPr>
                      <m:t>/</m:t>
                    </m:r>
                    <m:r>
                      <m:rPr>
                        <m:nor/>
                      </m:rPr>
                      <a:rPr lang="en-US" altLang="zh-TW">
                        <a:latin typeface="Cambria Math"/>
                        <a:ea typeface="Cambria Math"/>
                      </a:rPr>
                      <m:t>s</m:t>
                    </m:r>
                  </m:oMath>
                </a14:m>
                <a:r>
                  <a:rPr lang="zh-TW" altLang="en-US" dirty="0">
                    <a:latin typeface="Cambria Math" panose="02040503050406030204" pitchFamily="18" charset="0"/>
                  </a:rPr>
                  <a:t>，約 小</a:t>
                </a:r>
                <a:r>
                  <a:rPr lang="en-US" altLang="zh-TW" dirty="0">
                    <a:latin typeface="Cambria Math" panose="02040503050406030204" pitchFamily="18" charset="0"/>
                  </a:rPr>
                  <a:t>26%</a:t>
                </a:r>
                <a:r>
                  <a:rPr lang="zh-TW" altLang="en-US" dirty="0">
                    <a:latin typeface="Cambria Math" panose="02040503050406030204" pitchFamily="18" charset="0"/>
                  </a:rPr>
                  <a:t>。</a:t>
                </a:r>
              </a:p>
            </p:txBody>
          </p:sp>
        </mc:Choice>
        <mc:Fallback xmlns="">
          <p:sp>
            <p:nvSpPr>
              <p:cNvPr id="3" name="文字方塊 2"/>
              <p:cNvSpPr txBox="1">
                <a:spLocks noRot="1" noChangeAspect="1" noMove="1" noResize="1" noEditPoints="1" noAdjustHandles="1" noChangeArrowheads="1" noChangeShapeType="1" noTextEdit="1"/>
              </p:cNvSpPr>
              <p:nvPr/>
            </p:nvSpPr>
            <p:spPr>
              <a:xfrm>
                <a:off x="1906014" y="6165304"/>
                <a:ext cx="5040560" cy="369332"/>
              </a:xfrm>
              <a:prstGeom prst="rect">
                <a:avLst/>
              </a:prstGeom>
              <a:blipFill rotWithShape="1">
                <a:blip r:embed="rId4"/>
                <a:stretch>
                  <a:fillRect l="-1088" t="-9836" b="-2623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86488324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4" descr="atom2"/>
          <p:cNvPicPr>
            <a:picLocks noChangeAspect="1" noChangeArrowheads="1"/>
          </p:cNvPicPr>
          <p:nvPr/>
        </p:nvPicPr>
        <p:blipFill>
          <a:blip r:embed="rId2">
            <a:extLst>
              <a:ext uri="{28A0092B-C50C-407E-A947-70E740481C1C}">
                <a14:useLocalDpi xmlns:a14="http://schemas.microsoft.com/office/drawing/2010/main" val="0"/>
              </a:ext>
            </a:extLst>
          </a:blip>
          <a:srcRect t="5724" b="11118"/>
          <a:stretch>
            <a:fillRect/>
          </a:stretch>
        </p:blipFill>
        <p:spPr bwMode="auto">
          <a:xfrm>
            <a:off x="1763713" y="800100"/>
            <a:ext cx="5437187"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Text Box 5"/>
          <p:cNvSpPr txBox="1">
            <a:spLocks noChangeArrowheads="1"/>
          </p:cNvSpPr>
          <p:nvPr/>
        </p:nvSpPr>
        <p:spPr bwMode="auto">
          <a:xfrm>
            <a:off x="1403648" y="5688568"/>
            <a:ext cx="6804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CN" altLang="en-US" sz="1800" dirty="0">
                <a:solidFill>
                  <a:srgbClr val="FF0000"/>
                </a:solidFill>
                <a:latin typeface="Arial" charset="0"/>
              </a:rPr>
              <a:t>在原子核反應中，</a:t>
            </a:r>
            <a:r>
              <a:rPr kumimoji="0" lang="zh-TW" altLang="en-US" sz="1800" dirty="0">
                <a:solidFill>
                  <a:srgbClr val="FF0000"/>
                </a:solidFill>
                <a:latin typeface="Arial" charset="0"/>
              </a:rPr>
              <a:t>總質量減少，消失的質量以能量形式釋出。</a:t>
            </a:r>
          </a:p>
        </p:txBody>
      </p:sp>
    </p:spTree>
    <p:extLst>
      <p:ext uri="{BB962C8B-B14F-4D97-AF65-F5344CB8AC3E}">
        <p14:creationId xmlns:p14="http://schemas.microsoft.com/office/powerpoint/2010/main" val="146661718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fig8"/>
          <p:cNvPicPr>
            <a:picLocks noChangeAspect="1" noChangeArrowheads="1"/>
          </p:cNvPicPr>
          <p:nvPr/>
        </p:nvPicPr>
        <p:blipFill>
          <a:blip r:embed="rId2">
            <a:extLst>
              <a:ext uri="{28A0092B-C50C-407E-A947-70E740481C1C}">
                <a14:useLocalDpi xmlns:a14="http://schemas.microsoft.com/office/drawing/2010/main" val="0"/>
              </a:ext>
            </a:extLst>
          </a:blip>
          <a:srcRect b="28436"/>
          <a:stretch>
            <a:fillRect/>
          </a:stretch>
        </p:blipFill>
        <p:spPr bwMode="auto">
          <a:xfrm>
            <a:off x="2593598" y="2223665"/>
            <a:ext cx="33242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5"/>
          <p:cNvSpPr txBox="1">
            <a:spLocks noChangeArrowheads="1"/>
          </p:cNvSpPr>
          <p:nvPr/>
        </p:nvSpPr>
        <p:spPr bwMode="auto">
          <a:xfrm>
            <a:off x="1716364" y="838200"/>
            <a:ext cx="69008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束縛態 </a:t>
            </a:r>
            <a:r>
              <a:rPr lang="en-US" altLang="zh-TW" dirty="0">
                <a:solidFill>
                  <a:srgbClr val="FF0000"/>
                </a:solidFill>
                <a:latin typeface="Times New Roman" panose="02020603050405020304" pitchFamily="18" charset="0"/>
                <a:cs typeface="Times New Roman" panose="02020603050405020304" pitchFamily="18" charset="0"/>
              </a:rPr>
              <a:t>Bound State</a:t>
            </a:r>
            <a:r>
              <a:rPr lang="zh-TW" altLang="en-US" dirty="0">
                <a:solidFill>
                  <a:srgbClr val="FF0000"/>
                </a:solidFill>
              </a:rPr>
              <a:t>：</a:t>
            </a:r>
            <a:r>
              <a:rPr lang="zh-TW" altLang="en-US" dirty="0"/>
              <a:t>運動範圍被限制於一個區域內，</a:t>
            </a:r>
          </a:p>
        </p:txBody>
      </p:sp>
      <p:sp>
        <p:nvSpPr>
          <p:cNvPr id="54276" name="Line 7"/>
          <p:cNvSpPr>
            <a:spLocks noChangeShapeType="1"/>
          </p:cNvSpPr>
          <p:nvPr/>
        </p:nvSpPr>
        <p:spPr bwMode="auto">
          <a:xfrm flipH="1" flipV="1">
            <a:off x="5038731" y="4114799"/>
            <a:ext cx="66670" cy="1462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54277" name="Line 8"/>
          <p:cNvSpPr>
            <a:spLocks noChangeShapeType="1"/>
          </p:cNvSpPr>
          <p:nvPr/>
        </p:nvSpPr>
        <p:spPr bwMode="auto">
          <a:xfrm flipV="1">
            <a:off x="4419600" y="4733923"/>
            <a:ext cx="66675" cy="84321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54278" name="文字方塊 5"/>
          <p:cNvSpPr txBox="1">
            <a:spLocks noChangeArrowheads="1"/>
          </p:cNvSpPr>
          <p:nvPr/>
        </p:nvSpPr>
        <p:spPr bwMode="auto">
          <a:xfrm>
            <a:off x="1716898" y="1745766"/>
            <a:ext cx="609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兩端都有 </a:t>
            </a:r>
            <a:r>
              <a:rPr lang="en-US" altLang="zh-TW" dirty="0">
                <a:latin typeface="Times New Roman" pitchFamily="18" charset="0"/>
                <a:cs typeface="Times New Roman" pitchFamily="18" charset="0"/>
              </a:rPr>
              <a:t>turning point</a:t>
            </a:r>
            <a:r>
              <a:rPr lang="zh-TW" altLang="en-US" dirty="0"/>
              <a:t>，所以只能拘限在這兩點之間運動。</a:t>
            </a:r>
          </a:p>
        </p:txBody>
      </p:sp>
      <p:sp>
        <p:nvSpPr>
          <p:cNvPr id="54279" name="文字方塊 1"/>
          <p:cNvSpPr txBox="1">
            <a:spLocks noChangeArrowheads="1"/>
          </p:cNvSpPr>
          <p:nvPr/>
        </p:nvSpPr>
        <p:spPr bwMode="auto">
          <a:xfrm>
            <a:off x="1752600" y="5582815"/>
            <a:ext cx="431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一般來說束縛的範圍會和能量有關。</a:t>
            </a:r>
          </a:p>
        </p:txBody>
      </p:sp>
      <p:sp>
        <p:nvSpPr>
          <p:cNvPr id="2" name="矩形 1"/>
          <p:cNvSpPr/>
          <p:nvPr/>
        </p:nvSpPr>
        <p:spPr>
          <a:xfrm>
            <a:off x="1716365" y="1280862"/>
            <a:ext cx="4570482" cy="369332"/>
          </a:xfrm>
          <a:prstGeom prst="rect">
            <a:avLst/>
          </a:prstGeom>
        </p:spPr>
        <p:txBody>
          <a:bodyPr wrap="none">
            <a:spAutoFit/>
          </a:bodyPr>
          <a:lstStyle/>
          <a:p>
            <a:pPr eaLnBrk="1" hangingPunct="1">
              <a:spcBef>
                <a:spcPct val="50000"/>
              </a:spcBef>
            </a:pPr>
            <a:r>
              <a:rPr lang="zh-TW" altLang="en-US" dirty="0"/>
              <a:t>這種情況，機械能必須小於無限遠處的位能</a:t>
            </a:r>
          </a:p>
        </p:txBody>
      </p:sp>
    </p:spTree>
    <p:extLst>
      <p:ext uri="{BB962C8B-B14F-4D97-AF65-F5344CB8AC3E}">
        <p14:creationId xmlns:p14="http://schemas.microsoft.com/office/powerpoint/2010/main" val="13598699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4" descr="44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87" y="764704"/>
            <a:ext cx="8709025"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6A2C35A0-FF5D-2A49-9114-A2D0E1C43122}"/>
              </a:ext>
            </a:extLst>
          </p:cNvPr>
          <p:cNvSpPr txBox="1"/>
          <p:nvPr/>
        </p:nvSpPr>
        <p:spPr>
          <a:xfrm>
            <a:off x="1401720" y="5723964"/>
            <a:ext cx="6696744" cy="369332"/>
          </a:xfrm>
          <a:prstGeom prst="rect">
            <a:avLst/>
          </a:prstGeom>
          <a:noFill/>
        </p:spPr>
        <p:txBody>
          <a:bodyPr wrap="square" rtlCol="0">
            <a:spAutoFit/>
          </a:bodyPr>
          <a:lstStyle/>
          <a:p>
            <a:r>
              <a:rPr kumimoji="1" lang="zh-TW" altLang="en-US" dirty="0"/>
              <a:t>束縛在一起的核子，比分開時能量小，這個差就稱為束縛能。</a:t>
            </a:r>
          </a:p>
        </p:txBody>
      </p:sp>
      <p:cxnSp>
        <p:nvCxnSpPr>
          <p:cNvPr id="4" name="直線箭頭接點 3">
            <a:extLst>
              <a:ext uri="{FF2B5EF4-FFF2-40B4-BE49-F238E27FC236}">
                <a16:creationId xmlns:a16="http://schemas.microsoft.com/office/drawing/2014/main" id="{DF0AF531-1392-854F-9F89-4B12444AEB09}"/>
              </a:ext>
            </a:extLst>
          </p:cNvPr>
          <p:cNvCxnSpPr/>
          <p:nvPr/>
        </p:nvCxnSpPr>
        <p:spPr>
          <a:xfrm flipH="1" flipV="1">
            <a:off x="1403648" y="3861048"/>
            <a:ext cx="72008" cy="7920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744A237C-098B-3948-9EE4-45F308C8670E}"/>
              </a:ext>
            </a:extLst>
          </p:cNvPr>
          <p:cNvSpPr txBox="1"/>
          <p:nvPr/>
        </p:nvSpPr>
        <p:spPr>
          <a:xfrm>
            <a:off x="1361712" y="6097064"/>
            <a:ext cx="6450648" cy="369332"/>
          </a:xfrm>
          <a:prstGeom prst="rect">
            <a:avLst/>
          </a:prstGeom>
          <a:noFill/>
        </p:spPr>
        <p:txBody>
          <a:bodyPr wrap="square" rtlCol="0">
            <a:spAutoFit/>
          </a:bodyPr>
          <a:lstStyle/>
          <a:p>
            <a:r>
              <a:rPr kumimoji="1" lang="zh-TW" altLang="en-US" dirty="0"/>
              <a:t>自然會傾向能量較低的狀態，因此核子會希望形成束縛態。</a:t>
            </a:r>
          </a:p>
        </p:txBody>
      </p:sp>
    </p:spTree>
    <p:extLst>
      <p:ext uri="{BB962C8B-B14F-4D97-AF65-F5344CB8AC3E}">
        <p14:creationId xmlns:p14="http://schemas.microsoft.com/office/powerpoint/2010/main" val="285114695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4" descr="4402"/>
          <p:cNvPicPr>
            <a:picLocks noChangeAspect="1" noChangeArrowheads="1"/>
          </p:cNvPicPr>
          <p:nvPr/>
        </p:nvPicPr>
        <p:blipFill>
          <a:blip r:embed="rId2" cstate="print">
            <a:extLst>
              <a:ext uri="{28A0092B-C50C-407E-A947-70E740481C1C}">
                <a14:useLocalDpi xmlns:a14="http://schemas.microsoft.com/office/drawing/2010/main" val="0"/>
              </a:ext>
            </a:extLst>
          </a:blip>
          <a:srcRect b="2962"/>
          <a:stretch>
            <a:fillRect/>
          </a:stretch>
        </p:blipFill>
        <p:spPr bwMode="auto">
          <a:xfrm>
            <a:off x="2879725" y="1412875"/>
            <a:ext cx="3024188"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1" name="Text Box 5"/>
          <p:cNvSpPr txBox="1">
            <a:spLocks noChangeArrowheads="1"/>
          </p:cNvSpPr>
          <p:nvPr/>
        </p:nvSpPr>
        <p:spPr bwMode="auto">
          <a:xfrm>
            <a:off x="2411413" y="4689475"/>
            <a:ext cx="50053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solidFill>
                  <a:srgbClr val="FF0000"/>
                </a:solidFill>
                <a:latin typeface="Arial" charset="0"/>
              </a:rPr>
              <a:t>原子核質量 </a:t>
            </a:r>
            <a:r>
              <a:rPr kumimoji="0" lang="en-US" altLang="zh-TW" sz="1800">
                <a:solidFill>
                  <a:srgbClr val="FF0000"/>
                </a:solidFill>
              </a:rPr>
              <a:t>= </a:t>
            </a:r>
            <a:r>
              <a:rPr kumimoji="0" lang="zh-TW" altLang="en-US" sz="1800">
                <a:solidFill>
                  <a:srgbClr val="FF0000"/>
                </a:solidFill>
                <a:latin typeface="Arial" charset="0"/>
              </a:rPr>
              <a:t>質子中子總質量 </a:t>
            </a:r>
            <a:r>
              <a:rPr kumimoji="0" lang="en-US" altLang="zh-TW" sz="1800">
                <a:solidFill>
                  <a:srgbClr val="FF0000"/>
                </a:solidFill>
              </a:rPr>
              <a:t>– </a:t>
            </a:r>
            <a:r>
              <a:rPr kumimoji="0" lang="zh-TW" altLang="en-US" sz="1800">
                <a:solidFill>
                  <a:srgbClr val="FF0000"/>
                </a:solidFill>
              </a:rPr>
              <a:t>總</a:t>
            </a:r>
            <a:r>
              <a:rPr kumimoji="0" lang="zh-TW" altLang="en-US" sz="1800">
                <a:solidFill>
                  <a:srgbClr val="FF0000"/>
                </a:solidFill>
                <a:latin typeface="Arial" charset="0"/>
              </a:rPr>
              <a:t>束縛能</a:t>
            </a:r>
            <a:r>
              <a:rPr kumimoji="0" lang="en-US" altLang="zh-TW" sz="1800" i="1">
                <a:solidFill>
                  <a:srgbClr val="FF0000"/>
                </a:solidFill>
              </a:rPr>
              <a:t>/c</a:t>
            </a:r>
            <a:r>
              <a:rPr kumimoji="0" lang="en-US" altLang="zh-TW" sz="1800" i="1" baseline="30000">
                <a:solidFill>
                  <a:srgbClr val="FF0000"/>
                </a:solidFill>
              </a:rPr>
              <a:t>2</a:t>
            </a:r>
            <a:endParaRPr kumimoji="0" lang="en-US" altLang="zh-TW" sz="1800" i="1">
              <a:solidFill>
                <a:srgbClr val="FF0000"/>
              </a:solidFill>
            </a:endParaRPr>
          </a:p>
        </p:txBody>
      </p:sp>
      <p:sp>
        <p:nvSpPr>
          <p:cNvPr id="217092" name="Text Box 6"/>
          <p:cNvSpPr txBox="1">
            <a:spLocks noChangeArrowheads="1"/>
          </p:cNvSpPr>
          <p:nvPr/>
        </p:nvSpPr>
        <p:spPr bwMode="auto">
          <a:xfrm>
            <a:off x="2417763" y="5145088"/>
            <a:ext cx="28432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solidFill>
                  <a:srgbClr val="FF0000"/>
                </a:solidFill>
                <a:latin typeface="Arial" charset="0"/>
              </a:rPr>
              <a:t>束縛能越大，質量越小</a:t>
            </a:r>
          </a:p>
        </p:txBody>
      </p:sp>
    </p:spTree>
    <p:extLst>
      <p:ext uri="{BB962C8B-B14F-4D97-AF65-F5344CB8AC3E}">
        <p14:creationId xmlns:p14="http://schemas.microsoft.com/office/powerpoint/2010/main" val="237599272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4" descr="4405"/>
          <p:cNvPicPr>
            <a:picLocks noChangeAspect="1" noChangeArrowheads="1"/>
          </p:cNvPicPr>
          <p:nvPr/>
        </p:nvPicPr>
        <p:blipFill>
          <a:blip r:embed="rId2">
            <a:extLst>
              <a:ext uri="{28A0092B-C50C-407E-A947-70E740481C1C}">
                <a14:useLocalDpi xmlns:a14="http://schemas.microsoft.com/office/drawing/2010/main" val="0"/>
              </a:ext>
            </a:extLst>
          </a:blip>
          <a:srcRect b="2721"/>
          <a:stretch>
            <a:fillRect/>
          </a:stretch>
        </p:blipFill>
        <p:spPr bwMode="auto">
          <a:xfrm>
            <a:off x="1331640" y="404664"/>
            <a:ext cx="61214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5" name="Line 5"/>
          <p:cNvSpPr>
            <a:spLocks noChangeShapeType="1"/>
          </p:cNvSpPr>
          <p:nvPr/>
        </p:nvSpPr>
        <p:spPr bwMode="auto">
          <a:xfrm flipH="1" flipV="1">
            <a:off x="3851002" y="2131864"/>
            <a:ext cx="3168650" cy="5762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8116" name="Line 6"/>
          <p:cNvSpPr>
            <a:spLocks noChangeShapeType="1"/>
          </p:cNvSpPr>
          <p:nvPr/>
        </p:nvSpPr>
        <p:spPr bwMode="auto">
          <a:xfrm flipV="1">
            <a:off x="2268265" y="3284389"/>
            <a:ext cx="431800" cy="5397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 name="文字方塊 1">
            <a:extLst>
              <a:ext uri="{FF2B5EF4-FFF2-40B4-BE49-F238E27FC236}">
                <a16:creationId xmlns:a16="http://schemas.microsoft.com/office/drawing/2014/main" id="{3A854715-5A8E-FB43-A063-55E4C9FFB63D}"/>
              </a:ext>
            </a:extLst>
          </p:cNvPr>
          <p:cNvSpPr txBox="1"/>
          <p:nvPr/>
        </p:nvSpPr>
        <p:spPr>
          <a:xfrm>
            <a:off x="1116044" y="5330566"/>
            <a:ext cx="7128364" cy="369332"/>
          </a:xfrm>
          <a:prstGeom prst="rect">
            <a:avLst/>
          </a:prstGeom>
          <a:noFill/>
        </p:spPr>
        <p:txBody>
          <a:bodyPr wrap="square" rtlCol="0">
            <a:spAutoFit/>
          </a:bodyPr>
          <a:lstStyle/>
          <a:p>
            <a:r>
              <a:rPr kumimoji="1" lang="zh-TW" altLang="en-US" dirty="0"/>
              <a:t>圖的中段每個核子平均束縛能最大，因此原子核平均質量最小。</a:t>
            </a:r>
          </a:p>
        </p:txBody>
      </p:sp>
      <p:sp>
        <p:nvSpPr>
          <p:cNvPr id="3" name="文字方塊 2">
            <a:extLst>
              <a:ext uri="{FF2B5EF4-FFF2-40B4-BE49-F238E27FC236}">
                <a16:creationId xmlns:a16="http://schemas.microsoft.com/office/drawing/2014/main" id="{374BFA2B-F364-EB42-9AE2-EAE89B8349A2}"/>
              </a:ext>
            </a:extLst>
          </p:cNvPr>
          <p:cNvSpPr txBox="1"/>
          <p:nvPr/>
        </p:nvSpPr>
        <p:spPr>
          <a:xfrm>
            <a:off x="1116044" y="5743032"/>
            <a:ext cx="7632147" cy="369332"/>
          </a:xfrm>
          <a:prstGeom prst="rect">
            <a:avLst/>
          </a:prstGeom>
          <a:noFill/>
        </p:spPr>
        <p:txBody>
          <a:bodyPr wrap="square" rtlCol="0">
            <a:spAutoFit/>
          </a:bodyPr>
          <a:lstStyle/>
          <a:p>
            <a:r>
              <a:rPr kumimoji="1" lang="zh-TW" altLang="en-US" dirty="0"/>
              <a:t>位於兩端的原子核會傾向便化為中段的核子，使總質量減少，放出能量。</a:t>
            </a:r>
          </a:p>
        </p:txBody>
      </p:sp>
      <p:sp>
        <p:nvSpPr>
          <p:cNvPr id="4" name="文字方塊 3">
            <a:extLst>
              <a:ext uri="{FF2B5EF4-FFF2-40B4-BE49-F238E27FC236}">
                <a16:creationId xmlns:a16="http://schemas.microsoft.com/office/drawing/2014/main" id="{64EC4FFC-B045-2742-B0E3-FBAB0ED15679}"/>
              </a:ext>
            </a:extLst>
          </p:cNvPr>
          <p:cNvSpPr txBox="1"/>
          <p:nvPr/>
        </p:nvSpPr>
        <p:spPr>
          <a:xfrm>
            <a:off x="1116044" y="6237312"/>
            <a:ext cx="4752100" cy="369332"/>
          </a:xfrm>
          <a:prstGeom prst="rect">
            <a:avLst/>
          </a:prstGeom>
          <a:noFill/>
        </p:spPr>
        <p:txBody>
          <a:bodyPr wrap="square" rtlCol="0">
            <a:spAutoFit/>
          </a:bodyPr>
          <a:lstStyle/>
          <a:p>
            <a:r>
              <a:rPr kumimoji="1" lang="zh-TW" altLang="en-US" dirty="0"/>
              <a:t>這就是核分裂</a:t>
            </a:r>
            <a:r>
              <a:rPr kumimoji="1" lang="en-US" altLang="zh-TW" dirty="0">
                <a:latin typeface="Times New Roman" panose="02020603050405020304" pitchFamily="18" charset="0"/>
                <a:cs typeface="Times New Roman" panose="02020603050405020304" pitchFamily="18" charset="0"/>
              </a:rPr>
              <a:t>fission</a:t>
            </a:r>
            <a:r>
              <a:rPr kumimoji="1" lang="zh-TW" altLang="en-US" dirty="0"/>
              <a:t>，及核融合</a:t>
            </a:r>
            <a:r>
              <a:rPr kumimoji="1" lang="en-US" altLang="zh-TW" dirty="0">
                <a:latin typeface="Times New Roman" panose="02020603050405020304" pitchFamily="18" charset="0"/>
                <a:cs typeface="Times New Roman" panose="02020603050405020304" pitchFamily="18" charset="0"/>
              </a:rPr>
              <a:t>fusion</a:t>
            </a:r>
            <a:r>
              <a:rPr kumimoji="1" lang="zh-TW" altLang="en-US" dirty="0"/>
              <a:t>。</a:t>
            </a:r>
          </a:p>
        </p:txBody>
      </p:sp>
    </p:spTree>
    <p:extLst>
      <p:ext uri="{BB962C8B-B14F-4D97-AF65-F5344CB8AC3E}">
        <p14:creationId xmlns:p14="http://schemas.microsoft.com/office/powerpoint/2010/main" val="110656372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4" descr="atom2"/>
          <p:cNvPicPr>
            <a:picLocks noChangeAspect="1" noChangeArrowheads="1"/>
          </p:cNvPicPr>
          <p:nvPr/>
        </p:nvPicPr>
        <p:blipFill>
          <a:blip r:embed="rId2">
            <a:extLst>
              <a:ext uri="{28A0092B-C50C-407E-A947-70E740481C1C}">
                <a14:useLocalDpi xmlns:a14="http://schemas.microsoft.com/office/drawing/2010/main" val="0"/>
              </a:ext>
            </a:extLst>
          </a:blip>
          <a:srcRect t="5724" b="11118"/>
          <a:stretch>
            <a:fillRect/>
          </a:stretch>
        </p:blipFill>
        <p:spPr bwMode="auto">
          <a:xfrm>
            <a:off x="1691680" y="1196752"/>
            <a:ext cx="5437188"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9" name="Text Box 5"/>
          <p:cNvSpPr txBox="1">
            <a:spLocks noChangeArrowheads="1"/>
          </p:cNvSpPr>
          <p:nvPr/>
        </p:nvSpPr>
        <p:spPr bwMode="auto">
          <a:xfrm>
            <a:off x="2232224" y="6063533"/>
            <a:ext cx="4356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solidFill>
                  <a:srgbClr val="FF0000"/>
                </a:solidFill>
                <a:latin typeface="Arial" charset="0"/>
              </a:rPr>
              <a:t>總質量減少，消失的質量以能量形式釋出</a:t>
            </a:r>
          </a:p>
        </p:txBody>
      </p:sp>
      <p:sp>
        <p:nvSpPr>
          <p:cNvPr id="219140" name="文字方塊 1"/>
          <p:cNvSpPr txBox="1">
            <a:spLocks noChangeArrowheads="1"/>
          </p:cNvSpPr>
          <p:nvPr/>
        </p:nvSpPr>
        <p:spPr bwMode="auto">
          <a:xfrm>
            <a:off x="666081" y="645373"/>
            <a:ext cx="8128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CN" altLang="en-US" sz="1800" dirty="0">
                <a:latin typeface="Arial" charset="0"/>
              </a:rPr>
              <a:t>較大</a:t>
            </a:r>
            <a:r>
              <a:rPr kumimoji="0" lang="zh-TW" altLang="en-US" sz="1800" dirty="0">
                <a:latin typeface="Arial" charset="0"/>
              </a:rPr>
              <a:t>原子核分裂為多個較小原子核，使束縛能增加，總質量減少，稱核分裂。</a:t>
            </a:r>
            <a:endParaRPr kumimoji="0" lang="en-US" altLang="zh-TW" sz="1800" dirty="0">
              <a:latin typeface="Arial" charset="0"/>
            </a:endParaRPr>
          </a:p>
        </p:txBody>
      </p:sp>
    </p:spTree>
    <p:extLst>
      <p:ext uri="{BB962C8B-B14F-4D97-AF65-F5344CB8AC3E}">
        <p14:creationId xmlns:p14="http://schemas.microsoft.com/office/powerpoint/2010/main" val="214231781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CE49B2D-387A-9041-BE27-DCA5B90E8748}"/>
              </a:ext>
            </a:extLst>
          </p:cNvPr>
          <p:cNvSpPr/>
          <p:nvPr/>
        </p:nvSpPr>
        <p:spPr>
          <a:xfrm>
            <a:off x="5183437" y="5240406"/>
            <a:ext cx="1276311" cy="584775"/>
          </a:xfrm>
          <a:prstGeom prst="rect">
            <a:avLst/>
          </a:prstGeom>
        </p:spPr>
        <p:txBody>
          <a:bodyPr wrap="none">
            <a:spAutoFit/>
          </a:bodyPr>
          <a:lstStyle/>
          <a:p>
            <a:r>
              <a:rPr lang="en-US" altLang="zh-TW" sz="1600" dirty="0">
                <a:solidFill>
                  <a:srgbClr val="000000"/>
                </a:solidFill>
                <a:latin typeface="Times New Roman" panose="02020603050405020304" pitchFamily="18" charset="0"/>
                <a:cs typeface="Times New Roman" panose="02020603050405020304" pitchFamily="18" charset="0"/>
              </a:rPr>
              <a:t>Enrico Fermi</a:t>
            </a:r>
          </a:p>
          <a:p>
            <a:r>
              <a:rPr lang="en-US" altLang="zh-TW" sz="1600" dirty="0">
                <a:latin typeface="Times New Roman" panose="02020603050405020304" pitchFamily="18" charset="0"/>
                <a:cs typeface="Times New Roman" panose="02020603050405020304" pitchFamily="18" charset="0"/>
              </a:rPr>
              <a:t>1901 –1954</a:t>
            </a:r>
            <a:endParaRPr lang="zh-TW" altLang="en-US" sz="1600" dirty="0">
              <a:latin typeface="Times New Roman" panose="02020603050405020304" pitchFamily="18" charset="0"/>
              <a:cs typeface="Times New Roman" panose="02020603050405020304" pitchFamily="18" charset="0"/>
            </a:endParaRPr>
          </a:p>
        </p:txBody>
      </p:sp>
      <p:pic>
        <p:nvPicPr>
          <p:cNvPr id="3" name="圖片 2">
            <a:extLst>
              <a:ext uri="{FF2B5EF4-FFF2-40B4-BE49-F238E27FC236}">
                <a16:creationId xmlns:a16="http://schemas.microsoft.com/office/drawing/2014/main" id="{2AC6F56C-5F16-AA41-9E44-2971F7BB4A99}"/>
              </a:ext>
            </a:extLst>
          </p:cNvPr>
          <p:cNvPicPr>
            <a:picLocks noChangeAspect="1"/>
          </p:cNvPicPr>
          <p:nvPr/>
        </p:nvPicPr>
        <p:blipFill>
          <a:blip r:embed="rId2"/>
          <a:stretch>
            <a:fillRect/>
          </a:stretch>
        </p:blipFill>
        <p:spPr>
          <a:xfrm>
            <a:off x="6774299" y="3655046"/>
            <a:ext cx="2088232" cy="2591305"/>
          </a:xfrm>
          <a:prstGeom prst="rect">
            <a:avLst/>
          </a:prstGeom>
        </p:spPr>
      </p:pic>
      <p:pic>
        <p:nvPicPr>
          <p:cNvPr id="4" name="圖片 3">
            <a:extLst>
              <a:ext uri="{FF2B5EF4-FFF2-40B4-BE49-F238E27FC236}">
                <a16:creationId xmlns:a16="http://schemas.microsoft.com/office/drawing/2014/main" id="{15AAC160-1369-5741-99EF-2C9619DFFED4}"/>
              </a:ext>
            </a:extLst>
          </p:cNvPr>
          <p:cNvPicPr>
            <a:picLocks noChangeAspect="1"/>
          </p:cNvPicPr>
          <p:nvPr/>
        </p:nvPicPr>
        <p:blipFill>
          <a:blip r:embed="rId3"/>
          <a:stretch>
            <a:fillRect/>
          </a:stretch>
        </p:blipFill>
        <p:spPr>
          <a:xfrm>
            <a:off x="186059" y="1771833"/>
            <a:ext cx="2179538" cy="3312368"/>
          </a:xfrm>
          <a:prstGeom prst="rect">
            <a:avLst/>
          </a:prstGeom>
        </p:spPr>
      </p:pic>
      <p:pic>
        <p:nvPicPr>
          <p:cNvPr id="5" name="圖片 4">
            <a:extLst>
              <a:ext uri="{FF2B5EF4-FFF2-40B4-BE49-F238E27FC236}">
                <a16:creationId xmlns:a16="http://schemas.microsoft.com/office/drawing/2014/main" id="{7872224D-F914-C14A-9B2C-6016A57E77F4}"/>
              </a:ext>
            </a:extLst>
          </p:cNvPr>
          <p:cNvPicPr>
            <a:picLocks noChangeAspect="1"/>
          </p:cNvPicPr>
          <p:nvPr/>
        </p:nvPicPr>
        <p:blipFill>
          <a:blip r:embed="rId4"/>
          <a:stretch>
            <a:fillRect/>
          </a:stretch>
        </p:blipFill>
        <p:spPr>
          <a:xfrm>
            <a:off x="2396424" y="1786321"/>
            <a:ext cx="2252410" cy="3312368"/>
          </a:xfrm>
          <a:prstGeom prst="rect">
            <a:avLst/>
          </a:prstGeom>
        </p:spPr>
      </p:pic>
      <p:pic>
        <p:nvPicPr>
          <p:cNvPr id="6" name="圖片 5">
            <a:extLst>
              <a:ext uri="{FF2B5EF4-FFF2-40B4-BE49-F238E27FC236}">
                <a16:creationId xmlns:a16="http://schemas.microsoft.com/office/drawing/2014/main" id="{7EF2B5C1-26F8-F44B-98B0-FD311730353B}"/>
              </a:ext>
            </a:extLst>
          </p:cNvPr>
          <p:cNvPicPr>
            <a:picLocks noChangeAspect="1"/>
          </p:cNvPicPr>
          <p:nvPr/>
        </p:nvPicPr>
        <p:blipFill>
          <a:blip r:embed="rId5"/>
          <a:stretch>
            <a:fillRect/>
          </a:stretch>
        </p:blipFill>
        <p:spPr>
          <a:xfrm>
            <a:off x="4833589" y="1000845"/>
            <a:ext cx="3681154" cy="2327789"/>
          </a:xfrm>
          <a:prstGeom prst="rect">
            <a:avLst/>
          </a:prstGeom>
        </p:spPr>
      </p:pic>
      <p:sp>
        <p:nvSpPr>
          <p:cNvPr id="7" name="文字方塊 6">
            <a:extLst>
              <a:ext uri="{FF2B5EF4-FFF2-40B4-BE49-F238E27FC236}">
                <a16:creationId xmlns:a16="http://schemas.microsoft.com/office/drawing/2014/main" id="{EC115F1B-2318-4142-8373-6439FE0526F5}"/>
              </a:ext>
            </a:extLst>
          </p:cNvPr>
          <p:cNvSpPr txBox="1"/>
          <p:nvPr/>
        </p:nvSpPr>
        <p:spPr>
          <a:xfrm>
            <a:off x="381602" y="5825181"/>
            <a:ext cx="6062606" cy="369332"/>
          </a:xfrm>
          <a:prstGeom prst="rect">
            <a:avLst/>
          </a:prstGeom>
          <a:noFill/>
        </p:spPr>
        <p:txBody>
          <a:bodyPr wrap="square" rtlCol="0">
            <a:spAutoFit/>
          </a:bodyPr>
          <a:lstStyle/>
          <a:p>
            <a:r>
              <a:rPr kumimoji="1" lang="en-US" altLang="zh-TW" dirty="0">
                <a:latin typeface="Times New Roman" panose="02020603050405020304" pitchFamily="18" charset="0"/>
                <a:cs typeface="Times New Roman" panose="02020603050405020304" pitchFamily="18" charset="0"/>
              </a:rPr>
              <a:t>Fermi</a:t>
            </a:r>
            <a:r>
              <a:rPr kumimoji="1" lang="zh-CN" altLang="en-US" dirty="0"/>
              <a:t>開始嘗試用慢中子撞擊穩定原子核使它不穩定。</a:t>
            </a:r>
            <a:endParaRPr kumimoji="1" lang="zh-TW" altLang="en-US" dirty="0"/>
          </a:p>
        </p:txBody>
      </p:sp>
      <p:sp>
        <p:nvSpPr>
          <p:cNvPr id="8" name="文字方塊 7">
            <a:extLst>
              <a:ext uri="{FF2B5EF4-FFF2-40B4-BE49-F238E27FC236}">
                <a16:creationId xmlns:a16="http://schemas.microsoft.com/office/drawing/2014/main" id="{2D6C33E5-1924-1644-8D92-6377A8110A9F}"/>
              </a:ext>
            </a:extLst>
          </p:cNvPr>
          <p:cNvSpPr txBox="1"/>
          <p:nvPr/>
        </p:nvSpPr>
        <p:spPr>
          <a:xfrm>
            <a:off x="366370" y="6211778"/>
            <a:ext cx="4190398" cy="369332"/>
          </a:xfrm>
          <a:prstGeom prst="rect">
            <a:avLst/>
          </a:prstGeom>
          <a:noFill/>
        </p:spPr>
        <p:txBody>
          <a:bodyPr wrap="square" rtlCol="0">
            <a:spAutoFit/>
          </a:bodyPr>
          <a:lstStyle/>
          <a:p>
            <a:r>
              <a:rPr kumimoji="1" lang="zh-TW" altLang="en-US" dirty="0"/>
              <a:t>如此製造出人造的放射性原子核。</a:t>
            </a:r>
          </a:p>
        </p:txBody>
      </p:sp>
      <p:pic>
        <p:nvPicPr>
          <p:cNvPr id="9" name="Picture 4" descr="atom2">
            <a:extLst>
              <a:ext uri="{FF2B5EF4-FFF2-40B4-BE49-F238E27FC236}">
                <a16:creationId xmlns:a16="http://schemas.microsoft.com/office/drawing/2014/main" id="{2FD92512-DC7A-9E46-899F-6BE6F25D377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8631" r="57649" b="39554"/>
          <a:stretch/>
        </p:blipFill>
        <p:spPr bwMode="auto">
          <a:xfrm>
            <a:off x="4778637" y="3661094"/>
            <a:ext cx="1871611" cy="146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756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9E25C48-FD38-4446-AF8D-65CB6C6842D4}"/>
              </a:ext>
            </a:extLst>
          </p:cNvPr>
          <p:cNvPicPr>
            <a:picLocks noChangeAspect="1"/>
          </p:cNvPicPr>
          <p:nvPr/>
        </p:nvPicPr>
        <p:blipFill>
          <a:blip r:embed="rId2"/>
          <a:stretch>
            <a:fillRect/>
          </a:stretch>
        </p:blipFill>
        <p:spPr>
          <a:xfrm>
            <a:off x="561686" y="1583795"/>
            <a:ext cx="6012668" cy="4509501"/>
          </a:xfrm>
          <a:prstGeom prst="rect">
            <a:avLst/>
          </a:prstGeom>
        </p:spPr>
      </p:pic>
      <p:sp>
        <p:nvSpPr>
          <p:cNvPr id="6" name="矩形 5">
            <a:extLst>
              <a:ext uri="{FF2B5EF4-FFF2-40B4-BE49-F238E27FC236}">
                <a16:creationId xmlns:a16="http://schemas.microsoft.com/office/drawing/2014/main" id="{7FBDDED4-1E24-BA4F-9142-02EA2BDE1216}"/>
              </a:ext>
            </a:extLst>
          </p:cNvPr>
          <p:cNvSpPr/>
          <p:nvPr/>
        </p:nvSpPr>
        <p:spPr>
          <a:xfrm>
            <a:off x="1547664" y="724516"/>
            <a:ext cx="5886400" cy="646331"/>
          </a:xfrm>
          <a:prstGeom prst="rect">
            <a:avLst/>
          </a:prstGeom>
        </p:spPr>
        <p:txBody>
          <a:bodyPr wrap="square">
            <a:spAutoFit/>
          </a:bodyPr>
          <a:lstStyle/>
          <a:p>
            <a:r>
              <a:rPr lang="zh-TW" altLang="en-US" dirty="0">
                <a:latin typeface="Times New Roman" panose="02020603050405020304" pitchFamily="18" charset="0"/>
                <a:cs typeface="Times New Roman" panose="02020603050405020304" pitchFamily="18" charset="0"/>
              </a:rPr>
              <a:t>The experimental apparatus with which Otto Hahn and Fritz Strassmann discovered nuclear fission in 1938</a:t>
            </a:r>
          </a:p>
        </p:txBody>
      </p:sp>
      <p:pic>
        <p:nvPicPr>
          <p:cNvPr id="2" name="圖片 1">
            <a:extLst>
              <a:ext uri="{FF2B5EF4-FFF2-40B4-BE49-F238E27FC236}">
                <a16:creationId xmlns:a16="http://schemas.microsoft.com/office/drawing/2014/main" id="{ECEF8B3C-0B15-9741-888D-E360A2BC6BAF}"/>
              </a:ext>
            </a:extLst>
          </p:cNvPr>
          <p:cNvPicPr>
            <a:picLocks noChangeAspect="1"/>
          </p:cNvPicPr>
          <p:nvPr/>
        </p:nvPicPr>
        <p:blipFill>
          <a:blip r:embed="rId3"/>
          <a:stretch>
            <a:fillRect/>
          </a:stretch>
        </p:blipFill>
        <p:spPr>
          <a:xfrm>
            <a:off x="6759632" y="3641948"/>
            <a:ext cx="1850074" cy="2451348"/>
          </a:xfrm>
          <a:prstGeom prst="rect">
            <a:avLst/>
          </a:prstGeom>
        </p:spPr>
      </p:pic>
      <p:sp>
        <p:nvSpPr>
          <p:cNvPr id="3" name="矩形 2">
            <a:extLst>
              <a:ext uri="{FF2B5EF4-FFF2-40B4-BE49-F238E27FC236}">
                <a16:creationId xmlns:a16="http://schemas.microsoft.com/office/drawing/2014/main" id="{AF3B10FE-3DE3-6941-8732-669E8CEDEEE7}"/>
              </a:ext>
            </a:extLst>
          </p:cNvPr>
          <p:cNvSpPr/>
          <p:nvPr/>
        </p:nvSpPr>
        <p:spPr>
          <a:xfrm>
            <a:off x="6923743" y="2782669"/>
            <a:ext cx="1338828" cy="646331"/>
          </a:xfrm>
          <a:prstGeom prst="rect">
            <a:avLst/>
          </a:prstGeom>
        </p:spPr>
        <p:txBody>
          <a:bodyPr wrap="none">
            <a:spAutoFit/>
          </a:bodyPr>
          <a:lstStyle/>
          <a:p>
            <a:r>
              <a:rPr lang="zh-TW" altLang="en-US" dirty="0">
                <a:latin typeface="Times New Roman" panose="02020603050405020304" pitchFamily="18" charset="0"/>
                <a:cs typeface="Times New Roman" panose="02020603050405020304" pitchFamily="18" charset="0"/>
              </a:rPr>
              <a:t>Otto Hahn </a:t>
            </a:r>
            <a:endParaRPr lang="en-US" altLang="zh-TW" dirty="0">
              <a:latin typeface="Times New Roman" panose="02020603050405020304" pitchFamily="18" charset="0"/>
              <a:cs typeface="Times New Roman" panose="02020603050405020304" pitchFamily="18" charset="0"/>
            </a:endParaRPr>
          </a:p>
          <a:p>
            <a:r>
              <a:rPr lang="en-GB" altLang="zh-TW" dirty="0">
                <a:solidFill>
                  <a:srgbClr val="222222"/>
                </a:solidFill>
                <a:latin typeface="Times New Roman" panose="02020603050405020304" pitchFamily="18" charset="0"/>
                <a:cs typeface="Times New Roman" panose="02020603050405020304" pitchFamily="18" charset="0"/>
              </a:rPr>
              <a:t>1879 – 1968</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368831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3B453A0-DA43-3A45-AA48-8ACCE19A4533}"/>
              </a:ext>
            </a:extLst>
          </p:cNvPr>
          <p:cNvPicPr>
            <a:picLocks noChangeAspect="1"/>
          </p:cNvPicPr>
          <p:nvPr/>
        </p:nvPicPr>
        <p:blipFill>
          <a:blip r:embed="rId2"/>
          <a:stretch>
            <a:fillRect/>
          </a:stretch>
        </p:blipFill>
        <p:spPr>
          <a:xfrm>
            <a:off x="3343896" y="199831"/>
            <a:ext cx="2400262" cy="3140968"/>
          </a:xfrm>
          <a:prstGeom prst="rect">
            <a:avLst/>
          </a:prstGeom>
        </p:spPr>
      </p:pic>
      <p:sp>
        <p:nvSpPr>
          <p:cNvPr id="5" name="矩形 4">
            <a:extLst>
              <a:ext uri="{FF2B5EF4-FFF2-40B4-BE49-F238E27FC236}">
                <a16:creationId xmlns:a16="http://schemas.microsoft.com/office/drawing/2014/main" id="{20006AC0-0691-8E4A-917B-9F6068948567}"/>
              </a:ext>
            </a:extLst>
          </p:cNvPr>
          <p:cNvSpPr/>
          <p:nvPr/>
        </p:nvSpPr>
        <p:spPr>
          <a:xfrm>
            <a:off x="3214305" y="3400169"/>
            <a:ext cx="2715390" cy="369332"/>
          </a:xfrm>
          <a:prstGeom prst="rect">
            <a:avLst/>
          </a:prstGeom>
        </p:spPr>
        <p:txBody>
          <a:bodyPr wrap="square">
            <a:spAutoFit/>
          </a:bodyPr>
          <a:lstStyle/>
          <a:p>
            <a:r>
              <a:rPr lang="en-GB" altLang="zh-TW" dirty="0">
                <a:solidFill>
                  <a:srgbClr val="222222"/>
                </a:solidFill>
                <a:latin typeface="Times New Roman" panose="02020603050405020304" pitchFamily="18" charset="0"/>
                <a:cs typeface="Times New Roman" panose="02020603050405020304" pitchFamily="18" charset="0"/>
              </a:rPr>
              <a:t>Hahn and Meitner, 1913, </a:t>
            </a:r>
            <a:endParaRPr lang="zh-TW" altLang="en-US" dirty="0">
              <a:latin typeface="Times New Roman" panose="02020603050405020304" pitchFamily="18" charset="0"/>
              <a:cs typeface="Times New Roman" panose="02020603050405020304" pitchFamily="18" charset="0"/>
            </a:endParaRPr>
          </a:p>
        </p:txBody>
      </p:sp>
      <p:pic>
        <p:nvPicPr>
          <p:cNvPr id="6" name="圖片 5">
            <a:extLst>
              <a:ext uri="{FF2B5EF4-FFF2-40B4-BE49-F238E27FC236}">
                <a16:creationId xmlns:a16="http://schemas.microsoft.com/office/drawing/2014/main" id="{98671C16-A887-7B4A-9377-9FF6ABE82D78}"/>
              </a:ext>
            </a:extLst>
          </p:cNvPr>
          <p:cNvPicPr>
            <a:picLocks noChangeAspect="1"/>
          </p:cNvPicPr>
          <p:nvPr/>
        </p:nvPicPr>
        <p:blipFill>
          <a:blip r:embed="rId3"/>
          <a:stretch>
            <a:fillRect/>
          </a:stretch>
        </p:blipFill>
        <p:spPr>
          <a:xfrm>
            <a:off x="865990" y="332656"/>
            <a:ext cx="1983732" cy="2678038"/>
          </a:xfrm>
          <a:prstGeom prst="rect">
            <a:avLst/>
          </a:prstGeom>
        </p:spPr>
      </p:pic>
      <p:sp>
        <p:nvSpPr>
          <p:cNvPr id="7" name="矩形 6">
            <a:extLst>
              <a:ext uri="{FF2B5EF4-FFF2-40B4-BE49-F238E27FC236}">
                <a16:creationId xmlns:a16="http://schemas.microsoft.com/office/drawing/2014/main" id="{0A0BC754-6330-4241-88D7-0E51C602FE00}"/>
              </a:ext>
            </a:extLst>
          </p:cNvPr>
          <p:cNvSpPr/>
          <p:nvPr/>
        </p:nvSpPr>
        <p:spPr>
          <a:xfrm>
            <a:off x="825258" y="3030837"/>
            <a:ext cx="2518638" cy="369332"/>
          </a:xfrm>
          <a:prstGeom prst="rect">
            <a:avLst/>
          </a:prstGeom>
        </p:spPr>
        <p:txBody>
          <a:bodyPr wrap="none">
            <a:spAutoFit/>
          </a:bodyPr>
          <a:lstStyle/>
          <a:p>
            <a:r>
              <a:rPr lang="en-GB" altLang="zh-TW" dirty="0" err="1">
                <a:solidFill>
                  <a:srgbClr val="000000"/>
                </a:solidFill>
                <a:latin typeface="Times New Roman" panose="02020603050405020304" pitchFamily="18" charset="0"/>
                <a:cs typeface="Times New Roman" panose="02020603050405020304" pitchFamily="18" charset="0"/>
              </a:rPr>
              <a:t>Lise</a:t>
            </a:r>
            <a:r>
              <a:rPr lang="en-GB" altLang="zh-TW" dirty="0">
                <a:solidFill>
                  <a:srgbClr val="000000"/>
                </a:solidFill>
                <a:latin typeface="Times New Roman" panose="02020603050405020304" pitchFamily="18" charset="0"/>
                <a:cs typeface="Times New Roman" panose="02020603050405020304" pitchFamily="18" charset="0"/>
              </a:rPr>
              <a:t> Meitner </a:t>
            </a:r>
            <a:r>
              <a:rPr lang="en-GB" altLang="zh-TW" dirty="0">
                <a:latin typeface="Times New Roman" panose="02020603050405020304" pitchFamily="18" charset="0"/>
                <a:cs typeface="Times New Roman" panose="02020603050405020304" pitchFamily="18" charset="0"/>
              </a:rPr>
              <a:t>1878-1968</a:t>
            </a:r>
            <a:endParaRPr lang="zh-TW" altLang="en-US" dirty="0">
              <a:latin typeface="Times New Roman" panose="02020603050405020304" pitchFamily="18" charset="0"/>
              <a:cs typeface="Times New Roman" panose="02020603050405020304" pitchFamily="18" charset="0"/>
            </a:endParaRPr>
          </a:p>
        </p:txBody>
      </p:sp>
      <p:pic>
        <p:nvPicPr>
          <p:cNvPr id="8" name="圖片 7">
            <a:extLst>
              <a:ext uri="{FF2B5EF4-FFF2-40B4-BE49-F238E27FC236}">
                <a16:creationId xmlns:a16="http://schemas.microsoft.com/office/drawing/2014/main" id="{6F4A9688-AB7D-6D4A-8ECB-63108EA19FEA}"/>
              </a:ext>
            </a:extLst>
          </p:cNvPr>
          <p:cNvPicPr>
            <a:picLocks noChangeAspect="1"/>
          </p:cNvPicPr>
          <p:nvPr/>
        </p:nvPicPr>
        <p:blipFill>
          <a:blip r:embed="rId4"/>
          <a:stretch>
            <a:fillRect/>
          </a:stretch>
        </p:blipFill>
        <p:spPr>
          <a:xfrm>
            <a:off x="900310" y="4052842"/>
            <a:ext cx="2370714" cy="2563334"/>
          </a:xfrm>
          <a:prstGeom prst="rect">
            <a:avLst/>
          </a:prstGeom>
        </p:spPr>
      </p:pic>
      <p:sp>
        <p:nvSpPr>
          <p:cNvPr id="9" name="矩形 8">
            <a:extLst>
              <a:ext uri="{FF2B5EF4-FFF2-40B4-BE49-F238E27FC236}">
                <a16:creationId xmlns:a16="http://schemas.microsoft.com/office/drawing/2014/main" id="{821667A9-BE47-3E45-9A4D-CAF46A41F70D}"/>
              </a:ext>
            </a:extLst>
          </p:cNvPr>
          <p:cNvSpPr/>
          <p:nvPr/>
        </p:nvSpPr>
        <p:spPr>
          <a:xfrm>
            <a:off x="841974" y="3683510"/>
            <a:ext cx="3492388" cy="369332"/>
          </a:xfrm>
          <a:prstGeom prst="rect">
            <a:avLst/>
          </a:prstGeom>
        </p:spPr>
        <p:txBody>
          <a:bodyPr wrap="square">
            <a:spAutoFit/>
          </a:bodyPr>
          <a:lstStyle/>
          <a:p>
            <a:r>
              <a:rPr lang="en-GB" altLang="zh-TW" dirty="0">
                <a:solidFill>
                  <a:srgbClr val="000000"/>
                </a:solidFill>
                <a:latin typeface="Times New Roman" panose="02020603050405020304" pitchFamily="18" charset="0"/>
                <a:cs typeface="Times New Roman" panose="02020603050405020304" pitchFamily="18" charset="0"/>
              </a:rPr>
              <a:t>Meitner </a:t>
            </a:r>
            <a:r>
              <a:rPr lang="zh-CN" altLang="en-US" dirty="0">
                <a:solidFill>
                  <a:srgbClr val="000000"/>
                </a:solidFill>
                <a:latin typeface="Times New Roman" panose="02020603050405020304" pitchFamily="18" charset="0"/>
                <a:cs typeface="Times New Roman" panose="02020603050405020304" pitchFamily="18" charset="0"/>
              </a:rPr>
              <a:t>提出核分裂的想法。</a:t>
            </a:r>
            <a:r>
              <a:rPr lang="en-GB" altLang="zh-TW" dirty="0">
                <a:solidFill>
                  <a:srgbClr val="000000"/>
                </a:solidFill>
                <a:latin typeface="Times New Roman" panose="02020603050405020304" pitchFamily="18" charset="0"/>
                <a:cs typeface="Times New Roman" panose="02020603050405020304" pitchFamily="18" charset="0"/>
              </a:rPr>
              <a:t> </a:t>
            </a:r>
            <a:endParaRPr lang="zh-TW" altLang="en-US" dirty="0"/>
          </a:p>
        </p:txBody>
      </p:sp>
      <p:pic>
        <p:nvPicPr>
          <p:cNvPr id="11" name="圖片 10">
            <a:extLst>
              <a:ext uri="{FF2B5EF4-FFF2-40B4-BE49-F238E27FC236}">
                <a16:creationId xmlns:a16="http://schemas.microsoft.com/office/drawing/2014/main" id="{08ECF69C-AE70-8348-9854-295549085939}"/>
              </a:ext>
            </a:extLst>
          </p:cNvPr>
          <p:cNvPicPr>
            <a:picLocks noChangeAspect="1"/>
          </p:cNvPicPr>
          <p:nvPr/>
        </p:nvPicPr>
        <p:blipFill>
          <a:blip r:embed="rId5"/>
          <a:stretch>
            <a:fillRect/>
          </a:stretch>
        </p:blipFill>
        <p:spPr>
          <a:xfrm>
            <a:off x="5929696" y="1250966"/>
            <a:ext cx="2518637" cy="3929073"/>
          </a:xfrm>
          <a:prstGeom prst="rect">
            <a:avLst/>
          </a:prstGeom>
        </p:spPr>
      </p:pic>
      <p:sp>
        <p:nvSpPr>
          <p:cNvPr id="12" name="文字方塊 11">
            <a:extLst>
              <a:ext uri="{FF2B5EF4-FFF2-40B4-BE49-F238E27FC236}">
                <a16:creationId xmlns:a16="http://schemas.microsoft.com/office/drawing/2014/main" id="{5DA901ED-2922-B340-A467-6C7E0AEF3EBE}"/>
              </a:ext>
            </a:extLst>
          </p:cNvPr>
          <p:cNvSpPr txBox="1"/>
          <p:nvPr/>
        </p:nvSpPr>
        <p:spPr>
          <a:xfrm>
            <a:off x="3563888" y="5334509"/>
            <a:ext cx="2952328" cy="369332"/>
          </a:xfrm>
          <a:prstGeom prst="rect">
            <a:avLst/>
          </a:prstGeom>
          <a:noFill/>
        </p:spPr>
        <p:txBody>
          <a:bodyPr wrap="square" rtlCol="0">
            <a:spAutoFit/>
          </a:bodyPr>
          <a:lstStyle/>
          <a:p>
            <a:r>
              <a:rPr lang="zh-CN" altLang="en-US" dirty="0"/>
              <a:t>這個結果震驚了物理界！</a:t>
            </a:r>
            <a:endParaRPr kumimoji="1" lang="zh-TW" altLang="en-US" dirty="0"/>
          </a:p>
        </p:txBody>
      </p:sp>
    </p:spTree>
    <p:extLst>
      <p:ext uri="{BB962C8B-B14F-4D97-AF65-F5344CB8AC3E}">
        <p14:creationId xmlns:p14="http://schemas.microsoft.com/office/powerpoint/2010/main" val="113066144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E89424C-3B9D-5243-8797-0D62F2578A41}"/>
              </a:ext>
            </a:extLst>
          </p:cNvPr>
          <p:cNvPicPr>
            <a:picLocks noChangeAspect="1"/>
          </p:cNvPicPr>
          <p:nvPr/>
        </p:nvPicPr>
        <p:blipFill>
          <a:blip r:embed="rId2"/>
          <a:stretch>
            <a:fillRect/>
          </a:stretch>
        </p:blipFill>
        <p:spPr>
          <a:xfrm>
            <a:off x="1076811" y="2568339"/>
            <a:ext cx="6990377" cy="4101021"/>
          </a:xfrm>
          <a:prstGeom prst="rect">
            <a:avLst/>
          </a:prstGeom>
        </p:spPr>
      </p:pic>
      <p:pic>
        <p:nvPicPr>
          <p:cNvPr id="5" name="圖片 4">
            <a:extLst>
              <a:ext uri="{FF2B5EF4-FFF2-40B4-BE49-F238E27FC236}">
                <a16:creationId xmlns:a16="http://schemas.microsoft.com/office/drawing/2014/main" id="{A688AFBC-8E3D-E04F-8E3C-F0A783316804}"/>
              </a:ext>
            </a:extLst>
          </p:cNvPr>
          <p:cNvPicPr>
            <a:picLocks noChangeAspect="1"/>
          </p:cNvPicPr>
          <p:nvPr/>
        </p:nvPicPr>
        <p:blipFill>
          <a:blip r:embed="rId3"/>
          <a:stretch>
            <a:fillRect/>
          </a:stretch>
        </p:blipFill>
        <p:spPr>
          <a:xfrm>
            <a:off x="2195736" y="188640"/>
            <a:ext cx="1734059" cy="2222748"/>
          </a:xfrm>
          <a:prstGeom prst="rect">
            <a:avLst/>
          </a:prstGeom>
        </p:spPr>
      </p:pic>
      <p:sp>
        <p:nvSpPr>
          <p:cNvPr id="6" name="矩形 5">
            <a:extLst>
              <a:ext uri="{FF2B5EF4-FFF2-40B4-BE49-F238E27FC236}">
                <a16:creationId xmlns:a16="http://schemas.microsoft.com/office/drawing/2014/main" id="{2A22A9FA-750F-2845-B9CD-AC4D398F5F49}"/>
              </a:ext>
            </a:extLst>
          </p:cNvPr>
          <p:cNvSpPr/>
          <p:nvPr/>
        </p:nvSpPr>
        <p:spPr>
          <a:xfrm>
            <a:off x="4067944" y="1294302"/>
            <a:ext cx="1255472" cy="369332"/>
          </a:xfrm>
          <a:prstGeom prst="rect">
            <a:avLst/>
          </a:prstGeom>
        </p:spPr>
        <p:txBody>
          <a:bodyPr wrap="none">
            <a:spAutoFit/>
          </a:bodyPr>
          <a:lstStyle/>
          <a:p>
            <a:r>
              <a:rPr lang="zh-TW" altLang="en-US" dirty="0">
                <a:latin typeface="Times New Roman" panose="02020603050405020304" pitchFamily="18" charset="0"/>
                <a:cs typeface="Times New Roman" panose="02020603050405020304" pitchFamily="18" charset="0"/>
              </a:rPr>
              <a:t>Leó Szilárd</a:t>
            </a:r>
          </a:p>
        </p:txBody>
      </p:sp>
    </p:spTree>
    <p:extLst>
      <p:ext uri="{BB962C8B-B14F-4D97-AF65-F5344CB8AC3E}">
        <p14:creationId xmlns:p14="http://schemas.microsoft.com/office/powerpoint/2010/main" val="186514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341" y="3140968"/>
            <a:ext cx="6888263" cy="277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3" name="文字方塊 5"/>
          <p:cNvSpPr txBox="1">
            <a:spLocks noChangeArrowheads="1"/>
          </p:cNvSpPr>
          <p:nvPr/>
        </p:nvSpPr>
        <p:spPr bwMode="auto">
          <a:xfrm>
            <a:off x="3325005" y="219764"/>
            <a:ext cx="2227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地面上的實驗</a:t>
            </a:r>
          </a:p>
        </p:txBody>
      </p:sp>
      <p:sp>
        <p:nvSpPr>
          <p:cNvPr id="3" name="矩形 2"/>
          <p:cNvSpPr/>
          <p:nvPr/>
        </p:nvSpPr>
        <p:spPr>
          <a:xfrm>
            <a:off x="4103089" y="597518"/>
            <a:ext cx="2898358" cy="369332"/>
          </a:xfrm>
          <a:prstGeom prst="rect">
            <a:avLst/>
          </a:prstGeom>
        </p:spPr>
        <p:txBody>
          <a:bodyPr wrap="none">
            <a:spAutoFit/>
          </a:bodyPr>
          <a:lstStyle/>
          <a:p>
            <a:r>
              <a:rPr lang="en-US" altLang="zh-TW" dirty="0"/>
              <a:t> </a:t>
            </a:r>
            <a:r>
              <a:rPr lang="en-US" altLang="zh-TW" dirty="0" err="1">
                <a:latin typeface="Cambria Math" panose="02040503050406030204" pitchFamily="18" charset="0"/>
                <a:ea typeface="Cambria Math" panose="02040503050406030204" pitchFamily="18" charset="0"/>
              </a:rPr>
              <a:t>Fizeau</a:t>
            </a:r>
            <a:r>
              <a:rPr lang="en-US" altLang="zh-TW" dirty="0">
                <a:latin typeface="Cambria Math" panose="02040503050406030204" pitchFamily="18" charset="0"/>
                <a:ea typeface="Cambria Math" panose="02040503050406030204" pitchFamily="18" charset="0"/>
              </a:rPr>
              <a:t>–Foucault apparatus</a:t>
            </a:r>
            <a:endParaRPr lang="zh-TW" altLang="en-US" dirty="0">
              <a:latin typeface="Cambria Math" panose="02040503050406030204" pitchFamily="18" charset="0"/>
            </a:endParaRPr>
          </a:p>
        </p:txBody>
      </p:sp>
      <p:pic>
        <p:nvPicPr>
          <p:cNvPr id="3819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341" y="715031"/>
            <a:ext cx="3248025"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198438" y="966850"/>
            <a:ext cx="4680520" cy="1569660"/>
          </a:xfrm>
          <a:prstGeom prst="rect">
            <a:avLst/>
          </a:prstGeom>
        </p:spPr>
        <p:txBody>
          <a:bodyPr wrap="square">
            <a:spAutoFit/>
          </a:bodyPr>
          <a:lstStyle/>
          <a:p>
            <a:r>
              <a:rPr lang="en-US" altLang="zh-TW" sz="1600" dirty="0">
                <a:latin typeface="Times New Roman" panose="02020603050405020304" pitchFamily="18" charset="0"/>
                <a:cs typeface="Times New Roman" panose="02020603050405020304" pitchFamily="18" charset="0"/>
              </a:rPr>
              <a:t>In 1848–49, </a:t>
            </a:r>
            <a:r>
              <a:rPr lang="en-US" altLang="zh-TW" sz="1600" dirty="0" err="1">
                <a:latin typeface="Times New Roman" panose="02020603050405020304" pitchFamily="18" charset="0"/>
                <a:cs typeface="Times New Roman" panose="02020603050405020304" pitchFamily="18" charset="0"/>
              </a:rPr>
              <a:t>Hippolyte</a:t>
            </a:r>
            <a:r>
              <a:rPr lang="en-US" altLang="zh-TW" sz="1600" dirty="0">
                <a:latin typeface="Times New Roman" panose="02020603050405020304" pitchFamily="18" charset="0"/>
                <a:cs typeface="Times New Roman" panose="02020603050405020304" pitchFamily="18" charset="0"/>
              </a:rPr>
              <a:t> </a:t>
            </a:r>
            <a:r>
              <a:rPr lang="en-US" altLang="zh-TW" sz="1600" dirty="0" err="1">
                <a:latin typeface="Times New Roman" panose="02020603050405020304" pitchFamily="18" charset="0"/>
                <a:cs typeface="Times New Roman" panose="02020603050405020304" pitchFamily="18" charset="0"/>
              </a:rPr>
              <a:t>Fizeau</a:t>
            </a:r>
            <a:r>
              <a:rPr lang="en-US" altLang="zh-TW" sz="1600" dirty="0">
                <a:latin typeface="Times New Roman" panose="02020603050405020304" pitchFamily="18" charset="0"/>
                <a:cs typeface="Times New Roman" panose="02020603050405020304" pitchFamily="18" charset="0"/>
              </a:rPr>
              <a:t> determined the speed of light between an intense light source and a mirror about 8 km distant. The light source was interrupted by a rotating cogwheel with 720 notches that could be rotated at a variable speed of up to hundreds of times a second.</a:t>
            </a:r>
            <a:endParaRPr lang="zh-TW" alt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矩形 3"/>
              <p:cNvSpPr/>
              <p:nvPr/>
            </p:nvSpPr>
            <p:spPr>
              <a:xfrm>
                <a:off x="4230724" y="2536510"/>
                <a:ext cx="4720242" cy="614848"/>
              </a:xfrm>
              <a:prstGeom prst="rect">
                <a:avLst/>
              </a:prstGeom>
            </p:spPr>
            <p:txBody>
              <a:bodyPr wrap="square">
                <a:spAutoFit/>
              </a:bodyPr>
              <a:lstStyle/>
              <a:p>
                <a:r>
                  <a:rPr lang="en-US" altLang="zh-TW" sz="1600" dirty="0" err="1">
                    <a:latin typeface="Times New Roman" panose="02020603050405020304" pitchFamily="18" charset="0"/>
                    <a:cs typeface="Times New Roman" panose="02020603050405020304" pitchFamily="18" charset="0"/>
                  </a:rPr>
                  <a:t>Fizeau</a:t>
                </a:r>
                <a:r>
                  <a:rPr lang="en-US" altLang="zh-TW" sz="1600" dirty="0">
                    <a:latin typeface="Times New Roman" panose="02020603050405020304" pitchFamily="18" charset="0"/>
                    <a:cs typeface="Times New Roman" panose="02020603050405020304" pitchFamily="18" charset="0"/>
                  </a:rPr>
                  <a:t> was able to calculate a value of </a:t>
                </a:r>
                <a14:m>
                  <m:oMath xmlns:m="http://schemas.openxmlformats.org/officeDocument/2006/math">
                    <m:r>
                      <a:rPr lang="en-US" altLang="zh-TW" sz="1600" i="1" dirty="0" smtClean="0">
                        <a:latin typeface="Cambria Math"/>
                        <a:cs typeface="Times New Roman" panose="02020603050405020304" pitchFamily="18" charset="0"/>
                      </a:rPr>
                      <m:t>315000 </m:t>
                    </m:r>
                    <m:r>
                      <m:rPr>
                        <m:nor/>
                      </m:rPr>
                      <a:rPr lang="en-US" altLang="zh-TW" sz="1600" i="0" dirty="0" smtClean="0">
                        <a:latin typeface="Cambria Math"/>
                        <a:cs typeface="Times New Roman" panose="02020603050405020304" pitchFamily="18" charset="0"/>
                      </a:rPr>
                      <m:t>km</m:t>
                    </m:r>
                    <m:r>
                      <m:rPr>
                        <m:nor/>
                      </m:rPr>
                      <a:rPr lang="en-US" altLang="zh-TW" sz="1600" i="0" dirty="0" smtClean="0">
                        <a:latin typeface="Cambria Math"/>
                        <a:cs typeface="Times New Roman" panose="02020603050405020304" pitchFamily="18" charset="0"/>
                      </a:rPr>
                      <m:t>/</m:t>
                    </m:r>
                    <m:r>
                      <m:rPr>
                        <m:nor/>
                      </m:rPr>
                      <a:rPr lang="en-US" altLang="zh-TW" sz="1600" i="0" dirty="0" smtClean="0">
                        <a:latin typeface="Cambria Math"/>
                        <a:cs typeface="Times New Roman" panose="02020603050405020304" pitchFamily="18" charset="0"/>
                      </a:rPr>
                      <m:t>s</m:t>
                    </m:r>
                    <m:r>
                      <a:rPr lang="en-US" altLang="zh-TW" sz="1600" i="1" dirty="0" smtClean="0">
                        <a:latin typeface="Cambria Math"/>
                        <a:cs typeface="Times New Roman" panose="02020603050405020304" pitchFamily="18" charset="0"/>
                      </a:rPr>
                      <m:t> </m:t>
                    </m:r>
                  </m:oMath>
                </a14:m>
                <a:r>
                  <a:rPr lang="en-US" altLang="zh-TW" sz="1600" dirty="0">
                    <a:latin typeface="Times New Roman" panose="02020603050405020304" pitchFamily="18" charset="0"/>
                    <a:cs typeface="Times New Roman" panose="02020603050405020304" pitchFamily="18" charset="0"/>
                  </a:rPr>
                  <a:t>for the speed of light, about 5% too high.</a:t>
                </a:r>
                <a:endParaRPr lang="zh-TW" altLang="en-US" sz="1600" dirty="0">
                  <a:latin typeface="Times New Roman" panose="02020603050405020304" pitchFamily="18"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4230724" y="2536510"/>
                <a:ext cx="4720242" cy="614848"/>
              </a:xfrm>
              <a:prstGeom prst="rect">
                <a:avLst/>
              </a:prstGeom>
              <a:blipFill rotWithShape="1">
                <a:blip r:embed="rId4"/>
                <a:stretch>
                  <a:fillRect l="-646" t="-2970" r="-1938" b="-11881"/>
                </a:stretch>
              </a:blipFill>
            </p:spPr>
            <p:txBody>
              <a:bodyPr/>
              <a:lstStyle/>
              <a:p>
                <a:r>
                  <a:rPr lang="zh-TW" altLang="en-US">
                    <a:noFill/>
                  </a:rPr>
                  <a:t> </a:t>
                </a:r>
              </a:p>
            </p:txBody>
          </p:sp>
        </mc:Fallback>
      </mc:AlternateContent>
      <p:sp>
        <p:nvSpPr>
          <p:cNvPr id="5" name="矩形 4"/>
          <p:cNvSpPr/>
          <p:nvPr/>
        </p:nvSpPr>
        <p:spPr>
          <a:xfrm>
            <a:off x="670046" y="5912022"/>
            <a:ext cx="7632848" cy="830997"/>
          </a:xfrm>
          <a:prstGeom prst="rect">
            <a:avLst/>
          </a:prstGeom>
        </p:spPr>
        <p:txBody>
          <a:bodyPr wrap="square">
            <a:spAutoFit/>
          </a:bodyPr>
          <a:lstStyle/>
          <a:p>
            <a:r>
              <a:rPr lang="en-US" altLang="zh-TW" sz="1600" dirty="0">
                <a:latin typeface="Times New Roman" panose="02020603050405020304" pitchFamily="18" charset="0"/>
                <a:cs typeface="Times New Roman" panose="02020603050405020304" pitchFamily="18" charset="0"/>
              </a:rPr>
              <a:t>One of the last and most accurate time of flight measurements, Michelson, Pease and Pearson's 1930–35 experiment used a rotating mirror and a one-mile (1.6 km) long vacuum chamber which the light beam traversed 10 times. It achieved accuracy of ±11 km/s</a:t>
            </a:r>
            <a:endParaRPr lang="zh-TW"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325634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F2AED60-C163-2A41-AAA8-1B7003D107DA}"/>
              </a:ext>
            </a:extLst>
          </p:cNvPr>
          <p:cNvPicPr>
            <a:picLocks noChangeAspect="1"/>
          </p:cNvPicPr>
          <p:nvPr/>
        </p:nvPicPr>
        <p:blipFill>
          <a:blip r:embed="rId2"/>
          <a:stretch>
            <a:fillRect/>
          </a:stretch>
        </p:blipFill>
        <p:spPr>
          <a:xfrm>
            <a:off x="6673935" y="2285318"/>
            <a:ext cx="2281616" cy="3113658"/>
          </a:xfrm>
          <a:prstGeom prst="rect">
            <a:avLst/>
          </a:prstGeom>
        </p:spPr>
      </p:pic>
      <p:pic>
        <p:nvPicPr>
          <p:cNvPr id="4" name="圖片 3">
            <a:extLst>
              <a:ext uri="{FF2B5EF4-FFF2-40B4-BE49-F238E27FC236}">
                <a16:creationId xmlns:a16="http://schemas.microsoft.com/office/drawing/2014/main" id="{EA8F1B02-C18E-0247-B4B6-F90BF3339264}"/>
              </a:ext>
            </a:extLst>
          </p:cNvPr>
          <p:cNvPicPr>
            <a:picLocks noChangeAspect="1"/>
          </p:cNvPicPr>
          <p:nvPr/>
        </p:nvPicPr>
        <p:blipFill>
          <a:blip r:embed="rId3"/>
          <a:stretch>
            <a:fillRect/>
          </a:stretch>
        </p:blipFill>
        <p:spPr>
          <a:xfrm>
            <a:off x="2267744" y="1988840"/>
            <a:ext cx="4375119" cy="3429000"/>
          </a:xfrm>
          <a:prstGeom prst="rect">
            <a:avLst/>
          </a:prstGeom>
        </p:spPr>
      </p:pic>
      <p:sp>
        <p:nvSpPr>
          <p:cNvPr id="5" name="矩形 4">
            <a:extLst>
              <a:ext uri="{FF2B5EF4-FFF2-40B4-BE49-F238E27FC236}">
                <a16:creationId xmlns:a16="http://schemas.microsoft.com/office/drawing/2014/main" id="{4FBAAEEB-E31F-7245-B4CA-BCD55C6B53F8}"/>
              </a:ext>
            </a:extLst>
          </p:cNvPr>
          <p:cNvSpPr/>
          <p:nvPr/>
        </p:nvSpPr>
        <p:spPr>
          <a:xfrm>
            <a:off x="211803" y="3380174"/>
            <a:ext cx="1826141" cy="646331"/>
          </a:xfrm>
          <a:prstGeom prst="rect">
            <a:avLst/>
          </a:prstGeom>
        </p:spPr>
        <p:txBody>
          <a:bodyPr wrap="none">
            <a:spAutoFit/>
          </a:bodyPr>
          <a:lstStyle/>
          <a:p>
            <a:r>
              <a:rPr lang="en-US" altLang="zh-TW" dirty="0">
                <a:solidFill>
                  <a:srgbClr val="222222"/>
                </a:solidFill>
                <a:latin typeface="Times New Roman" panose="02020603050405020304" pitchFamily="18" charset="0"/>
                <a:cs typeface="Times New Roman" panose="02020603050405020304" pitchFamily="18" charset="0"/>
              </a:rPr>
              <a:t>2 December</a:t>
            </a:r>
            <a:r>
              <a:rPr lang="zh-TW" altLang="en-US" dirty="0">
                <a:solidFill>
                  <a:srgbClr val="222222"/>
                </a:solidFill>
                <a:latin typeface="Times New Roman" panose="02020603050405020304" pitchFamily="18" charset="0"/>
                <a:cs typeface="Times New Roman" panose="02020603050405020304" pitchFamily="18" charset="0"/>
              </a:rPr>
              <a:t> </a:t>
            </a:r>
            <a:r>
              <a:rPr lang="en-US" altLang="zh-TW" dirty="0">
                <a:solidFill>
                  <a:srgbClr val="222222"/>
                </a:solidFill>
                <a:latin typeface="Times New Roman" panose="02020603050405020304" pitchFamily="18" charset="0"/>
                <a:cs typeface="Times New Roman" panose="02020603050405020304" pitchFamily="18" charset="0"/>
              </a:rPr>
              <a:t>1942</a:t>
            </a:r>
          </a:p>
          <a:p>
            <a:r>
              <a:rPr lang="en-US" altLang="zh-TW" dirty="0">
                <a:solidFill>
                  <a:srgbClr val="222222"/>
                </a:solidFill>
                <a:latin typeface="Times New Roman" panose="02020603050405020304" pitchFamily="18" charset="0"/>
                <a:cs typeface="Times New Roman" panose="02020603050405020304" pitchFamily="18" charset="0"/>
              </a:rPr>
              <a:t>Chicago Pile-1</a:t>
            </a:r>
          </a:p>
        </p:txBody>
      </p:sp>
    </p:spTree>
    <p:extLst>
      <p:ext uri="{BB962C8B-B14F-4D97-AF65-F5344CB8AC3E}">
        <p14:creationId xmlns:p14="http://schemas.microsoft.com/office/powerpoint/2010/main" val="74646477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668337" y="321915"/>
            <a:ext cx="7772400" cy="515938"/>
          </a:xfrm>
        </p:spPr>
        <p:txBody>
          <a:bodyPr/>
          <a:lstStyle/>
          <a:p>
            <a:pPr eaLnBrk="1" hangingPunct="1"/>
            <a:r>
              <a:rPr lang="en-US" altLang="zh-TW" sz="2000" dirty="0">
                <a:solidFill>
                  <a:srgbClr val="FF0000"/>
                </a:solidFill>
                <a:latin typeface="Times New Roman" panose="02020603050405020304" pitchFamily="18" charset="0"/>
                <a:cs typeface="Times New Roman" panose="02020603050405020304" pitchFamily="18" charset="0"/>
              </a:rPr>
              <a:t>Chain reaction</a:t>
            </a:r>
          </a:p>
        </p:txBody>
      </p:sp>
      <p:pic>
        <p:nvPicPr>
          <p:cNvPr id="220163" name="Picture 4" descr="4503"/>
          <p:cNvPicPr>
            <a:picLocks noChangeAspect="1" noChangeArrowheads="1"/>
          </p:cNvPicPr>
          <p:nvPr/>
        </p:nvPicPr>
        <p:blipFill>
          <a:blip r:embed="rId2">
            <a:extLst>
              <a:ext uri="{28A0092B-C50C-407E-A947-70E740481C1C}">
                <a14:useLocalDpi xmlns:a14="http://schemas.microsoft.com/office/drawing/2010/main" val="0"/>
              </a:ext>
            </a:extLst>
          </a:blip>
          <a:srcRect b="10135"/>
          <a:stretch>
            <a:fillRect/>
          </a:stretch>
        </p:blipFill>
        <p:spPr bwMode="auto">
          <a:xfrm>
            <a:off x="630237" y="798854"/>
            <a:ext cx="7883525"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D9D3EE74-C6AB-594B-9074-9CA344227016}"/>
              </a:ext>
            </a:extLst>
          </p:cNvPr>
          <p:cNvSpPr txBox="1"/>
          <p:nvPr/>
        </p:nvSpPr>
        <p:spPr>
          <a:xfrm>
            <a:off x="1187624" y="5354636"/>
            <a:ext cx="7049616" cy="369332"/>
          </a:xfrm>
          <a:prstGeom prst="rect">
            <a:avLst/>
          </a:prstGeom>
          <a:noFill/>
        </p:spPr>
        <p:txBody>
          <a:bodyPr wrap="square" rtlCol="0">
            <a:spAutoFit/>
          </a:bodyPr>
          <a:lstStyle/>
          <a:p>
            <a:r>
              <a:rPr kumimoji="1" lang="zh-TW" altLang="en-US" dirty="0"/>
              <a:t>鈾的核分裂需要一個額外的中子，因此原來是相對穩定。</a:t>
            </a:r>
          </a:p>
        </p:txBody>
      </p:sp>
      <p:sp>
        <p:nvSpPr>
          <p:cNvPr id="5" name="文字方塊 4">
            <a:extLst>
              <a:ext uri="{FF2B5EF4-FFF2-40B4-BE49-F238E27FC236}">
                <a16:creationId xmlns:a16="http://schemas.microsoft.com/office/drawing/2014/main" id="{0CD6FAA7-E581-9A42-9C3F-A1A955ABD51A}"/>
              </a:ext>
            </a:extLst>
          </p:cNvPr>
          <p:cNvSpPr txBox="1"/>
          <p:nvPr/>
        </p:nvSpPr>
        <p:spPr>
          <a:xfrm>
            <a:off x="1187624" y="5723968"/>
            <a:ext cx="7049616" cy="369332"/>
          </a:xfrm>
          <a:prstGeom prst="rect">
            <a:avLst/>
          </a:prstGeom>
          <a:noFill/>
        </p:spPr>
        <p:txBody>
          <a:bodyPr wrap="square" rtlCol="0">
            <a:spAutoFit/>
          </a:bodyPr>
          <a:lstStyle/>
          <a:p>
            <a:r>
              <a:rPr kumimoji="1" lang="zh-TW" altLang="en-US" dirty="0"/>
              <a:t>但一旦開始，鈾的核分裂會製造額外的中子，因此形成連鎖反應。</a:t>
            </a:r>
          </a:p>
        </p:txBody>
      </p:sp>
      <p:sp>
        <p:nvSpPr>
          <p:cNvPr id="6" name="文字方塊 5">
            <a:extLst>
              <a:ext uri="{FF2B5EF4-FFF2-40B4-BE49-F238E27FC236}">
                <a16:creationId xmlns:a16="http://schemas.microsoft.com/office/drawing/2014/main" id="{325F640E-8C56-304F-ACB6-22053EAAEECA}"/>
              </a:ext>
            </a:extLst>
          </p:cNvPr>
          <p:cNvSpPr txBox="1"/>
          <p:nvPr/>
        </p:nvSpPr>
        <p:spPr>
          <a:xfrm>
            <a:off x="1187624" y="6059146"/>
            <a:ext cx="7049616" cy="369332"/>
          </a:xfrm>
          <a:prstGeom prst="rect">
            <a:avLst/>
          </a:prstGeom>
          <a:noFill/>
        </p:spPr>
        <p:txBody>
          <a:bodyPr wrap="square" rtlCol="0">
            <a:spAutoFit/>
          </a:bodyPr>
          <a:lstStyle/>
          <a:p>
            <a:r>
              <a:rPr kumimoji="1" lang="zh-TW" altLang="en-US" dirty="0"/>
              <a:t>因此可以以中子的數量來控制核分裂的速度。</a:t>
            </a:r>
          </a:p>
        </p:txBody>
      </p:sp>
    </p:spTree>
    <p:extLst>
      <p:ext uri="{BB962C8B-B14F-4D97-AF65-F5344CB8AC3E}">
        <p14:creationId xmlns:p14="http://schemas.microsoft.com/office/powerpoint/2010/main" val="171114242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4" descr="45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93" y="116632"/>
            <a:ext cx="8964613"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FCE49B2D-387A-9041-BE27-DCA5B90E8748}"/>
              </a:ext>
            </a:extLst>
          </p:cNvPr>
          <p:cNvSpPr/>
          <p:nvPr/>
        </p:nvSpPr>
        <p:spPr>
          <a:xfrm>
            <a:off x="5241511" y="5673437"/>
            <a:ext cx="1276311" cy="584775"/>
          </a:xfrm>
          <a:prstGeom prst="rect">
            <a:avLst/>
          </a:prstGeom>
        </p:spPr>
        <p:txBody>
          <a:bodyPr wrap="none">
            <a:spAutoFit/>
          </a:bodyPr>
          <a:lstStyle/>
          <a:p>
            <a:r>
              <a:rPr lang="en-US" altLang="zh-TW" sz="1600" dirty="0">
                <a:solidFill>
                  <a:srgbClr val="000000"/>
                </a:solidFill>
                <a:latin typeface="Times New Roman" panose="02020603050405020304" pitchFamily="18" charset="0"/>
                <a:cs typeface="Times New Roman" panose="02020603050405020304" pitchFamily="18" charset="0"/>
              </a:rPr>
              <a:t>Enrico Fermi</a:t>
            </a:r>
          </a:p>
          <a:p>
            <a:r>
              <a:rPr lang="en-US" altLang="zh-TW" sz="1600" dirty="0">
                <a:latin typeface="Times New Roman" panose="02020603050405020304" pitchFamily="18" charset="0"/>
                <a:cs typeface="Times New Roman" panose="02020603050405020304" pitchFamily="18" charset="0"/>
              </a:rPr>
              <a:t>1901 –1954</a:t>
            </a:r>
            <a:endParaRPr lang="zh-TW" altLang="en-US" sz="1600" dirty="0">
              <a:latin typeface="Times New Roman" panose="02020603050405020304" pitchFamily="18" charset="0"/>
              <a:cs typeface="Times New Roman" panose="02020603050405020304" pitchFamily="18" charset="0"/>
            </a:endParaRPr>
          </a:p>
        </p:txBody>
      </p:sp>
      <p:pic>
        <p:nvPicPr>
          <p:cNvPr id="3" name="圖片 2">
            <a:extLst>
              <a:ext uri="{FF2B5EF4-FFF2-40B4-BE49-F238E27FC236}">
                <a16:creationId xmlns:a16="http://schemas.microsoft.com/office/drawing/2014/main" id="{2AC6F56C-5F16-AA41-9E44-2971F7BB4A99}"/>
              </a:ext>
            </a:extLst>
          </p:cNvPr>
          <p:cNvPicPr>
            <a:picLocks noChangeAspect="1"/>
          </p:cNvPicPr>
          <p:nvPr/>
        </p:nvPicPr>
        <p:blipFill>
          <a:blip r:embed="rId3"/>
          <a:stretch>
            <a:fillRect/>
          </a:stretch>
        </p:blipFill>
        <p:spPr>
          <a:xfrm>
            <a:off x="6732240" y="4150063"/>
            <a:ext cx="2088232" cy="2591305"/>
          </a:xfrm>
          <a:prstGeom prst="rect">
            <a:avLst/>
          </a:prstGeom>
        </p:spPr>
      </p:pic>
      <p:pic>
        <p:nvPicPr>
          <p:cNvPr id="4" name="圖片 3">
            <a:extLst>
              <a:ext uri="{FF2B5EF4-FFF2-40B4-BE49-F238E27FC236}">
                <a16:creationId xmlns:a16="http://schemas.microsoft.com/office/drawing/2014/main" id="{15AAC160-1369-5741-99EF-2C9619DFFED4}"/>
              </a:ext>
            </a:extLst>
          </p:cNvPr>
          <p:cNvPicPr>
            <a:picLocks noChangeAspect="1"/>
          </p:cNvPicPr>
          <p:nvPr/>
        </p:nvPicPr>
        <p:blipFill>
          <a:blip r:embed="rId4"/>
          <a:stretch>
            <a:fillRect/>
          </a:stretch>
        </p:blipFill>
        <p:spPr>
          <a:xfrm>
            <a:off x="313233" y="3429000"/>
            <a:ext cx="2179538" cy="3312368"/>
          </a:xfrm>
          <a:prstGeom prst="rect">
            <a:avLst/>
          </a:prstGeom>
        </p:spPr>
      </p:pic>
      <p:pic>
        <p:nvPicPr>
          <p:cNvPr id="5" name="圖片 4">
            <a:extLst>
              <a:ext uri="{FF2B5EF4-FFF2-40B4-BE49-F238E27FC236}">
                <a16:creationId xmlns:a16="http://schemas.microsoft.com/office/drawing/2014/main" id="{7872224D-F914-C14A-9B2C-6016A57E77F4}"/>
              </a:ext>
            </a:extLst>
          </p:cNvPr>
          <p:cNvPicPr>
            <a:picLocks noChangeAspect="1"/>
          </p:cNvPicPr>
          <p:nvPr/>
        </p:nvPicPr>
        <p:blipFill>
          <a:blip r:embed="rId5"/>
          <a:stretch>
            <a:fillRect/>
          </a:stretch>
        </p:blipFill>
        <p:spPr>
          <a:xfrm>
            <a:off x="2701439" y="3451856"/>
            <a:ext cx="2252410" cy="3312368"/>
          </a:xfrm>
          <a:prstGeom prst="rect">
            <a:avLst/>
          </a:prstGeom>
        </p:spPr>
      </p:pic>
    </p:spTree>
    <p:extLst>
      <p:ext uri="{BB962C8B-B14F-4D97-AF65-F5344CB8AC3E}">
        <p14:creationId xmlns:p14="http://schemas.microsoft.com/office/powerpoint/2010/main" val="152098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457200" y="0"/>
            <a:ext cx="8229600" cy="1143000"/>
          </a:xfrm>
        </p:spPr>
        <p:txBody>
          <a:bodyPr/>
          <a:lstStyle/>
          <a:p>
            <a:pPr eaLnBrk="1" hangingPunct="1"/>
            <a:r>
              <a:rPr lang="en-US" altLang="zh-TW" sz="2000" dirty="0">
                <a:solidFill>
                  <a:srgbClr val="FF0000"/>
                </a:solidFill>
                <a:latin typeface="Times New Roman" panose="02020603050405020304" pitchFamily="18" charset="0"/>
                <a:cs typeface="Times New Roman" panose="02020603050405020304" pitchFamily="18" charset="0"/>
              </a:rPr>
              <a:t>Atomic bomb</a:t>
            </a:r>
          </a:p>
        </p:txBody>
      </p:sp>
      <p:pic>
        <p:nvPicPr>
          <p:cNvPr id="222211" name="Picture 4" descr="cover_clima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1151" y="1105894"/>
            <a:ext cx="4349573" cy="315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2" name="Picture 6" descr="LA-a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352" y="1099468"/>
            <a:ext cx="4105275"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a:extLst>
              <a:ext uri="{FF2B5EF4-FFF2-40B4-BE49-F238E27FC236}">
                <a16:creationId xmlns:a16="http://schemas.microsoft.com/office/drawing/2014/main" id="{3E698133-C38C-A343-B58E-4ADD684CAE44}"/>
              </a:ext>
            </a:extLst>
          </p:cNvPr>
          <p:cNvPicPr>
            <a:picLocks noChangeAspect="1"/>
          </p:cNvPicPr>
          <p:nvPr/>
        </p:nvPicPr>
        <p:blipFill>
          <a:blip r:embed="rId4"/>
          <a:stretch>
            <a:fillRect/>
          </a:stretch>
        </p:blipFill>
        <p:spPr>
          <a:xfrm>
            <a:off x="259267" y="3861048"/>
            <a:ext cx="2046247" cy="2818240"/>
          </a:xfrm>
          <a:prstGeom prst="rect">
            <a:avLst/>
          </a:prstGeom>
        </p:spPr>
      </p:pic>
      <p:sp>
        <p:nvSpPr>
          <p:cNvPr id="3" name="矩形 2">
            <a:extLst>
              <a:ext uri="{FF2B5EF4-FFF2-40B4-BE49-F238E27FC236}">
                <a16:creationId xmlns:a16="http://schemas.microsoft.com/office/drawing/2014/main" id="{663762E9-6F73-CD4C-AF67-F790C14AD0B4}"/>
              </a:ext>
            </a:extLst>
          </p:cNvPr>
          <p:cNvSpPr/>
          <p:nvPr/>
        </p:nvSpPr>
        <p:spPr>
          <a:xfrm>
            <a:off x="2404102" y="4365104"/>
            <a:ext cx="2097049" cy="830997"/>
          </a:xfrm>
          <a:prstGeom prst="rect">
            <a:avLst/>
          </a:prstGeom>
        </p:spPr>
        <p:txBody>
          <a:bodyPr wrap="none">
            <a:spAutoFit/>
          </a:bodyPr>
          <a:lstStyle/>
          <a:p>
            <a:r>
              <a:rPr lang="zh-TW" altLang="en-US" sz="1600" dirty="0">
                <a:latin typeface="Times New Roman" panose="02020603050405020304" pitchFamily="18" charset="0"/>
                <a:cs typeface="Times New Roman" panose="02020603050405020304" pitchFamily="18" charset="0"/>
              </a:rPr>
              <a:t>J. Robert Oppenheimer</a:t>
            </a:r>
            <a:endParaRPr lang="en-US" altLang="zh-TW" sz="1600" dirty="0">
              <a:latin typeface="Times New Roman" panose="02020603050405020304" pitchFamily="18" charset="0"/>
              <a:cs typeface="Times New Roman" panose="02020603050405020304" pitchFamily="18" charset="0"/>
            </a:endParaRPr>
          </a:p>
          <a:p>
            <a:r>
              <a:rPr lang="en-US" altLang="zh-TW" sz="1600" dirty="0">
                <a:latin typeface="Times New Roman" panose="02020603050405020304" pitchFamily="18" charset="0"/>
                <a:cs typeface="Times New Roman" panose="02020603050405020304" pitchFamily="18" charset="0"/>
              </a:rPr>
              <a:t>1904 –1967</a:t>
            </a:r>
          </a:p>
          <a:p>
            <a:r>
              <a:rPr lang="en-US" altLang="zh-TW" sz="1600" dirty="0">
                <a:latin typeface="Times New Roman" panose="02020603050405020304" pitchFamily="18" charset="0"/>
                <a:cs typeface="Times New Roman" panose="02020603050405020304" pitchFamily="18" charset="0"/>
              </a:rPr>
              <a:t>New York City</a:t>
            </a:r>
            <a:endParaRPr lang="zh-TW" altLang="en-US" sz="1600" dirty="0">
              <a:latin typeface="Times New Roman" panose="02020603050405020304" pitchFamily="18" charset="0"/>
              <a:cs typeface="Times New Roman" panose="02020603050405020304" pitchFamily="18" charset="0"/>
            </a:endParaRPr>
          </a:p>
        </p:txBody>
      </p:sp>
      <p:pic>
        <p:nvPicPr>
          <p:cNvPr id="4" name="圖片 3">
            <a:extLst>
              <a:ext uri="{FF2B5EF4-FFF2-40B4-BE49-F238E27FC236}">
                <a16:creationId xmlns:a16="http://schemas.microsoft.com/office/drawing/2014/main" id="{9E4DD964-6257-A54D-950A-FE33A19FDFA2}"/>
              </a:ext>
            </a:extLst>
          </p:cNvPr>
          <p:cNvPicPr>
            <a:picLocks noChangeAspect="1"/>
          </p:cNvPicPr>
          <p:nvPr/>
        </p:nvPicPr>
        <p:blipFill>
          <a:blip r:embed="rId5"/>
          <a:stretch>
            <a:fillRect/>
          </a:stretch>
        </p:blipFill>
        <p:spPr>
          <a:xfrm>
            <a:off x="6021458" y="4227755"/>
            <a:ext cx="2863275" cy="2448100"/>
          </a:xfrm>
          <a:prstGeom prst="rect">
            <a:avLst/>
          </a:prstGeom>
        </p:spPr>
      </p:pic>
      <p:pic>
        <p:nvPicPr>
          <p:cNvPr id="5" name="圖片 4">
            <a:extLst>
              <a:ext uri="{FF2B5EF4-FFF2-40B4-BE49-F238E27FC236}">
                <a16:creationId xmlns:a16="http://schemas.microsoft.com/office/drawing/2014/main" id="{A339327B-B264-9A48-81B4-B81DA6F14872}"/>
              </a:ext>
            </a:extLst>
          </p:cNvPr>
          <p:cNvPicPr>
            <a:picLocks noChangeAspect="1"/>
          </p:cNvPicPr>
          <p:nvPr/>
        </p:nvPicPr>
        <p:blipFill>
          <a:blip r:embed="rId6"/>
          <a:stretch>
            <a:fillRect/>
          </a:stretch>
        </p:blipFill>
        <p:spPr>
          <a:xfrm>
            <a:off x="2804957" y="2506351"/>
            <a:ext cx="2740994" cy="4227755"/>
          </a:xfrm>
          <a:prstGeom prst="rect">
            <a:avLst/>
          </a:prstGeom>
        </p:spPr>
      </p:pic>
    </p:spTree>
    <p:extLst>
      <p:ext uri="{BB962C8B-B14F-4D97-AF65-F5344CB8AC3E}">
        <p14:creationId xmlns:p14="http://schemas.microsoft.com/office/powerpoint/2010/main" val="377220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6A4559E-377D-1541-84AD-32978465BC5F}"/>
              </a:ext>
            </a:extLst>
          </p:cNvPr>
          <p:cNvPicPr>
            <a:picLocks noChangeAspect="1"/>
          </p:cNvPicPr>
          <p:nvPr/>
        </p:nvPicPr>
        <p:blipFill>
          <a:blip r:embed="rId2"/>
          <a:stretch>
            <a:fillRect/>
          </a:stretch>
        </p:blipFill>
        <p:spPr>
          <a:xfrm>
            <a:off x="3889920" y="1484784"/>
            <a:ext cx="5052053" cy="3789040"/>
          </a:xfrm>
          <a:prstGeom prst="rect">
            <a:avLst/>
          </a:prstGeom>
        </p:spPr>
      </p:pic>
      <p:pic>
        <p:nvPicPr>
          <p:cNvPr id="5" name="圖片 4">
            <a:extLst>
              <a:ext uri="{FF2B5EF4-FFF2-40B4-BE49-F238E27FC236}">
                <a16:creationId xmlns:a16="http://schemas.microsoft.com/office/drawing/2014/main" id="{732C00AA-CF89-4F4D-AB6A-8B8A12F29DB9}"/>
              </a:ext>
            </a:extLst>
          </p:cNvPr>
          <p:cNvPicPr>
            <a:picLocks noChangeAspect="1"/>
          </p:cNvPicPr>
          <p:nvPr/>
        </p:nvPicPr>
        <p:blipFill>
          <a:blip r:embed="rId3"/>
          <a:stretch>
            <a:fillRect/>
          </a:stretch>
        </p:blipFill>
        <p:spPr>
          <a:xfrm>
            <a:off x="179512" y="1340768"/>
            <a:ext cx="3523396" cy="4077072"/>
          </a:xfrm>
          <a:prstGeom prst="rect">
            <a:avLst/>
          </a:prstGeom>
        </p:spPr>
      </p:pic>
      <p:sp>
        <p:nvSpPr>
          <p:cNvPr id="6" name="矩形 5">
            <a:extLst>
              <a:ext uri="{FF2B5EF4-FFF2-40B4-BE49-F238E27FC236}">
                <a16:creationId xmlns:a16="http://schemas.microsoft.com/office/drawing/2014/main" id="{65E8C432-54AD-D644-AA1D-193291C7971B}"/>
              </a:ext>
            </a:extLst>
          </p:cNvPr>
          <p:cNvSpPr/>
          <p:nvPr/>
        </p:nvSpPr>
        <p:spPr>
          <a:xfrm>
            <a:off x="1763688" y="5733256"/>
            <a:ext cx="6480720" cy="369332"/>
          </a:xfrm>
          <a:prstGeom prst="rect">
            <a:avLst/>
          </a:prstGeom>
        </p:spPr>
        <p:txBody>
          <a:bodyPr wrap="square">
            <a:spAutoFit/>
          </a:bodyPr>
          <a:lstStyle/>
          <a:p>
            <a:r>
              <a:rPr lang="zh-TW" altLang="en-US" dirty="0">
                <a:latin typeface="Times New Roman" panose="02020603050405020304" pitchFamily="18" charset="0"/>
                <a:cs typeface="Times New Roman" panose="02020603050405020304" pitchFamily="18" charset="0"/>
              </a:rPr>
              <a:t>Oppenheimer's ID badge from the Los Alamos Laboratory</a:t>
            </a:r>
          </a:p>
        </p:txBody>
      </p:sp>
      <p:sp>
        <p:nvSpPr>
          <p:cNvPr id="7" name="矩形 6">
            <a:extLst>
              <a:ext uri="{FF2B5EF4-FFF2-40B4-BE49-F238E27FC236}">
                <a16:creationId xmlns:a16="http://schemas.microsoft.com/office/drawing/2014/main" id="{9E763BA4-FCC5-484E-ACC7-047DC005AE4E}"/>
              </a:ext>
            </a:extLst>
          </p:cNvPr>
          <p:cNvSpPr/>
          <p:nvPr/>
        </p:nvSpPr>
        <p:spPr>
          <a:xfrm>
            <a:off x="3275856" y="6192688"/>
            <a:ext cx="1999073" cy="369332"/>
          </a:xfrm>
          <a:prstGeom prst="rect">
            <a:avLst/>
          </a:prstGeom>
        </p:spPr>
        <p:txBody>
          <a:bodyPr wrap="none">
            <a:spAutoFit/>
          </a:bodyPr>
          <a:lstStyle/>
          <a:p>
            <a:r>
              <a:rPr lang="en-US" altLang="zh-TW" dirty="0">
                <a:solidFill>
                  <a:srgbClr val="000000"/>
                </a:solidFill>
                <a:latin typeface="Linux Libertine"/>
              </a:rPr>
              <a:t>Manhattan Project</a:t>
            </a:r>
          </a:p>
        </p:txBody>
      </p:sp>
    </p:spTree>
    <p:extLst>
      <p:ext uri="{BB962C8B-B14F-4D97-AF65-F5344CB8AC3E}">
        <p14:creationId xmlns:p14="http://schemas.microsoft.com/office/powerpoint/2010/main" val="393060956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03C724AA-C3E7-F147-9360-9C759A6EA582}"/>
              </a:ext>
            </a:extLst>
          </p:cNvPr>
          <p:cNvPicPr>
            <a:picLocks noChangeAspect="1"/>
          </p:cNvPicPr>
          <p:nvPr/>
        </p:nvPicPr>
        <p:blipFill>
          <a:blip r:embed="rId2"/>
          <a:stretch>
            <a:fillRect/>
          </a:stretch>
        </p:blipFill>
        <p:spPr>
          <a:xfrm>
            <a:off x="4788024" y="764704"/>
            <a:ext cx="3871178" cy="5013176"/>
          </a:xfrm>
          <a:prstGeom prst="rect">
            <a:avLst/>
          </a:prstGeom>
        </p:spPr>
      </p:pic>
      <p:pic>
        <p:nvPicPr>
          <p:cNvPr id="5" name="圖片 4">
            <a:extLst>
              <a:ext uri="{FF2B5EF4-FFF2-40B4-BE49-F238E27FC236}">
                <a16:creationId xmlns:a16="http://schemas.microsoft.com/office/drawing/2014/main" id="{21D36FE1-B460-2E42-BE1C-EA8DA0607DA4}"/>
              </a:ext>
            </a:extLst>
          </p:cNvPr>
          <p:cNvPicPr>
            <a:picLocks noChangeAspect="1"/>
          </p:cNvPicPr>
          <p:nvPr/>
        </p:nvPicPr>
        <p:blipFill>
          <a:blip r:embed="rId3"/>
          <a:stretch>
            <a:fillRect/>
          </a:stretch>
        </p:blipFill>
        <p:spPr>
          <a:xfrm>
            <a:off x="151521" y="2134821"/>
            <a:ext cx="4420479" cy="2588358"/>
          </a:xfrm>
          <a:prstGeom prst="rect">
            <a:avLst/>
          </a:prstGeom>
        </p:spPr>
      </p:pic>
      <p:sp>
        <p:nvSpPr>
          <p:cNvPr id="6" name="矩形 5">
            <a:extLst>
              <a:ext uri="{FF2B5EF4-FFF2-40B4-BE49-F238E27FC236}">
                <a16:creationId xmlns:a16="http://schemas.microsoft.com/office/drawing/2014/main" id="{BA92B0C8-C225-0749-8837-F65E0ABA991B}"/>
              </a:ext>
            </a:extLst>
          </p:cNvPr>
          <p:cNvSpPr/>
          <p:nvPr/>
        </p:nvSpPr>
        <p:spPr>
          <a:xfrm>
            <a:off x="151521" y="5013176"/>
            <a:ext cx="4572000" cy="646331"/>
          </a:xfrm>
          <a:prstGeom prst="rect">
            <a:avLst/>
          </a:prstGeom>
        </p:spPr>
        <p:txBody>
          <a:bodyPr>
            <a:spAutoFit/>
          </a:bodyPr>
          <a:lstStyle/>
          <a:p>
            <a:r>
              <a:rPr lang="zh-TW" altLang="en-US" dirty="0">
                <a:latin typeface="Times New Roman" panose="02020603050405020304" pitchFamily="18" charset="0"/>
                <a:cs typeface="Times New Roman" panose="02020603050405020304" pitchFamily="18" charset="0"/>
              </a:rPr>
              <a:t>The Trinity test of the Manhattan Project was the first detonation of a nuclear device</a:t>
            </a:r>
          </a:p>
        </p:txBody>
      </p:sp>
      <p:sp>
        <p:nvSpPr>
          <p:cNvPr id="7" name="矩形 6">
            <a:extLst>
              <a:ext uri="{FF2B5EF4-FFF2-40B4-BE49-F238E27FC236}">
                <a16:creationId xmlns:a16="http://schemas.microsoft.com/office/drawing/2014/main" id="{4EF14F3D-2E69-7947-A5B8-A3BC4B892FE8}"/>
              </a:ext>
            </a:extLst>
          </p:cNvPr>
          <p:cNvSpPr/>
          <p:nvPr/>
        </p:nvSpPr>
        <p:spPr>
          <a:xfrm>
            <a:off x="75760" y="5930707"/>
            <a:ext cx="5360336" cy="369332"/>
          </a:xfrm>
          <a:prstGeom prst="rect">
            <a:avLst/>
          </a:prstGeom>
        </p:spPr>
        <p:txBody>
          <a:bodyPr wrap="square">
            <a:spAutoFit/>
          </a:bodyPr>
          <a:lstStyle/>
          <a:p>
            <a:r>
              <a:rPr lang="zh-TW" altLang="en-US" dirty="0"/>
              <a:t> </a:t>
            </a:r>
            <a:r>
              <a:rPr lang="zh-TW" altLang="en-US" dirty="0">
                <a:latin typeface="Times New Roman" panose="02020603050405020304" pitchFamily="18" charset="0"/>
                <a:cs typeface="Times New Roman" panose="02020603050405020304" pitchFamily="18" charset="0"/>
              </a:rPr>
              <a:t>Alamogordo, New Mexico on July 16, 1945</a:t>
            </a:r>
          </a:p>
        </p:txBody>
      </p:sp>
    </p:spTree>
    <p:extLst>
      <p:ext uri="{BB962C8B-B14F-4D97-AF65-F5344CB8AC3E}">
        <p14:creationId xmlns:p14="http://schemas.microsoft.com/office/powerpoint/2010/main" val="52323081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4" descr="45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675" y="44450"/>
            <a:ext cx="6723063"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864015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pPr eaLnBrk="1" hangingPunct="1"/>
            <a:endParaRPr lang="zh-TW" altLang="en-US"/>
          </a:p>
        </p:txBody>
      </p:sp>
      <p:sp>
        <p:nvSpPr>
          <p:cNvPr id="224259" name="Rectangle 3"/>
          <p:cNvSpPr>
            <a:spLocks noGrp="1" noChangeArrowheads="1"/>
          </p:cNvSpPr>
          <p:nvPr>
            <p:ph type="body" idx="1"/>
          </p:nvPr>
        </p:nvSpPr>
        <p:spPr/>
        <p:txBody>
          <a:bodyPr/>
          <a:lstStyle/>
          <a:p>
            <a:pPr eaLnBrk="1" hangingPunct="1"/>
            <a:endParaRPr lang="zh-TW" altLang="en-US"/>
          </a:p>
        </p:txBody>
      </p:sp>
      <p:pic>
        <p:nvPicPr>
          <p:cNvPr id="224260" name="Picture 4" descr="45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88" y="546100"/>
            <a:ext cx="8709025"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943792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4405"/>
          <p:cNvPicPr>
            <a:picLocks noChangeAspect="1" noChangeArrowheads="1"/>
          </p:cNvPicPr>
          <p:nvPr/>
        </p:nvPicPr>
        <p:blipFill>
          <a:blip r:embed="rId3">
            <a:extLst>
              <a:ext uri="{28A0092B-C50C-407E-A947-70E740481C1C}">
                <a14:useLocalDpi xmlns:a14="http://schemas.microsoft.com/office/drawing/2010/main" val="0"/>
              </a:ext>
            </a:extLst>
          </a:blip>
          <a:srcRect b="2721"/>
          <a:stretch>
            <a:fillRect/>
          </a:stretch>
        </p:blipFill>
        <p:spPr bwMode="auto">
          <a:xfrm>
            <a:off x="1331913" y="333375"/>
            <a:ext cx="61214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Line 3"/>
          <p:cNvSpPr>
            <a:spLocks noChangeShapeType="1"/>
          </p:cNvSpPr>
          <p:nvPr/>
        </p:nvSpPr>
        <p:spPr bwMode="auto">
          <a:xfrm flipH="1" flipV="1">
            <a:off x="3851275" y="2492375"/>
            <a:ext cx="3168650" cy="5762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25284" name="Line 4"/>
          <p:cNvSpPr>
            <a:spLocks noChangeShapeType="1"/>
          </p:cNvSpPr>
          <p:nvPr/>
        </p:nvSpPr>
        <p:spPr bwMode="auto">
          <a:xfrm flipV="1">
            <a:off x="1795463" y="1908175"/>
            <a:ext cx="184150" cy="191611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aphicFrame>
        <p:nvGraphicFramePr>
          <p:cNvPr id="225285" name="Object 5"/>
          <p:cNvGraphicFramePr>
            <a:graphicFrameLocks noChangeAspect="1"/>
          </p:cNvGraphicFramePr>
          <p:nvPr>
            <p:extLst>
              <p:ext uri="{D42A27DB-BD31-4B8C-83A1-F6EECF244321}">
                <p14:modId xmlns:p14="http://schemas.microsoft.com/office/powerpoint/2010/main" val="1240855143"/>
              </p:ext>
            </p:extLst>
          </p:nvPr>
        </p:nvGraphicFramePr>
        <p:xfrm>
          <a:off x="2519363" y="5799690"/>
          <a:ext cx="3694112" cy="468312"/>
        </p:xfrm>
        <a:graphic>
          <a:graphicData uri="http://schemas.openxmlformats.org/presentationml/2006/ole">
            <mc:AlternateContent xmlns:mc="http://schemas.openxmlformats.org/markup-compatibility/2006">
              <mc:Choice xmlns:v="urn:schemas-microsoft-com:vml" Requires="v">
                <p:oleObj spid="_x0000_s30805" name="方程式" r:id="rId4" imgW="1905000" imgH="241300" progId="Equation.3">
                  <p:embed/>
                </p:oleObj>
              </mc:Choice>
              <mc:Fallback>
                <p:oleObj name="方程式" r:id="rId4" imgW="1905000" imgH="241300" progId="Equation.3">
                  <p:embed/>
                  <p:pic>
                    <p:nvPicPr>
                      <p:cNvPr id="225285"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9363" y="5799690"/>
                        <a:ext cx="3694112" cy="468312"/>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25286" name="Text Box 6"/>
          <p:cNvSpPr txBox="1">
            <a:spLocks noChangeArrowheads="1"/>
          </p:cNvSpPr>
          <p:nvPr/>
        </p:nvSpPr>
        <p:spPr bwMode="auto">
          <a:xfrm>
            <a:off x="3502025" y="6273800"/>
            <a:ext cx="17287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latin typeface="Arial" charset="0"/>
              </a:rPr>
              <a:t>核融合 </a:t>
            </a:r>
            <a:r>
              <a:rPr kumimoji="0" lang="en-US" altLang="zh-TW" sz="1800" dirty="0">
                <a:cs typeface="Times New Roman" panose="02020603050405020304" pitchFamily="18" charset="0"/>
              </a:rPr>
              <a:t>Fusion</a:t>
            </a:r>
          </a:p>
        </p:txBody>
      </p:sp>
      <p:sp>
        <p:nvSpPr>
          <p:cNvPr id="225287" name="橢圓 1"/>
          <p:cNvSpPr>
            <a:spLocks noChangeArrowheads="1"/>
          </p:cNvSpPr>
          <p:nvPr/>
        </p:nvSpPr>
        <p:spPr bwMode="auto">
          <a:xfrm>
            <a:off x="1643063" y="539750"/>
            <a:ext cx="552450" cy="1368425"/>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225288" name="橢圓 7"/>
          <p:cNvSpPr>
            <a:spLocks noChangeArrowheads="1"/>
          </p:cNvSpPr>
          <p:nvPr/>
        </p:nvSpPr>
        <p:spPr bwMode="auto">
          <a:xfrm>
            <a:off x="1795463" y="3429000"/>
            <a:ext cx="552450" cy="1368425"/>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9" name="文字方塊 1">
            <a:extLst>
              <a:ext uri="{FF2B5EF4-FFF2-40B4-BE49-F238E27FC236}">
                <a16:creationId xmlns:a16="http://schemas.microsoft.com/office/drawing/2014/main" id="{36A7E54B-1626-8A4C-B74C-7C1BD162D657}"/>
              </a:ext>
            </a:extLst>
          </p:cNvPr>
          <p:cNvSpPr txBox="1">
            <a:spLocks noChangeArrowheads="1"/>
          </p:cNvSpPr>
          <p:nvPr/>
        </p:nvSpPr>
        <p:spPr bwMode="auto">
          <a:xfrm>
            <a:off x="755576" y="5275024"/>
            <a:ext cx="8128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CN" altLang="en-US" sz="1800" dirty="0">
                <a:latin typeface="Arial" charset="0"/>
              </a:rPr>
              <a:t>較小</a:t>
            </a:r>
            <a:r>
              <a:rPr kumimoji="0" lang="zh-TW" altLang="en-US" sz="1800" dirty="0">
                <a:latin typeface="Arial" charset="0"/>
              </a:rPr>
              <a:t>原子核融合為較大原子核，使束縛能增加，總質量減少，稱核融合。</a:t>
            </a:r>
            <a:endParaRPr kumimoji="0" lang="en-US" altLang="zh-TW" sz="1800" dirty="0">
              <a:latin typeface="Arial" charset="0"/>
            </a:endParaRPr>
          </a:p>
        </p:txBody>
      </p:sp>
    </p:spTree>
    <p:extLst>
      <p:ext uri="{BB962C8B-B14F-4D97-AF65-F5344CB8AC3E}">
        <p14:creationId xmlns:p14="http://schemas.microsoft.com/office/powerpoint/2010/main" val="171540832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8" descr="images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708275"/>
            <a:ext cx="3527425"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07" name="Picture 9" descr="image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156" y="1231900"/>
            <a:ext cx="29527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08" name="Picture 10" descr="image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7259" y="4199184"/>
            <a:ext cx="2160587"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9" name="Text Box 11"/>
          <p:cNvSpPr txBox="1">
            <a:spLocks noChangeArrowheads="1"/>
          </p:cNvSpPr>
          <p:nvPr/>
        </p:nvSpPr>
        <p:spPr bwMode="auto">
          <a:xfrm>
            <a:off x="3455988" y="620713"/>
            <a:ext cx="2700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en-US" altLang="zh-TW" sz="2400" dirty="0">
                <a:solidFill>
                  <a:srgbClr val="FF0000"/>
                </a:solidFill>
              </a:rPr>
              <a:t>Sun and fusion</a:t>
            </a:r>
          </a:p>
        </p:txBody>
      </p:sp>
    </p:spTree>
    <p:extLst>
      <p:ext uri="{BB962C8B-B14F-4D97-AF65-F5344CB8AC3E}">
        <p14:creationId xmlns:p14="http://schemas.microsoft.com/office/powerpoint/2010/main" val="614349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0" y="0"/>
            <a:ext cx="9144000" cy="1384995"/>
          </a:xfrm>
          <a:prstGeom prst="rect">
            <a:avLst/>
          </a:prstGeom>
          <a:solidFill>
            <a:schemeClr val="accent1"/>
          </a:solidFill>
        </p:spPr>
        <p:txBody>
          <a:bodyPr wrap="square" rtlCol="0">
            <a:spAutoFit/>
          </a:bodyPr>
          <a:lstStyle/>
          <a:p>
            <a:pPr algn="ctr"/>
            <a:endParaRPr lang="en-US" altLang="zh-TW" sz="2800" b="1" dirty="0">
              <a:solidFill>
                <a:schemeClr val="bg2">
                  <a:lumMod val="60000"/>
                  <a:lumOff val="40000"/>
                </a:schemeClr>
              </a:solidFill>
              <a:latin typeface="Cambria Math" panose="02040503050406030204" pitchFamily="18" charset="0"/>
              <a:ea typeface="Cambria Math" panose="02040503050406030204" pitchFamily="18" charset="0"/>
              <a:cs typeface="Times New Roman" panose="02020603050405020304" pitchFamily="18" charset="0"/>
            </a:endParaRPr>
          </a:p>
          <a:p>
            <a:pPr algn="ctr"/>
            <a:r>
              <a:rPr lang="en-US" altLang="zh-TW" sz="2800" b="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a:t>It is an exciting time to be a physicist</a:t>
            </a:r>
            <a:r>
              <a:rPr lang="zh-TW" altLang="en-US" sz="2800" b="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a:t> </a:t>
            </a:r>
            <a:r>
              <a:rPr lang="en-US" altLang="zh-TW" sz="2800" b="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a:t>!</a:t>
            </a:r>
          </a:p>
          <a:p>
            <a:endParaRPr lang="zh-TW" altLang="en-US" sz="2800" b="1" dirty="0">
              <a:solidFill>
                <a:srgbClr val="0000FF"/>
              </a:solidFill>
              <a:latin typeface="Cambria Math" panose="02040503050406030204" pitchFamily="18" charset="0"/>
              <a:cs typeface="Times New Roman" panose="02020603050405020304" pitchFamily="18" charset="0"/>
            </a:endParaRPr>
          </a:p>
        </p:txBody>
      </p:sp>
      <p:sp>
        <p:nvSpPr>
          <p:cNvPr id="3" name="文字方塊 2"/>
          <p:cNvSpPr txBox="1"/>
          <p:nvPr/>
        </p:nvSpPr>
        <p:spPr>
          <a:xfrm>
            <a:off x="2339752" y="899428"/>
            <a:ext cx="4608512" cy="369332"/>
          </a:xfrm>
          <a:prstGeom prst="rect">
            <a:avLst/>
          </a:prstGeom>
          <a:noFill/>
        </p:spPr>
        <p:txBody>
          <a:bodyPr wrap="square" rtlCol="0">
            <a:spAutoFit/>
          </a:bodyPr>
          <a:lstStyle/>
          <a:p>
            <a:pPr algn="ctr"/>
            <a:r>
              <a:rPr lang="zh-TW" altLang="en-US" dirty="0">
                <a:latin typeface="+mn-lt"/>
              </a:rPr>
              <a:t>做物理很令人興奮 </a:t>
            </a:r>
            <a:r>
              <a:rPr lang="en-US" altLang="zh-TW" dirty="0">
                <a:latin typeface="+mn-lt"/>
              </a:rPr>
              <a:t>!</a:t>
            </a: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8099" y="1381338"/>
            <a:ext cx="6147802" cy="5102363"/>
          </a:xfrm>
          <a:prstGeom prst="rect">
            <a:avLst/>
          </a:prstGeom>
        </p:spPr>
      </p:pic>
    </p:spTree>
    <p:extLst>
      <p:ext uri="{BB962C8B-B14F-4D97-AF65-F5344CB8AC3E}">
        <p14:creationId xmlns:p14="http://schemas.microsoft.com/office/powerpoint/2010/main" val="2020587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2" descr="Speed_of_light_from_Earth_to_Mo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96737" y="1124744"/>
            <a:ext cx="82311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文字方塊 7"/>
          <p:cNvSpPr txBox="1">
            <a:spLocks noChangeArrowheads="1"/>
          </p:cNvSpPr>
          <p:nvPr/>
        </p:nvSpPr>
        <p:spPr bwMode="auto">
          <a:xfrm>
            <a:off x="1476019" y="649152"/>
            <a:ext cx="676875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自然界存在光，光的速度是有限的。</a:t>
            </a:r>
          </a:p>
        </p:txBody>
      </p:sp>
      <p:pic>
        <p:nvPicPr>
          <p:cNvPr id="14" name="Picture 8" descr="http://www.acclaimimages.com/_gallery/_images_n300/0515-0904-0722-5835_cartoon_rocket_ship_in_space_above_the_earth_and_m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336" y="3697803"/>
            <a:ext cx="2216938" cy="221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http://www.elcivics.com/transportation_space_rock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499" y="3707630"/>
            <a:ext cx="2987675"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http://www.debbiebellaby.com/USERIMAGES/Space_Rocket.jpg"/>
          <p:cNvPicPr>
            <a:picLocks noChangeAspect="1" noChangeArrowheads="1"/>
          </p:cNvPicPr>
          <p:nvPr/>
        </p:nvPicPr>
        <p:blipFill>
          <a:blip r:embed="rId5">
            <a:extLst>
              <a:ext uri="{28A0092B-C50C-407E-A947-70E740481C1C}">
                <a14:useLocalDpi xmlns:a14="http://schemas.microsoft.com/office/drawing/2010/main" val="0"/>
              </a:ext>
            </a:extLst>
          </a:blip>
          <a:srcRect l="16100" t="13800" r="11066" b="6465"/>
          <a:stretch>
            <a:fillRect/>
          </a:stretch>
        </p:blipFill>
        <p:spPr bwMode="auto">
          <a:xfrm>
            <a:off x="3988048" y="3707629"/>
            <a:ext cx="2040753"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404976" y="2667984"/>
            <a:ext cx="6261959" cy="369332"/>
          </a:xfrm>
          <a:prstGeom prst="rect">
            <a:avLst/>
          </a:prstGeom>
        </p:spPr>
        <p:txBody>
          <a:bodyPr wrap="square">
            <a:spAutoFit/>
          </a:bodyPr>
          <a:lstStyle/>
          <a:p>
            <a:r>
              <a:rPr lang="zh-TW" altLang="en-US" dirty="0"/>
              <a:t>光的移動的速度，是否與觀察者的運動狀態有關？</a:t>
            </a:r>
          </a:p>
        </p:txBody>
      </p:sp>
      <p:sp>
        <p:nvSpPr>
          <p:cNvPr id="5" name="文字方塊 4"/>
          <p:cNvSpPr txBox="1"/>
          <p:nvPr/>
        </p:nvSpPr>
        <p:spPr>
          <a:xfrm>
            <a:off x="1415623" y="3072013"/>
            <a:ext cx="5472608" cy="369332"/>
          </a:xfrm>
          <a:prstGeom prst="rect">
            <a:avLst/>
          </a:prstGeom>
          <a:noFill/>
        </p:spPr>
        <p:txBody>
          <a:bodyPr wrap="square" rtlCol="0">
            <a:spAutoFit/>
          </a:bodyPr>
          <a:lstStyle/>
          <a:p>
            <a:r>
              <a:rPr lang="zh-TW" altLang="en-US" dirty="0"/>
              <a:t>地球上量到的太陽光的光速，與火箭上量到的一樣嗎？</a:t>
            </a:r>
          </a:p>
        </p:txBody>
      </p:sp>
      <p:sp>
        <p:nvSpPr>
          <p:cNvPr id="2" name="矩形 1"/>
          <p:cNvSpPr/>
          <p:nvPr/>
        </p:nvSpPr>
        <p:spPr>
          <a:xfrm>
            <a:off x="1476019" y="2060848"/>
            <a:ext cx="4570482" cy="369332"/>
          </a:xfrm>
          <a:prstGeom prst="rect">
            <a:avLst/>
          </a:prstGeom>
        </p:spPr>
        <p:txBody>
          <a:bodyPr wrap="none">
            <a:spAutoFit/>
          </a:bodyPr>
          <a:lstStyle/>
          <a:p>
            <a:r>
              <a:rPr lang="zh-TW" altLang="en-US" dirty="0"/>
              <a:t>接下來就可以問這個相對論最核心的問題：</a:t>
            </a:r>
          </a:p>
        </p:txBody>
      </p:sp>
    </p:spTree>
    <p:extLst>
      <p:ext uri="{BB962C8B-B14F-4D97-AF65-F5344CB8AC3E}">
        <p14:creationId xmlns:p14="http://schemas.microsoft.com/office/powerpoint/2010/main" val="125576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416px-Wpdms_physics_proton_proton_chain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123950"/>
            <a:ext cx="4210050"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1" name="Text Box 3"/>
          <p:cNvSpPr txBox="1">
            <a:spLocks noChangeArrowheads="1"/>
          </p:cNvSpPr>
          <p:nvPr/>
        </p:nvSpPr>
        <p:spPr bwMode="auto">
          <a:xfrm>
            <a:off x="6443663" y="3429000"/>
            <a:ext cx="1368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a:latin typeface="Arial" charset="0"/>
              </a:rPr>
              <a:t>deuterium</a:t>
            </a:r>
          </a:p>
        </p:txBody>
      </p:sp>
    </p:spTree>
    <p:extLst>
      <p:ext uri="{BB962C8B-B14F-4D97-AF65-F5344CB8AC3E}">
        <p14:creationId xmlns:p14="http://schemas.microsoft.com/office/powerpoint/2010/main" val="121698070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1015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4075" y="1844675"/>
            <a:ext cx="511175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5" name="Text Box 3"/>
          <p:cNvSpPr txBox="1">
            <a:spLocks noChangeArrowheads="1"/>
          </p:cNvSpPr>
          <p:nvPr/>
        </p:nvSpPr>
        <p:spPr bwMode="auto">
          <a:xfrm>
            <a:off x="4067175" y="1125538"/>
            <a:ext cx="1584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latin typeface="Arial" charset="0"/>
              </a:rPr>
              <a:t>宇宙核融合</a:t>
            </a:r>
          </a:p>
        </p:txBody>
      </p:sp>
    </p:spTree>
    <p:extLst>
      <p:ext uri="{BB962C8B-B14F-4D97-AF65-F5344CB8AC3E}">
        <p14:creationId xmlns:p14="http://schemas.microsoft.com/office/powerpoint/2010/main" val="38290648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5" descr="F43_10"/>
          <p:cNvPicPr>
            <a:picLocks noChangeAspect="1" noChangeArrowheads="1"/>
          </p:cNvPicPr>
          <p:nvPr/>
        </p:nvPicPr>
        <p:blipFill>
          <a:blip r:embed="rId2">
            <a:extLst>
              <a:ext uri="{28A0092B-C50C-407E-A947-70E740481C1C}">
                <a14:useLocalDpi xmlns:a14="http://schemas.microsoft.com/office/drawing/2010/main" val="0"/>
              </a:ext>
            </a:extLst>
          </a:blip>
          <a:srcRect b="16116"/>
          <a:stretch>
            <a:fillRect/>
          </a:stretch>
        </p:blipFill>
        <p:spPr bwMode="auto">
          <a:xfrm>
            <a:off x="803340" y="1686287"/>
            <a:ext cx="7237239" cy="270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80" name="Text Box 8"/>
          <p:cNvSpPr txBox="1">
            <a:spLocks noChangeArrowheads="1"/>
          </p:cNvSpPr>
          <p:nvPr/>
        </p:nvSpPr>
        <p:spPr bwMode="auto">
          <a:xfrm>
            <a:off x="719670" y="5805264"/>
            <a:ext cx="7650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defRPr/>
            </a:pPr>
            <a:r>
              <a:rPr kumimoji="0" lang="en-US" altLang="zh-TW" sz="1800" dirty="0">
                <a:latin typeface="Times New Roman" panose="02020603050405020304" pitchFamily="18" charset="0"/>
                <a:cs typeface="Times New Roman" panose="02020603050405020304" pitchFamily="18" charset="0"/>
              </a:rPr>
              <a:t>With the current rate of burning, the sun will last for another </a:t>
            </a:r>
            <a:r>
              <a:rPr kumimoji="0" lang="en-US" altLang="zh-TW" sz="1800" b="1" i="1" dirty="0">
                <a:solidFill>
                  <a:srgbClr val="FF0000"/>
                </a:solidFill>
                <a:latin typeface="Times New Roman" panose="02020603050405020304" pitchFamily="18" charset="0"/>
                <a:cs typeface="Times New Roman" panose="02020603050405020304" pitchFamily="18" charset="0"/>
              </a:rPr>
              <a:t>five billion years</a:t>
            </a:r>
            <a:r>
              <a:rPr kumimoji="0" lang="en-US" altLang="zh-TW" sz="18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F6AACC2-C936-C141-A2EE-267C85E7B53F}"/>
                  </a:ext>
                </a:extLst>
              </p:cNvPr>
              <p:cNvSpPr txBox="1"/>
              <p:nvPr/>
            </p:nvSpPr>
            <p:spPr>
              <a:xfrm>
                <a:off x="719670" y="1177672"/>
                <a:ext cx="7237239" cy="372538"/>
              </a:xfrm>
              <a:prstGeom prst="rect">
                <a:avLst/>
              </a:prstGeom>
              <a:noFill/>
            </p:spPr>
            <p:txBody>
              <a:bodyPr wrap="square" rtlCol="0">
                <a:spAutoFit/>
              </a:bodyPr>
              <a:lstStyle/>
              <a:p>
                <a:r>
                  <a:rPr lang="en-TW" dirty="0"/>
                  <a:t>氫原子核融合為氘</a:t>
                </a:r>
                <a14:m>
                  <m:oMath xmlns:m="http://schemas.openxmlformats.org/officeDocument/2006/math">
                    <m:r>
                      <a:rPr lang="en-US" b="0" i="0" smtClean="0">
                        <a:latin typeface="Cambria Math" panose="02040503050406030204" pitchFamily="18" charset="0"/>
                      </a:rPr>
                      <m:t>(</m:t>
                    </m:r>
                    <m:sPre>
                      <m:sPrePr>
                        <m:ctrlPr>
                          <a:rPr lang="en-US" altLang="zh-TW" i="1">
                            <a:latin typeface="Cambria Math" panose="02040503050406030204" pitchFamily="18" charset="0"/>
                            <a:ea typeface="Cambria Math" panose="02040503050406030204" pitchFamily="18" charset="0"/>
                          </a:rPr>
                        </m:ctrlPr>
                      </m:sPrePr>
                      <m:sub>
                        <m:r>
                          <a:rPr lang="en-US" altLang="zh-TW" b="0" i="1" smtClean="0">
                            <a:latin typeface="Cambria Math" panose="02040503050406030204" pitchFamily="18" charset="0"/>
                            <a:ea typeface="Cambria Math" panose="02040503050406030204" pitchFamily="18" charset="0"/>
                          </a:rPr>
                          <m:t>1</m:t>
                        </m:r>
                      </m:sub>
                      <m:sup>
                        <m:r>
                          <a:rPr lang="en-US" altLang="zh-TW" b="0" i="1" smtClean="0">
                            <a:latin typeface="Cambria Math" panose="02040503050406030204" pitchFamily="18" charset="0"/>
                            <a:ea typeface="Cambria Math" panose="02040503050406030204" pitchFamily="18" charset="0"/>
                          </a:rPr>
                          <m:t>2</m:t>
                        </m:r>
                      </m:sup>
                      <m:e>
                        <m:r>
                          <m:rPr>
                            <m:sty m:val="p"/>
                          </m:rPr>
                          <a:rPr lang="en-US" altLang="zh-TW">
                            <a:latin typeface="Cambria Math" panose="02040503050406030204" pitchFamily="18" charset="0"/>
                            <a:ea typeface="Cambria Math" panose="02040503050406030204" pitchFamily="18" charset="0"/>
                          </a:rPr>
                          <m:t>H</m:t>
                        </m:r>
                      </m:e>
                    </m:sPre>
                    <m:r>
                      <a:rPr lang="en-US" altLang="zh-TW"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1</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𝑝</m:t>
                        </m:r>
                      </m:e>
                      <m:sup>
                        <m:r>
                          <a:rPr lang="en-US" altLang="zh-TW" i="1">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rPr>
                      <m:t>1</m:t>
                    </m:r>
                    <m:r>
                      <a:rPr lang="en-US" b="0" i="1" smtClean="0">
                        <a:latin typeface="Cambria Math" panose="02040503050406030204" pitchFamily="18" charset="0"/>
                      </a:rPr>
                      <m:t>𝑛</m:t>
                    </m:r>
                    <m:r>
                      <a:rPr lang="en-US" b="0" i="1" smtClean="0">
                        <a:latin typeface="Cambria Math" panose="02040503050406030204" pitchFamily="18" charset="0"/>
                      </a:rPr>
                      <m:t>)</m:t>
                    </m:r>
                  </m:oMath>
                </a14:m>
                <a:r>
                  <a:rPr lang="en-TW" dirty="0"/>
                  <a:t>，其中一個質子反過來轉換為中子！</a:t>
                </a:r>
              </a:p>
            </p:txBody>
          </p:sp>
        </mc:Choice>
        <mc:Fallback xmlns="">
          <p:sp>
            <p:nvSpPr>
              <p:cNvPr id="2" name="TextBox 1">
                <a:extLst>
                  <a:ext uri="{FF2B5EF4-FFF2-40B4-BE49-F238E27FC236}">
                    <a16:creationId xmlns:a16="http://schemas.microsoft.com/office/drawing/2014/main" id="{1F6AACC2-C936-C141-A2EE-267C85E7B53F}"/>
                  </a:ext>
                </a:extLst>
              </p:cNvPr>
              <p:cNvSpPr txBox="1">
                <a:spLocks noRot="1" noChangeAspect="1" noMove="1" noResize="1" noEditPoints="1" noAdjustHandles="1" noChangeArrowheads="1" noChangeShapeType="1" noTextEdit="1"/>
              </p:cNvSpPr>
              <p:nvPr/>
            </p:nvSpPr>
            <p:spPr>
              <a:xfrm>
                <a:off x="719670" y="1177672"/>
                <a:ext cx="7237239" cy="372538"/>
              </a:xfrm>
              <a:prstGeom prst="rect">
                <a:avLst/>
              </a:prstGeom>
              <a:blipFill>
                <a:blip r:embed="rId3"/>
                <a:stretch>
                  <a:fillRect l="-701" t="-3333" b="-2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12">
                <a:extLst>
                  <a:ext uri="{FF2B5EF4-FFF2-40B4-BE49-F238E27FC236}">
                    <a16:creationId xmlns:a16="http://schemas.microsoft.com/office/drawing/2014/main" id="{F713EC8B-AC9B-4244-83FB-F2469DA92A84}"/>
                  </a:ext>
                </a:extLst>
              </p:cNvPr>
              <p:cNvSpPr txBox="1"/>
              <p:nvPr/>
            </p:nvSpPr>
            <p:spPr>
              <a:xfrm>
                <a:off x="1259632" y="600984"/>
                <a:ext cx="1917896"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rPr>
                          </m:ctrlPr>
                        </m:sSupPr>
                        <m:e>
                          <m:r>
                            <a:rPr kumimoji="1" lang="en-US" altLang="zh-TW" b="0" i="1" smtClean="0">
                              <a:latin typeface="Cambria Math" panose="02040503050406030204" pitchFamily="18" charset="0"/>
                            </a:rPr>
                            <m:t>𝑛</m:t>
                          </m:r>
                        </m:e>
                        <m:sup>
                          <m:r>
                            <a:rPr kumimoji="1" lang="en-US" altLang="zh-TW" b="0" i="1" smtClean="0">
                              <a:latin typeface="Cambria Math" panose="02040503050406030204" pitchFamily="18" charset="0"/>
                              <a:ea typeface="Cambria Math" panose="02040503050406030204" pitchFamily="18" charset="0"/>
                            </a:rPr>
                            <m:t>0</m:t>
                          </m:r>
                        </m:sup>
                      </m:sSup>
                      <m:r>
                        <a:rPr kumimoji="1" lang="en-US" altLang="zh-TW" i="1" smtClean="0">
                          <a:latin typeface="Cambria Math" panose="02040503050406030204" pitchFamily="18" charset="0"/>
                          <a:ea typeface="Cambria Math" panose="02040503050406030204" pitchFamily="18" charset="0"/>
                        </a:rPr>
                        <m:t>→</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𝑝</m:t>
                          </m:r>
                        </m:e>
                        <m:sup>
                          <m:r>
                            <a:rPr kumimoji="1" lang="en-US" altLang="zh-TW" b="0" i="1" smtClean="0">
                              <a:latin typeface="Cambria Math" panose="02040503050406030204" pitchFamily="18" charset="0"/>
                              <a:ea typeface="Cambria Math" panose="02040503050406030204" pitchFamily="18" charset="0"/>
                            </a:rPr>
                            <m:t>+</m:t>
                          </m:r>
                        </m:sup>
                      </m:sSup>
                      <m:r>
                        <a:rPr kumimoji="1" lang="en-US" altLang="zh-TW" b="0"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𝜈</m:t>
                              </m:r>
                            </m:e>
                          </m:acc>
                        </m:e>
                        <m:sub>
                          <m:r>
                            <a:rPr lang="en-US" altLang="zh-TW" b="0" i="1" smtClean="0">
                              <a:latin typeface="Cambria Math" panose="02040503050406030204" pitchFamily="18" charset="0"/>
                              <a:ea typeface="Cambria Math" panose="02040503050406030204" pitchFamily="18" charset="0"/>
                            </a:rPr>
                            <m:t>𝑒</m:t>
                          </m:r>
                        </m:sub>
                      </m:sSub>
                    </m:oMath>
                  </m:oMathPara>
                </a14:m>
                <a:endParaRPr kumimoji="1" lang="zh-TW" altLang="en-US" dirty="0">
                  <a:latin typeface="+mn-lt"/>
                </a:endParaRPr>
              </a:p>
            </p:txBody>
          </p:sp>
        </mc:Choice>
        <mc:Fallback xmlns="">
          <p:sp>
            <p:nvSpPr>
              <p:cNvPr id="6" name="文字方塊 12">
                <a:extLst>
                  <a:ext uri="{FF2B5EF4-FFF2-40B4-BE49-F238E27FC236}">
                    <a16:creationId xmlns:a16="http://schemas.microsoft.com/office/drawing/2014/main" id="{F713EC8B-AC9B-4244-83FB-F2469DA92A84}"/>
                  </a:ext>
                </a:extLst>
              </p:cNvPr>
              <p:cNvSpPr txBox="1">
                <a:spLocks noRot="1" noChangeAspect="1" noMove="1" noResize="1" noEditPoints="1" noAdjustHandles="1" noChangeArrowheads="1" noChangeShapeType="1" noTextEdit="1"/>
              </p:cNvSpPr>
              <p:nvPr/>
            </p:nvSpPr>
            <p:spPr>
              <a:xfrm>
                <a:off x="1259632" y="600984"/>
                <a:ext cx="1917896" cy="276999"/>
              </a:xfrm>
              <a:prstGeom prst="rect">
                <a:avLst/>
              </a:prstGeom>
              <a:blipFill>
                <a:blip r:embed="rId4"/>
                <a:stretch>
                  <a:fillRect l="-1316" b="-260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12">
                <a:extLst>
                  <a:ext uri="{FF2B5EF4-FFF2-40B4-BE49-F238E27FC236}">
                    <a16:creationId xmlns:a16="http://schemas.microsoft.com/office/drawing/2014/main" id="{41D68A2A-8771-4940-B355-7675C739C996}"/>
                  </a:ext>
                </a:extLst>
              </p:cNvPr>
              <p:cNvSpPr txBox="1"/>
              <p:nvPr/>
            </p:nvSpPr>
            <p:spPr>
              <a:xfrm>
                <a:off x="4332092" y="596637"/>
                <a:ext cx="1917896"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𝑝</m:t>
                          </m:r>
                        </m:e>
                        <m:sup>
                          <m:r>
                            <a:rPr kumimoji="1" lang="en-US" altLang="zh-TW" b="0" i="1" smtClean="0">
                              <a:latin typeface="Cambria Math" panose="02040503050406030204" pitchFamily="18" charset="0"/>
                              <a:ea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𝑛</m:t>
                          </m:r>
                        </m:e>
                        <m:sup>
                          <m:r>
                            <a:rPr lang="en-US" altLang="zh-TW" i="1">
                              <a:latin typeface="Cambria Math" panose="02040503050406030204" pitchFamily="18" charset="0"/>
                              <a:ea typeface="Cambria Math" panose="02040503050406030204" pitchFamily="18" charset="0"/>
                            </a:rPr>
                            <m:t>0</m:t>
                          </m:r>
                        </m:sup>
                      </m:sSup>
                      <m:r>
                        <a:rPr kumimoji="1" lang="en-US" altLang="zh-TW" b="0" i="1" smtClean="0">
                          <a:latin typeface="Cambria Math" panose="02040503050406030204" pitchFamily="18" charset="0"/>
                          <a:ea typeface="Cambria Math" panose="02040503050406030204" pitchFamily="18" charset="0"/>
                        </a:rPr>
                        <m:t>+</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𝜈</m:t>
                          </m:r>
                        </m:e>
                        <m:sub>
                          <m:r>
                            <a:rPr lang="en-US" altLang="zh-TW" b="0" i="1" smtClean="0">
                              <a:latin typeface="Cambria Math" panose="02040503050406030204" pitchFamily="18" charset="0"/>
                              <a:ea typeface="Cambria Math" panose="02040503050406030204" pitchFamily="18" charset="0"/>
                            </a:rPr>
                            <m:t>𝑒</m:t>
                          </m:r>
                        </m:sub>
                      </m:sSub>
                    </m:oMath>
                  </m:oMathPara>
                </a14:m>
                <a:endParaRPr kumimoji="1" lang="zh-TW" altLang="en-US" dirty="0">
                  <a:latin typeface="+mn-lt"/>
                </a:endParaRPr>
              </a:p>
            </p:txBody>
          </p:sp>
        </mc:Choice>
        <mc:Fallback xmlns="">
          <p:sp>
            <p:nvSpPr>
              <p:cNvPr id="7" name="文字方塊 12">
                <a:extLst>
                  <a:ext uri="{FF2B5EF4-FFF2-40B4-BE49-F238E27FC236}">
                    <a16:creationId xmlns:a16="http://schemas.microsoft.com/office/drawing/2014/main" id="{41D68A2A-8771-4940-B355-7675C739C996}"/>
                  </a:ext>
                </a:extLst>
              </p:cNvPr>
              <p:cNvSpPr txBox="1">
                <a:spLocks noRot="1" noChangeAspect="1" noMove="1" noResize="1" noEditPoints="1" noAdjustHandles="1" noChangeArrowheads="1" noChangeShapeType="1" noTextEdit="1"/>
              </p:cNvSpPr>
              <p:nvPr/>
            </p:nvSpPr>
            <p:spPr>
              <a:xfrm>
                <a:off x="4332092" y="596637"/>
                <a:ext cx="1917896" cy="276999"/>
              </a:xfrm>
              <a:prstGeom prst="rect">
                <a:avLst/>
              </a:prstGeom>
              <a:blipFill>
                <a:blip r:embed="rId5"/>
                <a:stretch>
                  <a:fillRect l="-2632" b="-31818"/>
                </a:stretch>
              </a:blipFill>
            </p:spPr>
            <p:txBody>
              <a:bodyPr/>
              <a:lstStyle/>
              <a:p>
                <a:r>
                  <a:rPr lang="en-TW">
                    <a:noFill/>
                  </a:rPr>
                  <a:t> </a:t>
                </a:r>
              </a:p>
            </p:txBody>
          </p:sp>
        </mc:Fallback>
      </mc:AlternateContent>
      <p:sp>
        <p:nvSpPr>
          <p:cNvPr id="3" name="Right Arrow 2">
            <a:extLst>
              <a:ext uri="{FF2B5EF4-FFF2-40B4-BE49-F238E27FC236}">
                <a16:creationId xmlns:a16="http://schemas.microsoft.com/office/drawing/2014/main" id="{7E2D1525-4F7C-3446-9B6C-8CB9BB6DA494}"/>
              </a:ext>
            </a:extLst>
          </p:cNvPr>
          <p:cNvSpPr/>
          <p:nvPr/>
        </p:nvSpPr>
        <p:spPr>
          <a:xfrm>
            <a:off x="3491880" y="596637"/>
            <a:ext cx="576064" cy="276999"/>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9" name="文字方塊 12">
                <a:extLst>
                  <a:ext uri="{FF2B5EF4-FFF2-40B4-BE49-F238E27FC236}">
                    <a16:creationId xmlns:a16="http://schemas.microsoft.com/office/drawing/2014/main" id="{C80C0C69-985B-1C44-9B29-C1F14B6861B8}"/>
                  </a:ext>
                </a:extLst>
              </p:cNvPr>
              <p:cNvSpPr txBox="1"/>
              <p:nvPr/>
            </p:nvSpPr>
            <p:spPr>
              <a:xfrm>
                <a:off x="2627784" y="4816910"/>
                <a:ext cx="3427413" cy="279564"/>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ea typeface="Cambria Math" panose="02040503050406030204" pitchFamily="18" charset="0"/>
                        </a:rPr>
                        <m:t>4</m:t>
                      </m:r>
                      <m:sSup>
                        <m:sSupPr>
                          <m:ctrlPr>
                            <a:rPr kumimoji="1" lang="en-US" altLang="zh-TW" i="1" smtClean="0">
                              <a:latin typeface="Cambria Math" panose="02040503050406030204" pitchFamily="18" charset="0"/>
                              <a:ea typeface="Cambria Math" panose="02040503050406030204" pitchFamily="18" charset="0"/>
                            </a:rPr>
                          </m:ctrlPr>
                        </m:sSupPr>
                        <m:e>
                          <m:r>
                            <a:rPr kumimoji="1" lang="en-US" altLang="zh-TW" b="0" i="1" smtClean="0">
                              <a:latin typeface="Cambria Math" panose="02040503050406030204" pitchFamily="18" charset="0"/>
                              <a:ea typeface="Cambria Math" panose="02040503050406030204" pitchFamily="18" charset="0"/>
                            </a:rPr>
                            <m:t>𝑝</m:t>
                          </m:r>
                        </m:e>
                        <m:sup>
                          <m:r>
                            <a:rPr kumimoji="1" lang="en-US" altLang="zh-TW" b="0" i="1" smtClean="0">
                              <a:latin typeface="Cambria Math" panose="02040503050406030204" pitchFamily="18" charset="0"/>
                              <a:ea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sPre>
                        <m:sPrePr>
                          <m:ctrlPr>
                            <a:rPr lang="en-US" altLang="zh-TW" i="1" smtClean="0">
                              <a:latin typeface="Cambria Math" panose="02040503050406030204" pitchFamily="18" charset="0"/>
                              <a:ea typeface="Cambria Math" panose="02040503050406030204" pitchFamily="18" charset="0"/>
                            </a:rPr>
                          </m:ctrlPr>
                        </m:sPrePr>
                        <m:sub>
                          <m:r>
                            <a:rPr lang="en-US" altLang="zh-TW" b="0" i="1" smtClean="0">
                              <a:latin typeface="Cambria Math" panose="02040503050406030204" pitchFamily="18" charset="0"/>
                              <a:ea typeface="Cambria Math" panose="02040503050406030204" pitchFamily="18" charset="0"/>
                            </a:rPr>
                            <m:t>2</m:t>
                          </m:r>
                        </m:sub>
                        <m:sup>
                          <m:r>
                            <a:rPr lang="en-US" altLang="zh-TW" b="0" i="1" smtClean="0">
                              <a:latin typeface="Cambria Math" panose="02040503050406030204" pitchFamily="18" charset="0"/>
                              <a:ea typeface="Cambria Math" panose="02040503050406030204" pitchFamily="18" charset="0"/>
                            </a:rPr>
                            <m:t>4</m:t>
                          </m:r>
                        </m:sup>
                        <m:e>
                          <m:r>
                            <m:rPr>
                              <m:sty m:val="p"/>
                            </m:rPr>
                            <a:rPr lang="en-US" altLang="zh-TW" b="0" i="0" smtClean="0">
                              <a:latin typeface="Cambria Math" panose="02040503050406030204" pitchFamily="18" charset="0"/>
                              <a:ea typeface="Cambria Math" panose="02040503050406030204" pitchFamily="18" charset="0"/>
                            </a:rPr>
                            <m:t>He</m:t>
                          </m:r>
                        </m:e>
                      </m:sPre>
                      <m:r>
                        <a:rPr kumimoji="1" lang="en-US" altLang="zh-TW" b="0" i="1" smtClean="0">
                          <a:latin typeface="Cambria Math" panose="02040503050406030204" pitchFamily="18" charset="0"/>
                          <a:ea typeface="Cambria Math" panose="02040503050406030204" pitchFamily="18" charset="0"/>
                        </a:rPr>
                        <m:t>+2</m:t>
                      </m:r>
                      <m:sSup>
                        <m:sSupPr>
                          <m:ctrlPr>
                            <a:rPr lang="zh-TW" altLang="en-US" i="1" dirty="0" smtClean="0">
                              <a:latin typeface="Cambria Math" panose="02040503050406030204" pitchFamily="18" charset="0"/>
                            </a:rPr>
                          </m:ctrlPr>
                        </m:sSupPr>
                        <m:e>
                          <m:r>
                            <a:rPr lang="en-US" altLang="zh-TW" b="0" i="1" dirty="0" smtClean="0">
                              <a:latin typeface="Cambria Math" panose="02040503050406030204" pitchFamily="18" charset="0"/>
                            </a:rPr>
                            <m:t>𝑒</m:t>
                          </m:r>
                        </m:e>
                        <m:sup>
                          <m:r>
                            <a:rPr lang="en-US" altLang="zh-TW" b="0" i="1" dirty="0" smtClean="0">
                              <a:latin typeface="Cambria Math" panose="02040503050406030204" pitchFamily="18" charset="0"/>
                            </a:rPr>
                            <m:t>+</m:t>
                          </m:r>
                        </m:sup>
                      </m:sSup>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2</m:t>
                      </m:r>
                      <m:sSub>
                        <m:sSubPr>
                          <m:ctrlPr>
                            <a:rPr lang="en-US" altLang="zh-TW" i="1">
                              <a:latin typeface="Cambria Math" panose="02040503050406030204" pitchFamily="18" charset="0"/>
                              <a:ea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𝜈</m:t>
                          </m:r>
                        </m:e>
                        <m:sub>
                          <m:r>
                            <a:rPr lang="en-US" altLang="zh-TW" b="0" i="1" smtClean="0">
                              <a:latin typeface="Cambria Math" panose="02040503050406030204" pitchFamily="18" charset="0"/>
                              <a:ea typeface="Cambria Math" panose="02040503050406030204" pitchFamily="18" charset="0"/>
                            </a:rPr>
                            <m:t>𝑒</m:t>
                          </m:r>
                        </m:sub>
                      </m:sSub>
                      <m:r>
                        <a:rPr lang="en-US" altLang="zh-TW" b="0" i="1" smtClean="0">
                          <a:latin typeface="Cambria Math" panose="02040503050406030204" pitchFamily="18" charset="0"/>
                          <a:ea typeface="Cambria Math" panose="02040503050406030204" pitchFamily="18" charset="0"/>
                        </a:rPr>
                        <m:t>+</m:t>
                      </m:r>
                      <m:r>
                        <m:rPr>
                          <m:nor/>
                        </m:rPr>
                        <a:rPr lang="en-US" altLang="zh-TW" b="0" i="0" smtClean="0">
                          <a:latin typeface="Cambria Math" panose="02040503050406030204" pitchFamily="18" charset="0"/>
                          <a:ea typeface="Cambria Math" panose="02040503050406030204" pitchFamily="18" charset="0"/>
                        </a:rPr>
                        <m:t>Energy</m:t>
                      </m:r>
                    </m:oMath>
                  </m:oMathPara>
                </a14:m>
                <a:endParaRPr kumimoji="1" lang="zh-TW" altLang="en-US" dirty="0">
                  <a:latin typeface="+mn-lt"/>
                </a:endParaRPr>
              </a:p>
            </p:txBody>
          </p:sp>
        </mc:Choice>
        <mc:Fallback xmlns="">
          <p:sp>
            <p:nvSpPr>
              <p:cNvPr id="9" name="文字方塊 12">
                <a:extLst>
                  <a:ext uri="{FF2B5EF4-FFF2-40B4-BE49-F238E27FC236}">
                    <a16:creationId xmlns:a16="http://schemas.microsoft.com/office/drawing/2014/main" id="{C80C0C69-985B-1C44-9B29-C1F14B6861B8}"/>
                  </a:ext>
                </a:extLst>
              </p:cNvPr>
              <p:cNvSpPr txBox="1">
                <a:spLocks noRot="1" noChangeAspect="1" noMove="1" noResize="1" noEditPoints="1" noAdjustHandles="1" noChangeArrowheads="1" noChangeShapeType="1" noTextEdit="1"/>
              </p:cNvSpPr>
              <p:nvPr/>
            </p:nvSpPr>
            <p:spPr>
              <a:xfrm>
                <a:off x="2627784" y="4816910"/>
                <a:ext cx="3427413" cy="279564"/>
              </a:xfrm>
              <a:prstGeom prst="rect">
                <a:avLst/>
              </a:prstGeom>
              <a:blipFill>
                <a:blip r:embed="rId6"/>
                <a:stretch>
                  <a:fillRect l="-738" r="-1476" b="-34783"/>
                </a:stretch>
              </a:blipFill>
            </p:spPr>
            <p:txBody>
              <a:bodyPr/>
              <a:lstStyle/>
              <a:p>
                <a:r>
                  <a:rPr lang="en-TW">
                    <a:noFill/>
                  </a:rPr>
                  <a:t> </a:t>
                </a:r>
              </a:p>
            </p:txBody>
          </p:sp>
        </mc:Fallback>
      </mc:AlternateContent>
    </p:spTree>
    <p:extLst>
      <p:ext uri="{BB962C8B-B14F-4D97-AF65-F5344CB8AC3E}">
        <p14:creationId xmlns:p14="http://schemas.microsoft.com/office/powerpoint/2010/main" val="4053460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9080">
                                            <p:txEl>
                                              <p:pRg st="0" end="0"/>
                                            </p:txEl>
                                          </p:spTgt>
                                        </p:tgtEl>
                                        <p:attrNameLst>
                                          <p:attrName>style.visibility</p:attrName>
                                        </p:attrNameLst>
                                      </p:cBhvr>
                                      <p:to>
                                        <p:strVal val="visible"/>
                                      </p:to>
                                    </p:set>
                                    <p:anim calcmode="lin" valueType="num">
                                      <p:cBhvr additive="base">
                                        <p:cTn id="7" dur="500" fill="hold"/>
                                        <p:tgtEl>
                                          <p:spTgt spid="25908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908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文字方塊 3"/>
          <p:cNvSpPr txBox="1">
            <a:spLocks noChangeArrowheads="1"/>
          </p:cNvSpPr>
          <p:nvPr/>
        </p:nvSpPr>
        <p:spPr bwMode="auto">
          <a:xfrm>
            <a:off x="1223963" y="620713"/>
            <a:ext cx="6804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核融合的困難是如何讓氫原子核夠靠近到能感覺彼此的核力！</a:t>
            </a:r>
          </a:p>
        </p:txBody>
      </p:sp>
      <p:pic>
        <p:nvPicPr>
          <p:cNvPr id="5" name="Picture 3" descr="proton_rep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5975" y="1497013"/>
            <a:ext cx="1557338"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4" name="Picture 4" descr="nucle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1500188"/>
            <a:ext cx="1644650"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5" name="Picture 8" descr="image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0088" y="3392488"/>
            <a:ext cx="205105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9772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8" descr="Illustration of the strong force: the atom neucleas being held together by a rubber-b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8975" y="550863"/>
            <a:ext cx="1930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a:spLocks noChangeArrowheads="1"/>
          </p:cNvSpPr>
          <p:nvPr/>
        </p:nvSpPr>
        <p:spPr bwMode="auto">
          <a:xfrm>
            <a:off x="942975" y="4992688"/>
            <a:ext cx="4281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Tahoma" pitchFamily="34" charset="0"/>
              </a:rPr>
              <a:t>核力強度遠較電磁力強。</a:t>
            </a:r>
          </a:p>
        </p:txBody>
      </p:sp>
      <p:pic>
        <p:nvPicPr>
          <p:cNvPr id="231428" name="Picture 2" descr="Schematic view of an atom"/>
          <p:cNvPicPr>
            <a:picLocks noChangeAspect="1" noChangeArrowheads="1"/>
          </p:cNvPicPr>
          <p:nvPr/>
        </p:nvPicPr>
        <p:blipFill>
          <a:blip r:embed="rId3">
            <a:extLst>
              <a:ext uri="{28A0092B-C50C-407E-A947-70E740481C1C}">
                <a14:useLocalDpi xmlns:a14="http://schemas.microsoft.com/office/drawing/2010/main" val="0"/>
              </a:ext>
            </a:extLst>
          </a:blip>
          <a:srcRect l="5365" r="28462" b="17456"/>
          <a:stretch>
            <a:fillRect/>
          </a:stretch>
        </p:blipFill>
        <p:spPr bwMode="auto">
          <a:xfrm>
            <a:off x="3648075" y="900113"/>
            <a:ext cx="3119438" cy="431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9"/>
          <p:cNvSpPr txBox="1">
            <a:spLocks noChangeArrowheads="1"/>
          </p:cNvSpPr>
          <p:nvPr/>
        </p:nvSpPr>
        <p:spPr bwMode="auto">
          <a:xfrm>
            <a:off x="973138" y="5486400"/>
            <a:ext cx="7502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Tahoma" pitchFamily="34" charset="0"/>
              </a:rPr>
              <a:t>實驗發現兩個質子只有在非常靠近時才感覺此力，因此範圍極小。</a:t>
            </a:r>
          </a:p>
        </p:txBody>
      </p:sp>
      <p:pic>
        <p:nvPicPr>
          <p:cNvPr id="231430" name="Picture 2" descr="C:\Users\Chia-Hung Chang\Downloads\Data\Knight\Media\Chapter43\Images\43_07Figure-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5" y="871538"/>
            <a:ext cx="295910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756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5" descr="D:\Dropbox\Documents\課程\YoungTextBook\Images\Chapter44\A_Images\A_Figures_and_Photos\44_05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0" y="2133600"/>
            <a:ext cx="4387850"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2451" name="Object 17"/>
          <p:cNvGraphicFramePr>
            <a:graphicFrameLocks noChangeAspect="1"/>
          </p:cNvGraphicFramePr>
          <p:nvPr/>
        </p:nvGraphicFramePr>
        <p:xfrm>
          <a:off x="4202113" y="2017713"/>
          <a:ext cx="1398587" cy="871537"/>
        </p:xfrm>
        <a:graphic>
          <a:graphicData uri="http://schemas.openxmlformats.org/presentationml/2006/ole">
            <mc:AlternateContent xmlns:mc="http://schemas.openxmlformats.org/markup-compatibility/2006">
              <mc:Choice xmlns:v="urn:schemas-microsoft-com:vml" Requires="v">
                <p:oleObj spid="_x0000_s32853" name="方程式" r:id="rId4" imgW="672808" imgH="418918" progId="Equation.3">
                  <p:embed/>
                </p:oleObj>
              </mc:Choice>
              <mc:Fallback>
                <p:oleObj name="方程式" r:id="rId4" imgW="672808" imgH="418918" progId="Equation.3">
                  <p:embed/>
                  <p:pic>
                    <p:nvPicPr>
                      <p:cNvPr id="232451"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2113" y="2017713"/>
                        <a:ext cx="1398587" cy="871537"/>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02988699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684213" y="549275"/>
            <a:ext cx="7772400" cy="900113"/>
          </a:xfrm>
        </p:spPr>
        <p:txBody>
          <a:bodyPr/>
          <a:lstStyle/>
          <a:p>
            <a:pPr eaLnBrk="1" hangingPunct="1"/>
            <a:r>
              <a:rPr lang="en-US" altLang="zh-TW" sz="2400">
                <a:solidFill>
                  <a:srgbClr val="FF0000"/>
                </a:solidFill>
              </a:rPr>
              <a:t>Tabletop fusion and the scandal</a:t>
            </a:r>
          </a:p>
        </p:txBody>
      </p:sp>
      <p:pic>
        <p:nvPicPr>
          <p:cNvPr id="2334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300" y="1304925"/>
            <a:ext cx="5799138"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90129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4" descr="4510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344488"/>
            <a:ext cx="8964613" cy="616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12055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4" descr="45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338" y="44450"/>
            <a:ext cx="7297737"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102417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cover_clima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2060575"/>
            <a:ext cx="4465637"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6" descr="LA-a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060575"/>
            <a:ext cx="4105275"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文字方塊 5"/>
          <p:cNvSpPr txBox="1">
            <a:spLocks noChangeArrowheads="1"/>
          </p:cNvSpPr>
          <p:nvPr/>
        </p:nvSpPr>
        <p:spPr bwMode="auto">
          <a:xfrm>
            <a:off x="2411413" y="765175"/>
            <a:ext cx="35290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t>不著邊際、抽象的時空推理</a:t>
            </a:r>
          </a:p>
        </p:txBody>
      </p:sp>
      <p:sp>
        <p:nvSpPr>
          <p:cNvPr id="26629" name="文字方塊 6"/>
          <p:cNvSpPr txBox="1">
            <a:spLocks noChangeArrowheads="1"/>
          </p:cNvSpPr>
          <p:nvPr/>
        </p:nvSpPr>
        <p:spPr bwMode="auto">
          <a:xfrm>
            <a:off x="2411413" y="1268413"/>
            <a:ext cx="5545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a:t>卻為人類帶來史無前例幾乎可以自我毀滅的力量。</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descr="相對論07"/>
          <p:cNvPicPr>
            <a:picLocks noChangeAspect="1" noChangeArrowheads="1"/>
          </p:cNvPicPr>
          <p:nvPr/>
        </p:nvPicPr>
        <p:blipFill>
          <a:blip r:embed="rId2">
            <a:extLst>
              <a:ext uri="{28A0092B-C50C-407E-A947-70E740481C1C}">
                <a14:useLocalDpi xmlns:a14="http://schemas.microsoft.com/office/drawing/2010/main" val="0"/>
              </a:ext>
            </a:extLst>
          </a:blip>
          <a:srcRect t="4089" r="6038" b="4510"/>
          <a:stretch>
            <a:fillRect/>
          </a:stretch>
        </p:blipFill>
        <p:spPr bwMode="auto">
          <a:xfrm>
            <a:off x="179388" y="1844674"/>
            <a:ext cx="4241316" cy="302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5" descr="相對論08"/>
          <p:cNvPicPr>
            <a:picLocks noChangeAspect="1" noChangeArrowheads="1"/>
          </p:cNvPicPr>
          <p:nvPr/>
        </p:nvPicPr>
        <p:blipFill>
          <a:blip r:embed="rId3">
            <a:extLst>
              <a:ext uri="{28A0092B-C50C-407E-A947-70E740481C1C}">
                <a14:useLocalDpi xmlns:a14="http://schemas.microsoft.com/office/drawing/2010/main" val="0"/>
              </a:ext>
            </a:extLst>
          </a:blip>
          <a:srcRect r="5040" b="5443"/>
          <a:stretch>
            <a:fillRect/>
          </a:stretch>
        </p:blipFill>
        <p:spPr bwMode="auto">
          <a:xfrm>
            <a:off x="4425640" y="1844674"/>
            <a:ext cx="2303462"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6" descr="相對論09"/>
          <p:cNvPicPr>
            <a:picLocks noChangeAspect="1" noChangeArrowheads="1"/>
          </p:cNvPicPr>
          <p:nvPr/>
        </p:nvPicPr>
        <p:blipFill>
          <a:blip r:embed="rId4">
            <a:extLst>
              <a:ext uri="{28A0092B-C50C-407E-A947-70E740481C1C}">
                <a14:useLocalDpi xmlns:a14="http://schemas.microsoft.com/office/drawing/2010/main" val="0"/>
              </a:ext>
            </a:extLst>
          </a:blip>
          <a:srcRect l="3012" t="4831" r="5890"/>
          <a:stretch>
            <a:fillRect/>
          </a:stretch>
        </p:blipFill>
        <p:spPr bwMode="auto">
          <a:xfrm>
            <a:off x="6732240" y="1844675"/>
            <a:ext cx="2101796"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文字方塊 6"/>
          <p:cNvSpPr txBox="1">
            <a:spLocks noChangeArrowheads="1"/>
          </p:cNvSpPr>
          <p:nvPr/>
        </p:nvSpPr>
        <p:spPr bwMode="auto">
          <a:xfrm>
            <a:off x="827584" y="1258841"/>
            <a:ext cx="7884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在</a:t>
            </a:r>
            <a:r>
              <a:rPr kumimoji="0" lang="en-US" altLang="zh-TW" sz="1800" dirty="0"/>
              <a:t>Einstein</a:t>
            </a:r>
            <a:r>
              <a:rPr kumimoji="0" lang="zh-TW" altLang="en-US" sz="1800" dirty="0">
                <a:latin typeface="Arial" charset="0"/>
              </a:rPr>
              <a:t>的年代，二十世紀初，歐洲都市開始在市內建造一系列的鐘塔。</a:t>
            </a:r>
          </a:p>
        </p:txBody>
      </p:sp>
      <p:sp>
        <p:nvSpPr>
          <p:cNvPr id="106502" name="文字方塊 5"/>
          <p:cNvSpPr txBox="1">
            <a:spLocks noChangeArrowheads="1"/>
          </p:cNvSpPr>
          <p:nvPr/>
        </p:nvSpPr>
        <p:spPr bwMode="auto">
          <a:xfrm>
            <a:off x="323528" y="5085660"/>
            <a:ext cx="64996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他在專利局的工作可能使他注意到同步這些鐘塔的問題。</a:t>
            </a:r>
          </a:p>
        </p:txBody>
      </p:sp>
      <p:sp>
        <p:nvSpPr>
          <p:cNvPr id="2" name="矩形 1"/>
          <p:cNvSpPr/>
          <p:nvPr/>
        </p:nvSpPr>
        <p:spPr>
          <a:xfrm>
            <a:off x="827584" y="754785"/>
            <a:ext cx="6499621" cy="369332"/>
          </a:xfrm>
          <a:prstGeom prst="rect">
            <a:avLst/>
          </a:prstGeom>
        </p:spPr>
        <p:txBody>
          <a:bodyPr wrap="square">
            <a:spAutoFit/>
          </a:bodyPr>
          <a:lstStyle/>
          <a:p>
            <a:r>
              <a:rPr lang="zh-TW" altLang="zh-TW" dirty="0"/>
              <a:t>這個問題除了學術上的興趣之外，</a:t>
            </a:r>
            <a:r>
              <a:rPr lang="zh-TW" altLang="en-US" dirty="0"/>
              <a:t>是</a:t>
            </a:r>
            <a:r>
              <a:rPr lang="zh-TW" altLang="zh-TW" dirty="0"/>
              <a:t>有實際上的巨大影響</a:t>
            </a:r>
            <a:endParaRPr lang="zh-TW" altLang="en-US" dirty="0"/>
          </a:p>
        </p:txBody>
      </p:sp>
      <p:pic>
        <p:nvPicPr>
          <p:cNvPr id="5" name="Picture 4" descr="An old photo of a person&#10;&#10;Description automatically generated">
            <a:extLst>
              <a:ext uri="{FF2B5EF4-FFF2-40B4-BE49-F238E27FC236}">
                <a16:creationId xmlns:a16="http://schemas.microsoft.com/office/drawing/2014/main" id="{C9FAC939-3082-FC47-9A4B-64CBAEF8A4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3751" y="3460170"/>
            <a:ext cx="2470861" cy="3274938"/>
          </a:xfrm>
          <a:prstGeom prst="rect">
            <a:avLst/>
          </a:prstGeom>
        </p:spPr>
      </p:pic>
    </p:spTree>
    <p:extLst>
      <p:ext uri="{BB962C8B-B14F-4D97-AF65-F5344CB8AC3E}">
        <p14:creationId xmlns:p14="http://schemas.microsoft.com/office/powerpoint/2010/main" val="144552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6502"/>
                                        </p:tgtEl>
                                        <p:attrNameLst>
                                          <p:attrName>style.visibility</p:attrName>
                                        </p:attrNameLst>
                                      </p:cBhvr>
                                      <p:to>
                                        <p:strVal val="visible"/>
                                      </p:to>
                                    </p:set>
                                    <p:anim calcmode="lin" valueType="num">
                                      <p:cBhvr additive="base">
                                        <p:cTn id="7" dur="500" fill="hold"/>
                                        <p:tgtEl>
                                          <p:spTgt spid="106502"/>
                                        </p:tgtEl>
                                        <p:attrNameLst>
                                          <p:attrName>ppt_x</p:attrName>
                                        </p:attrNameLst>
                                      </p:cBhvr>
                                      <p:tavLst>
                                        <p:tav tm="0">
                                          <p:val>
                                            <p:strVal val="#ppt_x"/>
                                          </p:val>
                                        </p:tav>
                                        <p:tav tm="100000">
                                          <p:val>
                                            <p:strVal val="#ppt_x"/>
                                          </p:val>
                                        </p:tav>
                                      </p:tavLst>
                                    </p:anim>
                                    <p:anim calcmode="lin" valueType="num">
                                      <p:cBhvr additive="base">
                                        <p:cTn id="8" dur="500" fill="hold"/>
                                        <p:tgtEl>
                                          <p:spTgt spid="10650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a:extLst>
              <a:ext uri="{FF2B5EF4-FFF2-40B4-BE49-F238E27FC236}">
                <a16:creationId xmlns:a16="http://schemas.microsoft.com/office/drawing/2014/main" id="{CCF7D1AC-AEC8-0944-BD77-5F54D740F7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637" y="188640"/>
            <a:ext cx="6528726" cy="4896544"/>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a:extLst>
              <a:ext uri="{FF2B5EF4-FFF2-40B4-BE49-F238E27FC236}">
                <a16:creationId xmlns:a16="http://schemas.microsoft.com/office/drawing/2014/main" id="{478DBDEF-D504-A74D-865D-E444DA47F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1584176"/>
            <a:ext cx="3813888" cy="5085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79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ppt_x"/>
                                          </p:val>
                                        </p:tav>
                                        <p:tav tm="100000">
                                          <p:val>
                                            <p:strVal val="#ppt_x"/>
                                          </p:val>
                                        </p:tav>
                                      </p:tavLst>
                                    </p:anim>
                                    <p:anim calcmode="lin" valueType="num">
                                      <p:cBhvr additive="base">
                                        <p:cTn id="8" dur="500" fill="hold"/>
                                        <p:tgtEl>
                                          <p:spTgt spid="50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9BD11FBC-4342-0047-9658-48CC8B948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9989" y="188640"/>
            <a:ext cx="4764022" cy="3573016"/>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a:extLst>
              <a:ext uri="{FF2B5EF4-FFF2-40B4-BE49-F238E27FC236}">
                <a16:creationId xmlns:a16="http://schemas.microsoft.com/office/drawing/2014/main" id="{852261FD-623B-7944-A7EE-EFF38087A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668" y="3834426"/>
            <a:ext cx="3779912" cy="2834934"/>
          </a:xfrm>
          <a:prstGeom prst="rect">
            <a:avLst/>
          </a:prstGeom>
          <a:noFill/>
          <a:extLst>
            <a:ext uri="{909E8E84-426E-40DD-AFC4-6F175D3DCCD1}">
              <a14:hiddenFill xmlns:a14="http://schemas.microsoft.com/office/drawing/2010/main">
                <a:solidFill>
                  <a:srgbClr val="FFFFFF"/>
                </a:solidFill>
              </a14:hiddenFill>
            </a:ext>
          </a:extLst>
        </p:spPr>
      </p:pic>
      <p:pic>
        <p:nvPicPr>
          <p:cNvPr id="51206" name="Picture 6">
            <a:extLst>
              <a:ext uri="{FF2B5EF4-FFF2-40B4-BE49-F238E27FC236}">
                <a16:creationId xmlns:a16="http://schemas.microsoft.com/office/drawing/2014/main" id="{76FA482A-11E5-C246-89E4-DDAB194216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528" y="3829946"/>
            <a:ext cx="3851920" cy="2888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531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descr="相對論07"/>
          <p:cNvPicPr>
            <a:picLocks noChangeAspect="1" noChangeArrowheads="1"/>
          </p:cNvPicPr>
          <p:nvPr/>
        </p:nvPicPr>
        <p:blipFill>
          <a:blip r:embed="rId2">
            <a:extLst>
              <a:ext uri="{28A0092B-C50C-407E-A947-70E740481C1C}">
                <a14:useLocalDpi xmlns:a14="http://schemas.microsoft.com/office/drawing/2010/main" val="0"/>
              </a:ext>
            </a:extLst>
          </a:blip>
          <a:srcRect t="4089" r="6038" b="4510"/>
          <a:stretch>
            <a:fillRect/>
          </a:stretch>
        </p:blipFill>
        <p:spPr bwMode="auto">
          <a:xfrm>
            <a:off x="1727200" y="1484313"/>
            <a:ext cx="5364163"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AutoShape 5"/>
          <p:cNvSpPr>
            <a:spLocks noChangeArrowheads="1"/>
          </p:cNvSpPr>
          <p:nvPr/>
        </p:nvSpPr>
        <p:spPr bwMode="auto">
          <a:xfrm rot="-1373918">
            <a:off x="3059113" y="3716338"/>
            <a:ext cx="3492500" cy="179387"/>
          </a:xfrm>
          <a:prstGeom prst="notchedRightArrow">
            <a:avLst>
              <a:gd name="adj1" fmla="val 50000"/>
              <a:gd name="adj2" fmla="val 486727"/>
            </a:avLst>
          </a:prstGeom>
          <a:solidFill>
            <a:srgbClr val="FFFF00"/>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07524" name="Text Box 6"/>
          <p:cNvSpPr txBox="1">
            <a:spLocks noChangeArrowheads="1"/>
          </p:cNvSpPr>
          <p:nvPr/>
        </p:nvSpPr>
        <p:spPr bwMode="auto">
          <a:xfrm>
            <a:off x="2627313" y="981075"/>
            <a:ext cx="40814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t>用光信號來將不同位置的計時器同步</a:t>
            </a:r>
            <a:endParaRPr kumimoji="0" lang="en-US" altLang="zh-TW" sz="1800"/>
          </a:p>
        </p:txBody>
      </p:sp>
      <p:sp>
        <p:nvSpPr>
          <p:cNvPr id="107525" name="Text Box 9"/>
          <p:cNvSpPr txBox="1">
            <a:spLocks noChangeArrowheads="1"/>
          </p:cNvSpPr>
          <p:nvPr/>
        </p:nvSpPr>
        <p:spPr bwMode="auto">
          <a:xfrm>
            <a:off x="1295400" y="6165850"/>
            <a:ext cx="66976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endParaRPr kumimoji="0" lang="zh-TW" altLang="en-US" sz="1800">
              <a:latin typeface="Arial" charset="0"/>
            </a:endParaRPr>
          </a:p>
        </p:txBody>
      </p:sp>
      <p:sp>
        <p:nvSpPr>
          <p:cNvPr id="107526" name="Text Box 10"/>
          <p:cNvSpPr txBox="1">
            <a:spLocks noChangeArrowheads="1"/>
          </p:cNvSpPr>
          <p:nvPr/>
        </p:nvSpPr>
        <p:spPr bwMode="auto">
          <a:xfrm>
            <a:off x="1295400" y="6129338"/>
            <a:ext cx="65897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endParaRPr kumimoji="0" lang="zh-TW" altLang="en-US" sz="1800">
              <a:latin typeface="Arial" charset="0"/>
            </a:endParaRPr>
          </a:p>
        </p:txBody>
      </p:sp>
    </p:spTree>
    <p:extLst>
      <p:ext uri="{BB962C8B-B14F-4D97-AF65-F5344CB8AC3E}">
        <p14:creationId xmlns:p14="http://schemas.microsoft.com/office/powerpoint/2010/main" val="2920779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文字方塊 1"/>
          <p:cNvSpPr txBox="1">
            <a:spLocks noChangeArrowheads="1"/>
          </p:cNvSpPr>
          <p:nvPr/>
        </p:nvSpPr>
        <p:spPr bwMode="auto">
          <a:xfrm>
            <a:off x="3295180" y="696454"/>
            <a:ext cx="36321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t>以光來同步不同位置的鐘！</a:t>
            </a:r>
          </a:p>
        </p:txBody>
      </p:sp>
      <p:pic>
        <p:nvPicPr>
          <p:cNvPr id="108547" name="Picture 4" descr="simultaneous.gif - 5004 Bytes"/>
          <p:cNvPicPr>
            <a:picLocks noChangeAspect="1" noChangeArrowheads="1"/>
          </p:cNvPicPr>
          <p:nvPr/>
        </p:nvPicPr>
        <p:blipFill>
          <a:blip r:embed="rId3">
            <a:extLst>
              <a:ext uri="{28A0092B-C50C-407E-A947-70E740481C1C}">
                <a14:useLocalDpi xmlns:a14="http://schemas.microsoft.com/office/drawing/2010/main" val="0"/>
              </a:ext>
            </a:extLst>
          </a:blip>
          <a:srcRect b="33113"/>
          <a:stretch>
            <a:fillRect/>
          </a:stretch>
        </p:blipFill>
        <p:spPr bwMode="auto">
          <a:xfrm>
            <a:off x="1043235" y="1268760"/>
            <a:ext cx="363220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6" descr="http://www.nyrt.net/wordpress/wp-content/ClocksII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1268760"/>
            <a:ext cx="3013075"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8549" name="Object 4"/>
          <p:cNvGraphicFramePr>
            <a:graphicFrameLocks noChangeAspect="1"/>
          </p:cNvGraphicFramePr>
          <p:nvPr>
            <p:extLst>
              <p:ext uri="{D42A27DB-BD31-4B8C-83A1-F6EECF244321}">
                <p14:modId xmlns:p14="http://schemas.microsoft.com/office/powerpoint/2010/main" val="2118933836"/>
              </p:ext>
            </p:extLst>
          </p:nvPr>
        </p:nvGraphicFramePr>
        <p:xfrm>
          <a:off x="3311475" y="3753817"/>
          <a:ext cx="1262062" cy="584200"/>
        </p:xfrm>
        <a:graphic>
          <a:graphicData uri="http://schemas.openxmlformats.org/presentationml/2006/ole">
            <mc:AlternateContent xmlns:mc="http://schemas.openxmlformats.org/markup-compatibility/2006">
              <mc:Choice xmlns:v="urn:schemas-microsoft-com:vml" Requires="v">
                <p:oleObj spid="_x0000_s33848" name="方程式" r:id="rId5" imgW="850531" imgH="393529" progId="Equation.3">
                  <p:embed/>
                </p:oleObj>
              </mc:Choice>
              <mc:Fallback>
                <p:oleObj name="方程式" r:id="rId5" imgW="850531" imgH="393529" progId="Equation.3">
                  <p:embed/>
                  <p:pic>
                    <p:nvPicPr>
                      <p:cNvPr id="108549"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1475" y="3753817"/>
                        <a:ext cx="1262062" cy="584200"/>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 name="矩形 1"/>
          <p:cNvSpPr/>
          <p:nvPr/>
        </p:nvSpPr>
        <p:spPr>
          <a:xfrm>
            <a:off x="1786528" y="4374633"/>
            <a:ext cx="6217816" cy="369332"/>
          </a:xfrm>
          <a:prstGeom prst="rect">
            <a:avLst/>
          </a:prstGeom>
        </p:spPr>
        <p:txBody>
          <a:bodyPr wrap="square">
            <a:spAutoFit/>
          </a:bodyPr>
          <a:lstStyle/>
          <a:p>
            <a:r>
              <a:rPr lang="zh-TW" altLang="en-US" dirty="0"/>
              <a:t>但</a:t>
            </a:r>
            <a:r>
              <a:rPr lang="zh-TW" altLang="zh-TW" dirty="0"/>
              <a:t>如果光速不是一個定值，這個差異就必須被考慮進來。</a:t>
            </a:r>
            <a:endParaRPr lang="zh-TW" altLang="en-US" dirty="0"/>
          </a:p>
        </p:txBody>
      </p:sp>
      <p:pic>
        <p:nvPicPr>
          <p:cNvPr id="7" name="Picture 13" descr="Image:AetherWind.svg">
            <a:extLst>
              <a:ext uri="{FF2B5EF4-FFF2-40B4-BE49-F238E27FC236}">
                <a16:creationId xmlns:a16="http://schemas.microsoft.com/office/drawing/2014/main" id="{9E74A0CC-86B6-4B4D-A68F-1EF1039331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872" y="4780581"/>
            <a:ext cx="2160240" cy="1620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10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endParaRPr lang="zh-TW" altLang="en-US"/>
          </a:p>
        </p:txBody>
      </p:sp>
      <p:sp>
        <p:nvSpPr>
          <p:cNvPr id="13315" name="Rectangle 3"/>
          <p:cNvSpPr>
            <a:spLocks noGrp="1" noChangeArrowheads="1"/>
          </p:cNvSpPr>
          <p:nvPr>
            <p:ph type="body" idx="1"/>
          </p:nvPr>
        </p:nvSpPr>
        <p:spPr/>
        <p:txBody>
          <a:bodyPr/>
          <a:lstStyle/>
          <a:p>
            <a:pPr eaLnBrk="1" hangingPunct="1"/>
            <a:endParaRPr lang="zh-TW" altLang="en-US"/>
          </a:p>
        </p:txBody>
      </p:sp>
      <p:pic>
        <p:nvPicPr>
          <p:cNvPr id="13316" name="Picture 4" descr="File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6288" y="-419100"/>
            <a:ext cx="10698163"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文字方塊 1"/>
          <p:cNvSpPr txBox="1">
            <a:spLocks noChangeArrowheads="1"/>
          </p:cNvSpPr>
          <p:nvPr/>
        </p:nvSpPr>
        <p:spPr bwMode="auto">
          <a:xfrm>
            <a:off x="683568" y="2204864"/>
            <a:ext cx="86409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lang="zh-TW" altLang="en-US" sz="1800" dirty="0">
                <a:latin typeface="Arial" charset="0"/>
              </a:rPr>
              <a:t>一般來說，物體速度大小與觀察者的運動有關！</a:t>
            </a:r>
          </a:p>
        </p:txBody>
      </p:sp>
    </p:spTree>
    <p:extLst>
      <p:ext uri="{BB962C8B-B14F-4D97-AF65-F5344CB8AC3E}">
        <p14:creationId xmlns:p14="http://schemas.microsoft.com/office/powerpoint/2010/main" val="501562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C2B61FE0-A3AF-7442-813C-3B41E0C8315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90"/>
          <a:stretch/>
        </p:blipFill>
        <p:spPr>
          <a:xfrm>
            <a:off x="1763688" y="1600200"/>
            <a:ext cx="5667528" cy="4525963"/>
          </a:xfrm>
        </p:spPr>
      </p:pic>
    </p:spTree>
    <p:extLst>
      <p:ext uri="{BB962C8B-B14F-4D97-AF65-F5344CB8AC3E}">
        <p14:creationId xmlns:p14="http://schemas.microsoft.com/office/powerpoint/2010/main" val="2637868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7"/>
          <p:cNvSpPr txBox="1">
            <a:spLocks noChangeArrowheads="1"/>
          </p:cNvSpPr>
          <p:nvPr/>
        </p:nvSpPr>
        <p:spPr bwMode="auto">
          <a:xfrm>
            <a:off x="1223962" y="5116265"/>
            <a:ext cx="6840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latin typeface="Arial" charset="0"/>
              </a:rPr>
              <a:t>水波對不同速度船上的人看起來速度是不一樣，甚至可能是負的！</a:t>
            </a:r>
          </a:p>
        </p:txBody>
      </p:sp>
      <p:sp>
        <p:nvSpPr>
          <p:cNvPr id="68611" name="文字方塊 6"/>
          <p:cNvSpPr txBox="1">
            <a:spLocks noChangeArrowheads="1"/>
          </p:cNvSpPr>
          <p:nvPr/>
        </p:nvSpPr>
        <p:spPr bwMode="auto">
          <a:xfrm>
            <a:off x="1763688" y="1366470"/>
            <a:ext cx="5364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水面波</a:t>
            </a:r>
            <a:r>
              <a:rPr lang="en-TW" sz="1800" dirty="0"/>
              <a:t>波</a:t>
            </a:r>
            <a:r>
              <a:rPr lang="zh-TW" altLang="en-US" sz="1800" dirty="0">
                <a:latin typeface="Arial" charset="0"/>
              </a:rPr>
              <a:t>速大小顯然與觀察者的運動有關。</a:t>
            </a:r>
            <a:endParaRPr kumimoji="0" lang="zh-TW" altLang="en-US" sz="1800" dirty="0">
              <a:latin typeface="Arial" charset="0"/>
            </a:endParaRPr>
          </a:p>
        </p:txBody>
      </p:sp>
      <p:pic>
        <p:nvPicPr>
          <p:cNvPr id="68612" name="Picture 7" descr="http://www.elite-view.com/art/Vintage_Photography/Sports_Vintage_Photography/WA3363545-FB~Rowing-Oxford-V-Cambridge-Boat-Race-1928-Post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231" y="200025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big5.wallcoo.com/human/2009_Travel_Geographic_Desktop_01/images/Yuri%20Farrant%20Surfs%20Huge%20Wave%20at%20Jaws%20Maui%20Hawaii.jpg">
            <a:extLst>
              <a:ext uri="{FF2B5EF4-FFF2-40B4-BE49-F238E27FC236}">
                <a16:creationId xmlns:a16="http://schemas.microsoft.com/office/drawing/2014/main" id="{B170A765-C8A7-9A4D-A663-2EF491056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363" y="2000250"/>
            <a:ext cx="3809381"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8C01BC2-0B74-7145-A3F7-A8CBFEA1F3E0}"/>
              </a:ext>
            </a:extLst>
          </p:cNvPr>
          <p:cNvSpPr txBox="1"/>
          <p:nvPr/>
        </p:nvSpPr>
        <p:spPr>
          <a:xfrm>
            <a:off x="1763688" y="877153"/>
            <a:ext cx="6408712" cy="369332"/>
          </a:xfrm>
          <a:prstGeom prst="rect">
            <a:avLst/>
          </a:prstGeom>
          <a:noFill/>
        </p:spPr>
        <p:txBody>
          <a:bodyPr wrap="square" rtlCol="0">
            <a:spAutoFit/>
          </a:bodyPr>
          <a:lstStyle/>
          <a:p>
            <a:r>
              <a:rPr lang="en-TW" dirty="0"/>
              <a:t>但光並不是一個物體，而是一種波。波有傳播的波速！</a:t>
            </a:r>
          </a:p>
        </p:txBody>
      </p:sp>
    </p:spTree>
    <p:extLst>
      <p:ext uri="{BB962C8B-B14F-4D97-AF65-F5344CB8AC3E}">
        <p14:creationId xmlns:p14="http://schemas.microsoft.com/office/powerpoint/2010/main" val="2528526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1995" y="1287463"/>
            <a:ext cx="4572000" cy="369332"/>
          </a:xfrm>
          <a:prstGeom prst="rect">
            <a:avLst/>
          </a:prstGeom>
        </p:spPr>
        <p:txBody>
          <a:bodyPr>
            <a:spAutoFit/>
          </a:bodyPr>
          <a:lstStyle/>
          <a:p>
            <a:r>
              <a:rPr lang="zh-TW" altLang="en-US" sz="1800" dirty="0"/>
              <a:t>電磁波：電與磁的自動化！</a:t>
            </a:r>
          </a:p>
        </p:txBody>
      </p:sp>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276" y="2160144"/>
            <a:ext cx="3048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1181165" y="6095250"/>
            <a:ext cx="4562830" cy="369332"/>
          </a:xfrm>
          <a:prstGeom prst="rect">
            <a:avLst/>
          </a:prstGeom>
        </p:spPr>
        <p:txBody>
          <a:bodyPr wrap="square">
            <a:spAutoFit/>
          </a:bodyPr>
          <a:lstStyle/>
          <a:p>
            <a:r>
              <a:rPr lang="en-US" altLang="zh-TW" sz="1800" dirty="0">
                <a:latin typeface="Times New Roman" panose="02020603050405020304" pitchFamily="18" charset="0"/>
                <a:cs typeface="Times New Roman" panose="02020603050405020304" pitchFamily="18" charset="0"/>
              </a:rPr>
              <a:t>James Clerk Maxwell (1831–1879)</a:t>
            </a:r>
            <a:endParaRPr lang="zh-TW" altLang="en-US" sz="1800" dirty="0">
              <a:latin typeface="Times New Roman" panose="02020603050405020304" pitchFamily="18" charset="0"/>
              <a:cs typeface="Times New Roman" panose="02020603050405020304" pitchFamily="18" charset="0"/>
            </a:endParaRPr>
          </a:p>
        </p:txBody>
      </p:sp>
      <p:pic>
        <p:nvPicPr>
          <p:cNvPr id="153603" name="Picture 3" descr="\\Mac\Home\Downloads\Electromagneticwave3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62405" y="2123855"/>
            <a:ext cx="3026730" cy="3006619"/>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1"/>
          <p:cNvSpPr txBox="1">
            <a:spLocks noChangeArrowheads="1"/>
          </p:cNvSpPr>
          <p:nvPr/>
        </p:nvSpPr>
        <p:spPr bwMode="auto">
          <a:xfrm>
            <a:off x="1181164" y="784114"/>
            <a:ext cx="70632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但電磁波卻是非常少數在</a:t>
            </a:r>
            <a:r>
              <a:rPr lang="zh-TW" altLang="en-US" sz="1800" dirty="0">
                <a:solidFill>
                  <a:srgbClr val="FF0000"/>
                </a:solidFill>
              </a:rPr>
              <a:t>真空中傳播的一種波！它不需要介質。</a:t>
            </a:r>
          </a:p>
        </p:txBody>
      </p:sp>
    </p:spTree>
    <p:extLst>
      <p:ext uri="{BB962C8B-B14F-4D97-AF65-F5344CB8AC3E}">
        <p14:creationId xmlns:p14="http://schemas.microsoft.com/office/powerpoint/2010/main" val="1318476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blackboard&#10;&#10;Description automatically generated">
            <a:extLst>
              <a:ext uri="{FF2B5EF4-FFF2-40B4-BE49-F238E27FC236}">
                <a16:creationId xmlns:a16="http://schemas.microsoft.com/office/drawing/2014/main" id="{A83F2457-44FE-7C43-95D2-AA9968773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68" y="836712"/>
            <a:ext cx="8748464" cy="5828664"/>
          </a:xfrm>
          <a:prstGeom prst="rect">
            <a:avLst/>
          </a:prstGeom>
        </p:spPr>
      </p:pic>
      <p:sp>
        <p:nvSpPr>
          <p:cNvPr id="4" name="Rectangle 2">
            <a:extLst>
              <a:ext uri="{FF2B5EF4-FFF2-40B4-BE49-F238E27FC236}">
                <a16:creationId xmlns:a16="http://schemas.microsoft.com/office/drawing/2014/main" id="{EBF729B1-E9F2-874C-BD7B-2F516266CD33}"/>
              </a:ext>
            </a:extLst>
          </p:cNvPr>
          <p:cNvSpPr txBox="1">
            <a:spLocks noChangeArrowheads="1"/>
          </p:cNvSpPr>
          <p:nvPr/>
        </p:nvSpPr>
        <p:spPr>
          <a:xfrm>
            <a:off x="0" y="101699"/>
            <a:ext cx="9144000" cy="1470025"/>
          </a:xfrm>
          <a:prstGeom prst="rect">
            <a:avLst/>
          </a:prstGeom>
          <a:noFill/>
        </p:spPr>
        <p:txBody>
          <a:bodyPr/>
          <a:lst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a:lstStyle>
          <a:p>
            <a:pPr eaLnBrk="1" hangingPunct="1">
              <a:defRPr/>
            </a:pPr>
            <a:r>
              <a:rPr lang="zh-TW" altLang="en-US" sz="3600" b="1" kern="0">
                <a:solidFill>
                  <a:srgbClr val="FF3300"/>
                </a:solidFill>
                <a:latin typeface="+mj-ea"/>
                <a:cs typeface="+mj-cs"/>
              </a:rPr>
              <a:t>物理是什麼？</a:t>
            </a:r>
            <a:endParaRPr lang="zh-TW" altLang="en-US" sz="3600" b="1" kern="0" dirty="0">
              <a:solidFill>
                <a:srgbClr val="FF3300"/>
              </a:solidFill>
              <a:latin typeface="+mj-ea"/>
              <a:cs typeface="+mj-cs"/>
            </a:endParaRPr>
          </a:p>
        </p:txBody>
      </p:sp>
    </p:spTree>
    <p:extLst>
      <p:ext uri="{BB962C8B-B14F-4D97-AF65-F5344CB8AC3E}">
        <p14:creationId xmlns:p14="http://schemas.microsoft.com/office/powerpoint/2010/main" val="131092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F32_05"/>
          <p:cNvPicPr>
            <a:picLocks noChangeAspect="1" noChangeArrowheads="1"/>
          </p:cNvPicPr>
          <p:nvPr/>
        </p:nvPicPr>
        <p:blipFill>
          <a:blip r:embed="rId2">
            <a:extLst>
              <a:ext uri="{28A0092B-C50C-407E-A947-70E740481C1C}">
                <a14:useLocalDpi xmlns:a14="http://schemas.microsoft.com/office/drawing/2010/main" val="0"/>
              </a:ext>
            </a:extLst>
          </a:blip>
          <a:srcRect t="52057" b="10109"/>
          <a:stretch>
            <a:fillRect/>
          </a:stretch>
        </p:blipFill>
        <p:spPr bwMode="auto">
          <a:xfrm>
            <a:off x="1230286" y="1282242"/>
            <a:ext cx="2205245" cy="236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6" descr="F32_06"/>
          <p:cNvPicPr>
            <a:picLocks noChangeAspect="1" noChangeArrowheads="1"/>
          </p:cNvPicPr>
          <p:nvPr/>
        </p:nvPicPr>
        <p:blipFill>
          <a:blip r:embed="rId3">
            <a:extLst>
              <a:ext uri="{28A0092B-C50C-407E-A947-70E740481C1C}">
                <a14:useLocalDpi xmlns:a14="http://schemas.microsoft.com/office/drawing/2010/main" val="0"/>
              </a:ext>
            </a:extLst>
          </a:blip>
          <a:srcRect b="18323"/>
          <a:stretch>
            <a:fillRect/>
          </a:stretch>
        </p:blipFill>
        <p:spPr bwMode="auto">
          <a:xfrm>
            <a:off x="5460756" y="1371569"/>
            <a:ext cx="2250250" cy="230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文字方塊 7"/>
          <p:cNvSpPr txBox="1">
            <a:spLocks noChangeArrowheads="1"/>
          </p:cNvSpPr>
          <p:nvPr/>
        </p:nvSpPr>
        <p:spPr bwMode="auto">
          <a:xfrm>
            <a:off x="1124856" y="3790726"/>
            <a:ext cx="38858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電場變化時會感應產生垂直的磁場！</a:t>
            </a:r>
          </a:p>
        </p:txBody>
      </p:sp>
      <p:sp>
        <p:nvSpPr>
          <p:cNvPr id="21509" name="文字方塊 5"/>
          <p:cNvSpPr txBox="1">
            <a:spLocks noChangeArrowheads="1"/>
          </p:cNvSpPr>
          <p:nvPr/>
        </p:nvSpPr>
        <p:spPr bwMode="auto">
          <a:xfrm>
            <a:off x="5196553" y="3790726"/>
            <a:ext cx="38195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磁場變化時會感應產生垂直的電場！</a:t>
            </a:r>
          </a:p>
        </p:txBody>
      </p:sp>
      <p:sp>
        <p:nvSpPr>
          <p:cNvPr id="21514" name="文字方塊 1"/>
          <p:cNvSpPr txBox="1">
            <a:spLocks noChangeArrowheads="1"/>
          </p:cNvSpPr>
          <p:nvPr/>
        </p:nvSpPr>
        <p:spPr bwMode="auto">
          <a:xfrm>
            <a:off x="3928986" y="707972"/>
            <a:ext cx="1260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電磁感應</a:t>
            </a:r>
          </a:p>
        </p:txBody>
      </p:sp>
      <p:sp>
        <p:nvSpPr>
          <p:cNvPr id="7" name="文字方塊 3"/>
          <p:cNvSpPr txBox="1">
            <a:spLocks noChangeArrowheads="1"/>
          </p:cNvSpPr>
          <p:nvPr/>
        </p:nvSpPr>
        <p:spPr bwMode="auto">
          <a:xfrm>
            <a:off x="1124857" y="4383341"/>
            <a:ext cx="70812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即使沒有電流與電荷，變化的電磁場也可以成為電磁場的來源！</a:t>
            </a:r>
            <a:endParaRPr lang="en-US" altLang="zh-TW" sz="1800" dirty="0"/>
          </a:p>
        </p:txBody>
      </p:sp>
      <mc:AlternateContent xmlns:mc="http://schemas.openxmlformats.org/markup-compatibility/2006" xmlns:a14="http://schemas.microsoft.com/office/drawing/2010/main">
        <mc:Choice Requires="a14">
          <p:sp>
            <p:nvSpPr>
              <p:cNvPr id="8" name="文字方塊 7"/>
              <p:cNvSpPr txBox="1"/>
              <p:nvPr/>
            </p:nvSpPr>
            <p:spPr>
              <a:xfrm>
                <a:off x="1361707" y="4994883"/>
                <a:ext cx="223356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1361707" y="4994883"/>
                <a:ext cx="2233560" cy="818879"/>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5477446" y="4994882"/>
                <a:ext cx="199997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ea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5477446" y="4994882"/>
                <a:ext cx="1999970" cy="818879"/>
              </a:xfrm>
              <a:prstGeom prst="rect">
                <a:avLst/>
              </a:prstGeom>
              <a:blipFill rotWithShape="1">
                <a:blip r:embed="rId5"/>
                <a:stretch>
                  <a:fillRect/>
                </a:stretch>
              </a:blipFill>
            </p:spPr>
            <p:txBody>
              <a:bodyPr/>
              <a:lstStyle/>
              <a:p>
                <a:r>
                  <a:rPr lang="zh-TW" altLang="en-US">
                    <a:noFill/>
                  </a:rPr>
                  <a:t> </a:t>
                </a:r>
              </a:p>
            </p:txBody>
          </p:sp>
        </mc:Fallback>
      </mc:AlternateContent>
      <p:sp>
        <p:nvSpPr>
          <p:cNvPr id="10" name="矩形 3">
            <a:extLst>
              <a:ext uri="{FF2B5EF4-FFF2-40B4-BE49-F238E27FC236}">
                <a16:creationId xmlns:a16="http://schemas.microsoft.com/office/drawing/2014/main" id="{D71F0293-DE54-4245-BC44-66694CD18F43}"/>
              </a:ext>
            </a:extLst>
          </p:cNvPr>
          <p:cNvSpPr/>
          <p:nvPr/>
        </p:nvSpPr>
        <p:spPr>
          <a:xfrm>
            <a:off x="1106937" y="708249"/>
            <a:ext cx="4572000" cy="369332"/>
          </a:xfrm>
          <a:prstGeom prst="rect">
            <a:avLst/>
          </a:prstGeom>
        </p:spPr>
        <p:txBody>
          <a:bodyPr>
            <a:spAutoFit/>
          </a:bodyPr>
          <a:lstStyle/>
          <a:p>
            <a:r>
              <a:rPr lang="zh-TW" altLang="en-US" sz="1800" dirty="0"/>
              <a:t>電磁波：電與磁的自動化！</a:t>
            </a:r>
          </a:p>
        </p:txBody>
      </p:sp>
    </p:spTree>
    <p:extLst>
      <p:ext uri="{BB962C8B-B14F-4D97-AF65-F5344CB8AC3E}">
        <p14:creationId xmlns:p14="http://schemas.microsoft.com/office/powerpoint/2010/main" val="124015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文字方塊 4"/>
          <p:cNvSpPr txBox="1">
            <a:spLocks noChangeArrowheads="1"/>
          </p:cNvSpPr>
          <p:nvPr/>
        </p:nvSpPr>
        <p:spPr bwMode="auto">
          <a:xfrm>
            <a:off x="606248" y="727419"/>
            <a:ext cx="58559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在近處應該會突然出現一</a:t>
            </a:r>
            <a:r>
              <a:rPr lang="zh-CN" altLang="en-US" sz="1800" dirty="0"/>
              <a:t>電場，</a:t>
            </a:r>
            <a:r>
              <a:rPr lang="zh-TW" altLang="en-US" sz="1800" dirty="0"/>
              <a:t>類似電偶極的靜電場：</a:t>
            </a:r>
          </a:p>
        </p:txBody>
      </p:sp>
      <p:sp>
        <p:nvSpPr>
          <p:cNvPr id="22533" name="文字方塊 5"/>
          <p:cNvSpPr txBox="1">
            <a:spLocks noChangeArrowheads="1"/>
          </p:cNvSpPr>
          <p:nvPr/>
        </p:nvSpPr>
        <p:spPr bwMode="auto">
          <a:xfrm>
            <a:off x="606249" y="1169575"/>
            <a:ext cx="45455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此突然的電場變化會產生</a:t>
            </a:r>
            <a:r>
              <a:rPr lang="zh-Hant" altLang="en-US" sz="1800" dirty="0"/>
              <a:t>垂直的</a:t>
            </a:r>
            <a:r>
              <a:rPr lang="zh-TW" altLang="en-US" sz="1800" dirty="0"/>
              <a:t>感應磁場。</a:t>
            </a:r>
          </a:p>
        </p:txBody>
      </p:sp>
      <p:sp>
        <p:nvSpPr>
          <p:cNvPr id="22534" name="文字方塊 6"/>
          <p:cNvSpPr txBox="1">
            <a:spLocks noChangeArrowheads="1"/>
          </p:cNvSpPr>
          <p:nvPr/>
        </p:nvSpPr>
        <p:spPr bwMode="auto">
          <a:xfrm>
            <a:off x="607837" y="1611731"/>
            <a:ext cx="44231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突然</a:t>
            </a:r>
            <a:r>
              <a:rPr lang="zh-Hant" altLang="en-US" sz="1800" dirty="0"/>
              <a:t>的</a:t>
            </a:r>
            <a:r>
              <a:rPr lang="zh-TW" altLang="en-US" sz="1800" dirty="0"/>
              <a:t>磁場變化又在更遠處產生感應電場。</a:t>
            </a:r>
          </a:p>
        </p:txBody>
      </p:sp>
      <p:sp>
        <p:nvSpPr>
          <p:cNvPr id="22535" name="文字方塊 1"/>
          <p:cNvSpPr txBox="1">
            <a:spLocks noChangeArrowheads="1"/>
          </p:cNvSpPr>
          <p:nvPr/>
        </p:nvSpPr>
        <p:spPr bwMode="auto">
          <a:xfrm>
            <a:off x="606841" y="285263"/>
            <a:ext cx="44104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設想如果在原點突然出現一個電偶極，</a:t>
            </a:r>
          </a:p>
        </p:txBody>
      </p:sp>
      <p:sp>
        <p:nvSpPr>
          <p:cNvPr id="14" name="文字方塊 6"/>
          <p:cNvSpPr txBox="1">
            <a:spLocks noChangeArrowheads="1"/>
          </p:cNvSpPr>
          <p:nvPr/>
        </p:nvSpPr>
        <p:spPr bwMode="auto">
          <a:xfrm>
            <a:off x="606249" y="2046694"/>
            <a:ext cx="459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突然</a:t>
            </a:r>
            <a:r>
              <a:rPr lang="zh-Hant" altLang="en-US" sz="1800" dirty="0"/>
              <a:t>的</a:t>
            </a:r>
            <a:r>
              <a:rPr lang="zh-TW" altLang="en-US" sz="1800" dirty="0"/>
              <a:t>電場變化又在更遠處產生感應磁場。</a:t>
            </a:r>
          </a:p>
        </p:txBody>
      </p:sp>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564" t="2504" r="13594" b="58041"/>
          <a:stretch/>
        </p:blipFill>
        <p:spPr bwMode="auto">
          <a:xfrm>
            <a:off x="6462209" y="365014"/>
            <a:ext cx="1953319" cy="1609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387" r="69338" b="67140"/>
          <a:stretch/>
        </p:blipFill>
        <p:spPr bwMode="auto">
          <a:xfrm>
            <a:off x="560070" y="2578726"/>
            <a:ext cx="2345922" cy="1885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387" r="42187" b="67140"/>
          <a:stretch/>
        </p:blipFill>
        <p:spPr bwMode="auto">
          <a:xfrm>
            <a:off x="560070" y="2578726"/>
            <a:ext cx="4423190" cy="1885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328B80FE-143D-2A4B-9F75-69C252FCD5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024" t="2387" b="67140"/>
          <a:stretch/>
        </p:blipFill>
        <p:spPr bwMode="auto">
          <a:xfrm>
            <a:off x="4978976" y="2594573"/>
            <a:ext cx="3211528" cy="1885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 descr="30_17_Figure.jpg">
            <a:extLst>
              <a:ext uri="{FF2B5EF4-FFF2-40B4-BE49-F238E27FC236}">
                <a16:creationId xmlns:a16="http://schemas.microsoft.com/office/drawing/2014/main" id="{6F09B355-793D-FB44-B3EE-B8BCDCE317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8" t="264" r="-399" b="1911"/>
          <a:stretch/>
        </p:blipFill>
        <p:spPr>
          <a:xfrm>
            <a:off x="2612197" y="4612809"/>
            <a:ext cx="3635975" cy="1995499"/>
          </a:xfrm>
          <a:prstGeom prst="rect">
            <a:avLst/>
          </a:prstGeom>
        </p:spPr>
      </p:pic>
      <p:cxnSp>
        <p:nvCxnSpPr>
          <p:cNvPr id="3" name="直線箭頭接點 2">
            <a:extLst>
              <a:ext uri="{FF2B5EF4-FFF2-40B4-BE49-F238E27FC236}">
                <a16:creationId xmlns:a16="http://schemas.microsoft.com/office/drawing/2014/main" id="{B1AADC25-78AD-F74F-BCF5-78757B4BA73B}"/>
              </a:ext>
            </a:extLst>
          </p:cNvPr>
          <p:cNvCxnSpPr>
            <a:cxnSpLocks/>
          </p:cNvCxnSpPr>
          <p:nvPr/>
        </p:nvCxnSpPr>
        <p:spPr>
          <a:xfrm flipH="1">
            <a:off x="1261856" y="1478566"/>
            <a:ext cx="2860095" cy="20675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箭頭接點 14">
            <a:extLst>
              <a:ext uri="{FF2B5EF4-FFF2-40B4-BE49-F238E27FC236}">
                <a16:creationId xmlns:a16="http://schemas.microsoft.com/office/drawing/2014/main" id="{A5F8BB15-1BB4-8942-A63B-3E3F17BB07E7}"/>
              </a:ext>
            </a:extLst>
          </p:cNvPr>
          <p:cNvCxnSpPr>
            <a:cxnSpLocks/>
          </p:cNvCxnSpPr>
          <p:nvPr/>
        </p:nvCxnSpPr>
        <p:spPr>
          <a:xfrm flipH="1">
            <a:off x="3138323" y="1974135"/>
            <a:ext cx="1152268" cy="14889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箭頭接點 17">
            <a:extLst>
              <a:ext uri="{FF2B5EF4-FFF2-40B4-BE49-F238E27FC236}">
                <a16:creationId xmlns:a16="http://schemas.microsoft.com/office/drawing/2014/main" id="{53B5B4DF-0733-BE46-B9ED-A08ECC8E5E8E}"/>
              </a:ext>
            </a:extLst>
          </p:cNvPr>
          <p:cNvCxnSpPr>
            <a:cxnSpLocks/>
          </p:cNvCxnSpPr>
          <p:nvPr/>
        </p:nvCxnSpPr>
        <p:spPr>
          <a:xfrm>
            <a:off x="4723343" y="2416026"/>
            <a:ext cx="428411" cy="11801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箭頭接點 15">
            <a:extLst>
              <a:ext uri="{FF2B5EF4-FFF2-40B4-BE49-F238E27FC236}">
                <a16:creationId xmlns:a16="http://schemas.microsoft.com/office/drawing/2014/main" id="{64EEBEA1-F31A-FB43-8652-6D9767D4CDB2}"/>
              </a:ext>
            </a:extLst>
          </p:cNvPr>
          <p:cNvCxnSpPr>
            <a:cxnSpLocks/>
          </p:cNvCxnSpPr>
          <p:nvPr/>
        </p:nvCxnSpPr>
        <p:spPr>
          <a:xfrm flipH="1">
            <a:off x="1466655" y="1020021"/>
            <a:ext cx="4203993" cy="26750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cBhvr additive="base">
                                        <p:cTn id="7" dur="500" fill="hold"/>
                                        <p:tgtEl>
                                          <p:spTgt spid="28675"/>
                                        </p:tgtEl>
                                        <p:attrNameLst>
                                          <p:attrName>ppt_x</p:attrName>
                                        </p:attrNameLst>
                                      </p:cBhvr>
                                      <p:tavLst>
                                        <p:tav tm="0">
                                          <p:val>
                                            <p:strVal val="#ppt_x"/>
                                          </p:val>
                                        </p:tav>
                                        <p:tav tm="100000">
                                          <p:val>
                                            <p:strVal val="#ppt_x"/>
                                          </p:val>
                                        </p:tav>
                                      </p:tavLst>
                                    </p:anim>
                                    <p:anim calcmode="lin" valueType="num">
                                      <p:cBhvr additive="base">
                                        <p:cTn id="8" dur="500" fill="hold"/>
                                        <p:tgtEl>
                                          <p:spTgt spid="2867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533"/>
                                        </p:tgtEl>
                                        <p:attrNameLst>
                                          <p:attrName>style.visibility</p:attrName>
                                        </p:attrNameLst>
                                      </p:cBhvr>
                                      <p:to>
                                        <p:strVal val="visible"/>
                                      </p:to>
                                    </p:set>
                                    <p:anim calcmode="lin" valueType="num">
                                      <p:cBhvr additive="base">
                                        <p:cTn id="17" dur="500" fill="hold"/>
                                        <p:tgtEl>
                                          <p:spTgt spid="22533"/>
                                        </p:tgtEl>
                                        <p:attrNameLst>
                                          <p:attrName>ppt_x</p:attrName>
                                        </p:attrNameLst>
                                      </p:cBhvr>
                                      <p:tavLst>
                                        <p:tav tm="0">
                                          <p:val>
                                            <p:strVal val="#ppt_x"/>
                                          </p:val>
                                        </p:tav>
                                        <p:tav tm="100000">
                                          <p:val>
                                            <p:strVal val="#ppt_x"/>
                                          </p:val>
                                        </p:tav>
                                      </p:tavLst>
                                    </p:anim>
                                    <p:anim calcmode="lin" valueType="num">
                                      <p:cBhvr additive="base">
                                        <p:cTn id="18" dur="500" fill="hold"/>
                                        <p:tgtEl>
                                          <p:spTgt spid="2253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534"/>
                                        </p:tgtEl>
                                        <p:attrNameLst>
                                          <p:attrName>style.visibility</p:attrName>
                                        </p:attrNameLst>
                                      </p:cBhvr>
                                      <p:to>
                                        <p:strVal val="visible"/>
                                      </p:to>
                                    </p:set>
                                    <p:anim calcmode="lin" valueType="num">
                                      <p:cBhvr additive="base">
                                        <p:cTn id="31" dur="500" fill="hold"/>
                                        <p:tgtEl>
                                          <p:spTgt spid="22534"/>
                                        </p:tgtEl>
                                        <p:attrNameLst>
                                          <p:attrName>ppt_x</p:attrName>
                                        </p:attrNameLst>
                                      </p:cBhvr>
                                      <p:tavLst>
                                        <p:tav tm="0">
                                          <p:val>
                                            <p:strVal val="#ppt_x"/>
                                          </p:val>
                                        </p:tav>
                                        <p:tav tm="100000">
                                          <p:val>
                                            <p:strVal val="#ppt_x"/>
                                          </p:val>
                                        </p:tav>
                                      </p:tavLst>
                                    </p:anim>
                                    <p:anim calcmode="lin" valueType="num">
                                      <p:cBhvr additive="base">
                                        <p:cTn id="32" dur="500" fill="hold"/>
                                        <p:tgtEl>
                                          <p:spTgt spid="2253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P spid="22534"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035817" y="413665"/>
            <a:ext cx="7046573" cy="369332"/>
          </a:xfrm>
          <a:prstGeom prst="rect">
            <a:avLst/>
          </a:prstGeom>
          <a:noFill/>
        </p:spPr>
        <p:txBody>
          <a:bodyPr wrap="square" rtlCol="0">
            <a:spAutoFit/>
          </a:bodyPr>
          <a:lstStyle/>
          <a:p>
            <a:r>
              <a:rPr lang="zh-TW" altLang="en-US" sz="1800" dirty="0"/>
              <a:t>我們可以合理猜測電磁場的變化，會由源頭如波一般傳播到遠方！</a:t>
            </a:r>
          </a:p>
        </p:txBody>
      </p:sp>
      <p:sp>
        <p:nvSpPr>
          <p:cNvPr id="4" name="文字方塊 3">
            <a:extLst>
              <a:ext uri="{FF2B5EF4-FFF2-40B4-BE49-F238E27FC236}">
                <a16:creationId xmlns:a16="http://schemas.microsoft.com/office/drawing/2014/main" id="{F664D8F5-EB20-B746-9CD4-E364FBCA9D09}"/>
              </a:ext>
            </a:extLst>
          </p:cNvPr>
          <p:cNvSpPr txBox="1">
            <a:spLocks noChangeArrowheads="1"/>
          </p:cNvSpPr>
          <p:nvPr/>
        </p:nvSpPr>
        <p:spPr bwMode="auto">
          <a:xfrm>
            <a:off x="1035817" y="4753358"/>
            <a:ext cx="196100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如同骨牌效應！</a:t>
            </a:r>
          </a:p>
        </p:txBody>
      </p:sp>
      <p:pic>
        <p:nvPicPr>
          <p:cNvPr id="5" name="Picture 2">
            <a:extLst>
              <a:ext uri="{FF2B5EF4-FFF2-40B4-BE49-F238E27FC236}">
                <a16:creationId xmlns:a16="http://schemas.microsoft.com/office/drawing/2014/main" id="{421410D8-2DCB-824B-BF0F-5D6F4B066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0648" y="4723010"/>
            <a:ext cx="1364804" cy="1036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9" t="46955" r="-156" b="135"/>
          <a:stretch/>
        </p:blipFill>
        <p:spPr bwMode="auto">
          <a:xfrm>
            <a:off x="2199511" y="873645"/>
            <a:ext cx="4848456" cy="369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1035817" y="5835321"/>
            <a:ext cx="7110790" cy="369332"/>
          </a:xfrm>
          <a:prstGeom prst="rect">
            <a:avLst/>
          </a:prstGeom>
          <a:noFill/>
        </p:spPr>
        <p:txBody>
          <a:bodyPr wrap="square" rtlCol="0">
            <a:spAutoFit/>
          </a:bodyPr>
          <a:lstStyle/>
          <a:p>
            <a:r>
              <a:rPr lang="zh-TW" altLang="en-US" sz="1800" dirty="0"/>
              <a:t>注意傳播中的電場是迴旋狀場線，有別於電偶極附近輻射狀的場線！</a:t>
            </a:r>
          </a:p>
        </p:txBody>
      </p:sp>
      <p:sp>
        <p:nvSpPr>
          <p:cNvPr id="8" name="矩形 7"/>
          <p:cNvSpPr/>
          <p:nvPr/>
        </p:nvSpPr>
        <p:spPr>
          <a:xfrm>
            <a:off x="1043606" y="6266361"/>
            <a:ext cx="2723823" cy="369332"/>
          </a:xfrm>
          <a:prstGeom prst="rect">
            <a:avLst/>
          </a:prstGeom>
        </p:spPr>
        <p:txBody>
          <a:bodyPr wrap="none">
            <a:spAutoFit/>
          </a:bodyPr>
          <a:lstStyle/>
          <a:p>
            <a:r>
              <a:rPr lang="zh-TW" altLang="en-US" sz="1800" dirty="0">
                <a:solidFill>
                  <a:srgbClr val="000000"/>
                </a:solidFill>
              </a:rPr>
              <a:t>因這是電磁感應產生的。</a:t>
            </a:r>
            <a:endParaRPr lang="zh-TW" altLang="en-US" dirty="0"/>
          </a:p>
        </p:txBody>
      </p:sp>
      <p:cxnSp>
        <p:nvCxnSpPr>
          <p:cNvPr id="9" name="直線箭頭接點 8">
            <a:extLst>
              <a:ext uri="{FF2B5EF4-FFF2-40B4-BE49-F238E27FC236}">
                <a16:creationId xmlns:a16="http://schemas.microsoft.com/office/drawing/2014/main" id="{F063F03A-36E3-424C-9CD4-13517BA8F618}"/>
              </a:ext>
            </a:extLst>
          </p:cNvPr>
          <p:cNvCxnSpPr>
            <a:cxnSpLocks/>
          </p:cNvCxnSpPr>
          <p:nvPr/>
        </p:nvCxnSpPr>
        <p:spPr>
          <a:xfrm flipH="1" flipV="1">
            <a:off x="3148005" y="4464115"/>
            <a:ext cx="478890" cy="13857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箭頭接點 10">
            <a:extLst>
              <a:ext uri="{FF2B5EF4-FFF2-40B4-BE49-F238E27FC236}">
                <a16:creationId xmlns:a16="http://schemas.microsoft.com/office/drawing/2014/main" id="{89EE9AD5-F2EB-324B-A920-E6A7F78DA75D}"/>
              </a:ext>
            </a:extLst>
          </p:cNvPr>
          <p:cNvCxnSpPr>
            <a:cxnSpLocks/>
          </p:cNvCxnSpPr>
          <p:nvPr/>
        </p:nvCxnSpPr>
        <p:spPr>
          <a:xfrm flipH="1" flipV="1">
            <a:off x="4752020" y="3699030"/>
            <a:ext cx="2065617" cy="21593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F155264-5A9D-D84C-867D-0D3C83637735}"/>
              </a:ext>
            </a:extLst>
          </p:cNvPr>
          <p:cNvSpPr txBox="1"/>
          <p:nvPr/>
        </p:nvSpPr>
        <p:spPr>
          <a:xfrm>
            <a:off x="4116419" y="4787673"/>
            <a:ext cx="5027581" cy="369332"/>
          </a:xfrm>
          <a:prstGeom prst="rect">
            <a:avLst/>
          </a:prstGeom>
          <a:noFill/>
        </p:spPr>
        <p:txBody>
          <a:bodyPr wrap="square" rtlCol="0">
            <a:spAutoFit/>
          </a:bodyPr>
          <a:lstStyle/>
          <a:p>
            <a:r>
              <a:rPr lang="en-TW" sz="1800" dirty="0"/>
              <a:t>等一下會推導此骨牌效應的傳播速度是有限的。</a:t>
            </a:r>
          </a:p>
        </p:txBody>
      </p:sp>
    </p:spTree>
    <p:extLst>
      <p:ext uri="{BB962C8B-B14F-4D97-AF65-F5344CB8AC3E}">
        <p14:creationId xmlns:p14="http://schemas.microsoft.com/office/powerpoint/2010/main" val="103506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70380" y="3519010"/>
            <a:ext cx="6561959" cy="1764487"/>
          </a:xfrm>
          <a:prstGeom prst="rect">
            <a:avLst/>
          </a:prstGeom>
          <a:solidFill>
            <a:schemeClr val="bg1"/>
          </a:solidFill>
        </p:spPr>
        <p:txBody>
          <a:bodyPr wrap="square" rtlCol="0" anchor="ctr">
            <a:spAutoFit/>
          </a:bodyPr>
          <a:lstStyle/>
          <a:p>
            <a:pPr algn="ctr"/>
            <a:endParaRPr lang="zh-TW" altLang="en-US" sz="1800" dirty="0"/>
          </a:p>
        </p:txBody>
      </p:sp>
      <p:sp>
        <p:nvSpPr>
          <p:cNvPr id="21" name="Oval 10"/>
          <p:cNvSpPr>
            <a:spLocks noChangeArrowheads="1"/>
          </p:cNvSpPr>
          <p:nvPr/>
        </p:nvSpPr>
        <p:spPr bwMode="auto">
          <a:xfrm>
            <a:off x="2119856" y="4484421"/>
            <a:ext cx="142875" cy="131279"/>
          </a:xfrm>
          <a:prstGeom prst="ellipse">
            <a:avLst/>
          </a:prstGeom>
          <a:solidFill>
            <a:schemeClr val="accent1"/>
          </a:solidFill>
          <a:ln w="9525">
            <a:solidFill>
              <a:schemeClr val="tx1"/>
            </a:solidFill>
            <a:round/>
            <a:headEnd/>
            <a:tailEnd/>
          </a:ln>
        </p:spPr>
        <p:txBody>
          <a:bodyPr wrap="none" lIns="0" anchor="ct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000" dirty="0"/>
              <a:t> </a:t>
            </a:r>
            <a:r>
              <a:rPr lang="en-US" altLang="zh-TW" sz="1200" dirty="0"/>
              <a:t>-</a:t>
            </a:r>
            <a:endParaRPr lang="zh-TW" altLang="en-US" sz="1200" dirty="0"/>
          </a:p>
        </p:txBody>
      </p:sp>
      <p:sp>
        <p:nvSpPr>
          <p:cNvPr id="23556" name="文字方塊 4"/>
          <p:cNvSpPr txBox="1">
            <a:spLocks noChangeArrowheads="1"/>
          </p:cNvSpPr>
          <p:nvPr/>
        </p:nvSpPr>
        <p:spPr bwMode="auto">
          <a:xfrm>
            <a:off x="1064116" y="3113965"/>
            <a:ext cx="77987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但在遠方，</a:t>
            </a:r>
            <a:r>
              <a:rPr lang="zh-Hant" altLang="en-US" sz="1800" dirty="0"/>
              <a:t>不知情的</a:t>
            </a:r>
            <a:r>
              <a:rPr lang="zh-TW" altLang="en-US" sz="1800" dirty="0"/>
              <a:t>電場與磁場依舊會用同樣的自動化機制繼續向前傳播。</a:t>
            </a:r>
            <a:endParaRPr lang="en-US" altLang="zh-TW" sz="1800" dirty="0"/>
          </a:p>
        </p:txBody>
      </p:sp>
      <p:sp>
        <p:nvSpPr>
          <p:cNvPr id="23558" name="文字方塊 6"/>
          <p:cNvSpPr txBox="1">
            <a:spLocks noChangeArrowheads="1"/>
          </p:cNvSpPr>
          <p:nvPr/>
        </p:nvSpPr>
        <p:spPr bwMode="auto">
          <a:xfrm>
            <a:off x="1048718" y="2213865"/>
            <a:ext cx="72238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假設源頭的電偶極後來消失了，電荷與電流都已不存在，</a:t>
            </a:r>
          </a:p>
        </p:txBody>
      </p:sp>
      <p:sp>
        <p:nvSpPr>
          <p:cNvPr id="23561" name="文字方塊 1"/>
          <p:cNvSpPr txBox="1">
            <a:spLocks noChangeArrowheads="1"/>
          </p:cNvSpPr>
          <p:nvPr/>
        </p:nvSpPr>
        <p:spPr bwMode="auto">
          <a:xfrm>
            <a:off x="1091482" y="5949280"/>
            <a:ext cx="56407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傳播的感應電磁場可以獨立於當初產生它的電偶極。</a:t>
            </a:r>
          </a:p>
        </p:txBody>
      </p:sp>
      <p:sp>
        <p:nvSpPr>
          <p:cNvPr id="23562" name="文字方塊 9"/>
          <p:cNvSpPr txBox="1">
            <a:spLocks noChangeArrowheads="1"/>
          </p:cNvSpPr>
          <p:nvPr/>
        </p:nvSpPr>
        <p:spPr bwMode="auto">
          <a:xfrm>
            <a:off x="1118358" y="5468163"/>
            <a:ext cx="77874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遠處電場變化在更遠處產生磁場，更遠處磁場變化在更更遠處產生電場</a:t>
            </a:r>
            <a:r>
              <a:rPr lang="en-US" altLang="zh-TW" sz="1800" dirty="0"/>
              <a:t>…</a:t>
            </a:r>
            <a:endParaRPr lang="zh-TW" altLang="en-US" sz="1800" dirty="0"/>
          </a:p>
        </p:txBody>
      </p:sp>
      <p:sp>
        <p:nvSpPr>
          <p:cNvPr id="20" name="Oval 10"/>
          <p:cNvSpPr>
            <a:spLocks noChangeArrowheads="1"/>
          </p:cNvSpPr>
          <p:nvPr/>
        </p:nvSpPr>
        <p:spPr bwMode="auto">
          <a:xfrm>
            <a:off x="2119856" y="4365839"/>
            <a:ext cx="142875" cy="131279"/>
          </a:xfrm>
          <a:prstGeom prst="ellipse">
            <a:avLst/>
          </a:prstGeom>
          <a:solidFill>
            <a:schemeClr val="accent1"/>
          </a:solidFill>
          <a:ln w="9525">
            <a:solidFill>
              <a:schemeClr val="tx1"/>
            </a:solidFill>
            <a:round/>
            <a:headEnd/>
            <a:tailEnd/>
          </a:ln>
        </p:spPr>
        <p:txBody>
          <a:bodyPr wrap="none" lIns="0" anchor="ct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000" dirty="0"/>
              <a:t>+</a:t>
            </a:r>
            <a:endParaRPr lang="zh-TW" altLang="en-US" sz="1000" dirty="0"/>
          </a:p>
        </p:txBody>
      </p:sp>
      <p:sp>
        <p:nvSpPr>
          <p:cNvPr id="5" name="矩形 4"/>
          <p:cNvSpPr/>
          <p:nvPr/>
        </p:nvSpPr>
        <p:spPr>
          <a:xfrm>
            <a:off x="1070381" y="3677107"/>
            <a:ext cx="5443508" cy="1729059"/>
          </a:xfrm>
          <a:prstGeom prst="rect">
            <a:avLst/>
          </a:prstGeom>
        </p:spPr>
        <p:txBody>
          <a:bodyPr wrap="none" rtlCol="0" anchor="ctr">
            <a:spAutoFit/>
          </a:bodyPr>
          <a:lstStyle/>
          <a:p>
            <a:pPr algn="ctr"/>
            <a:endParaRPr lang="zh-TW" altLang="en-US" sz="1800" dirty="0"/>
          </a:p>
        </p:txBody>
      </p:sp>
      <p:pic>
        <p:nvPicPr>
          <p:cNvPr id="13" name="Picture 1" descr="30_17_Figure.jpg"/>
          <p:cNvPicPr>
            <a:picLocks noChangeAspect="1"/>
          </p:cNvPicPr>
          <p:nvPr/>
        </p:nvPicPr>
        <p:blipFill rotWithShape="1">
          <a:blip r:embed="rId2" cstate="print">
            <a:extLst>
              <a:ext uri="{28A0092B-C50C-407E-A947-70E740481C1C}">
                <a14:useLocalDpi xmlns:a14="http://schemas.microsoft.com/office/drawing/2010/main" val="0"/>
              </a:ext>
            </a:extLst>
          </a:blip>
          <a:srcRect l="348" t="264" r="1131" b="1911"/>
          <a:stretch/>
        </p:blipFill>
        <p:spPr>
          <a:xfrm>
            <a:off x="1118358" y="413665"/>
            <a:ext cx="3001984" cy="1673134"/>
          </a:xfrm>
          <a:prstGeom prst="rect">
            <a:avLst/>
          </a:prstGeom>
        </p:spPr>
      </p:pic>
      <p:sp>
        <p:nvSpPr>
          <p:cNvPr id="14" name="文字方塊 4"/>
          <p:cNvSpPr txBox="1">
            <a:spLocks noChangeArrowheads="1"/>
          </p:cNvSpPr>
          <p:nvPr/>
        </p:nvSpPr>
        <p:spPr bwMode="auto">
          <a:xfrm>
            <a:off x="1064116" y="2583197"/>
            <a:ext cx="39147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近處就不會再有電場與磁場，</a:t>
            </a:r>
          </a:p>
        </p:txBody>
      </p:sp>
      <p:pic>
        <p:nvPicPr>
          <p:cNvPr id="15" name="Picture 1" descr="30_17_Figure.jpg"/>
          <p:cNvPicPr>
            <a:picLocks noChangeAspect="1"/>
          </p:cNvPicPr>
          <p:nvPr/>
        </p:nvPicPr>
        <p:blipFill rotWithShape="1">
          <a:blip r:embed="rId3" cstate="print">
            <a:extLst>
              <a:ext uri="{28A0092B-C50C-407E-A947-70E740481C1C}">
                <a14:useLocalDpi xmlns:a14="http://schemas.microsoft.com/office/drawing/2010/main" val="0"/>
              </a:ext>
            </a:extLst>
          </a:blip>
          <a:srcRect l="52424" t="1" r="2076" b="3788"/>
          <a:stretch/>
        </p:blipFill>
        <p:spPr>
          <a:xfrm>
            <a:off x="6513889" y="3519010"/>
            <a:ext cx="1486595" cy="1764486"/>
          </a:xfrm>
          <a:prstGeom prst="rect">
            <a:avLst/>
          </a:prstGeom>
        </p:spPr>
      </p:pic>
      <p:sp>
        <p:nvSpPr>
          <p:cNvPr id="2" name="向右箭號 1"/>
          <p:cNvSpPr/>
          <p:nvPr/>
        </p:nvSpPr>
        <p:spPr>
          <a:xfrm>
            <a:off x="8161148" y="4267744"/>
            <a:ext cx="495055" cy="368306"/>
          </a:xfrm>
          <a:prstGeom prst="rightArrow">
            <a:avLst/>
          </a:prstGeom>
          <a:solidFill>
            <a:srgbClr val="00B050"/>
          </a:solidFill>
          <a:ln>
            <a:solidFill>
              <a:schemeClr val="accent2"/>
            </a:solidFill>
          </a:ln>
        </p:spPr>
        <p:txBody>
          <a:bodyPr wrap="square" rtlCol="0" anchor="ctr">
            <a:spAutoFit/>
          </a:bodyPr>
          <a:lstStyle/>
          <a:p>
            <a:pPr algn="ctr"/>
            <a:endParaRPr lang="zh-TW" altLang="en-US" sz="1800" dirty="0"/>
          </a:p>
        </p:txBody>
      </p:sp>
      <p:sp>
        <p:nvSpPr>
          <p:cNvPr id="3" name="文字方塊 2"/>
          <p:cNvSpPr txBox="1"/>
          <p:nvPr/>
        </p:nvSpPr>
        <p:spPr>
          <a:xfrm>
            <a:off x="4436984" y="1088740"/>
            <a:ext cx="4365485" cy="369332"/>
          </a:xfrm>
          <a:prstGeom prst="rect">
            <a:avLst/>
          </a:prstGeom>
          <a:noFill/>
        </p:spPr>
        <p:txBody>
          <a:bodyPr wrap="square" rtlCol="0">
            <a:spAutoFit/>
          </a:bodyPr>
          <a:lstStyle/>
          <a:p>
            <a:r>
              <a:rPr lang="zh-TW" altLang="en-US" sz="1800" dirty="0"/>
              <a:t>震盪的電偶極產生了傳播的電磁場！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561"/>
                                        </p:tgtEl>
                                        <p:attrNameLst>
                                          <p:attrName>style.visibility</p:attrName>
                                        </p:attrNameLst>
                                      </p:cBhvr>
                                      <p:to>
                                        <p:strVal val="visible"/>
                                      </p:to>
                                    </p:set>
                                    <p:animEffect transition="in" filter="fade">
                                      <p:cBhvr>
                                        <p:cTn id="7" dur="1000"/>
                                        <p:tgtEl>
                                          <p:spTgt spid="23561"/>
                                        </p:tgtEl>
                                      </p:cBhvr>
                                    </p:animEffect>
                                    <p:anim calcmode="lin" valueType="num">
                                      <p:cBhvr>
                                        <p:cTn id="8" dur="1000" fill="hold"/>
                                        <p:tgtEl>
                                          <p:spTgt spid="23561"/>
                                        </p:tgtEl>
                                        <p:attrNameLst>
                                          <p:attrName>ppt_x</p:attrName>
                                        </p:attrNameLst>
                                      </p:cBhvr>
                                      <p:tavLst>
                                        <p:tav tm="0">
                                          <p:val>
                                            <p:strVal val="#ppt_x"/>
                                          </p:val>
                                        </p:tav>
                                        <p:tav tm="100000">
                                          <p:val>
                                            <p:strVal val="#ppt_x"/>
                                          </p:val>
                                        </p:tav>
                                      </p:tavLst>
                                    </p:anim>
                                    <p:anim calcmode="lin" valueType="num">
                                      <p:cBhvr>
                                        <p:cTn id="9" dur="1000" fill="hold"/>
                                        <p:tgtEl>
                                          <p:spTgt spid="2356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562"/>
                                        </p:tgtEl>
                                        <p:attrNameLst>
                                          <p:attrName>style.visibility</p:attrName>
                                        </p:attrNameLst>
                                      </p:cBhvr>
                                      <p:to>
                                        <p:strVal val="visible"/>
                                      </p:to>
                                    </p:set>
                                    <p:animEffect transition="in" filter="fade">
                                      <p:cBhvr>
                                        <p:cTn id="12" dur="1000"/>
                                        <p:tgtEl>
                                          <p:spTgt spid="23562"/>
                                        </p:tgtEl>
                                      </p:cBhvr>
                                    </p:animEffect>
                                    <p:anim calcmode="lin" valueType="num">
                                      <p:cBhvr>
                                        <p:cTn id="13" dur="1000" fill="hold"/>
                                        <p:tgtEl>
                                          <p:spTgt spid="23562"/>
                                        </p:tgtEl>
                                        <p:attrNameLst>
                                          <p:attrName>ppt_x</p:attrName>
                                        </p:attrNameLst>
                                      </p:cBhvr>
                                      <p:tavLst>
                                        <p:tav tm="0">
                                          <p:val>
                                            <p:strVal val="#ppt_x"/>
                                          </p:val>
                                        </p:tav>
                                        <p:tav tm="100000">
                                          <p:val>
                                            <p:strVal val="#ppt_x"/>
                                          </p:val>
                                        </p:tav>
                                      </p:tavLst>
                                    </p:anim>
                                    <p:anim calcmode="lin" valueType="num">
                                      <p:cBhvr>
                                        <p:cTn id="14" dur="1000" fill="hold"/>
                                        <p:tgtEl>
                                          <p:spTgt spid="235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P spid="2356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spacetelescope.org/images/screen/heic0805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425" y="684213"/>
            <a:ext cx="6419850" cy="503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文字方塊 6"/>
          <p:cNvSpPr txBox="1">
            <a:spLocks noChangeArrowheads="1"/>
          </p:cNvSpPr>
          <p:nvPr/>
        </p:nvSpPr>
        <p:spPr bwMode="auto">
          <a:xfrm>
            <a:off x="323528" y="5943502"/>
            <a:ext cx="84346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en-US" altLang="zh-TW" sz="1800" dirty="0">
                <a:solidFill>
                  <a:srgbClr val="000000"/>
                </a:solidFill>
                <a:latin typeface="Times New Roman" panose="02020603050405020304" pitchFamily="18" charset="0"/>
                <a:cs typeface="Times New Roman" panose="02020603050405020304" pitchFamily="18" charset="0"/>
              </a:rPr>
              <a:t>A1689-zD1</a:t>
            </a:r>
            <a:r>
              <a:rPr lang="zh-TW" altLang="en-US" sz="1800" dirty="0">
                <a:solidFill>
                  <a:srgbClr val="000000"/>
                </a:solidFill>
                <a:latin typeface="Times New Roman" panose="02020603050405020304" pitchFamily="18" charset="0"/>
                <a:cs typeface="Times New Roman" panose="02020603050405020304" pitchFamily="18" charset="0"/>
              </a:rPr>
              <a:t>銀河距離地球</a:t>
            </a:r>
            <a:r>
              <a:rPr lang="en-US" altLang="zh-TW" sz="1800" dirty="0">
                <a:solidFill>
                  <a:srgbClr val="000000"/>
                </a:solidFill>
                <a:latin typeface="Times New Roman" panose="02020603050405020304" pitchFamily="18" charset="0"/>
                <a:cs typeface="Times New Roman" panose="02020603050405020304" pitchFamily="18" charset="0"/>
              </a:rPr>
              <a:t>130</a:t>
            </a:r>
            <a:r>
              <a:rPr lang="zh-TW" altLang="en-US" sz="1800" dirty="0">
                <a:solidFill>
                  <a:srgbClr val="000000"/>
                </a:solidFill>
                <a:latin typeface="Times New Roman" panose="02020603050405020304" pitchFamily="18" charset="0"/>
                <a:cs typeface="Times New Roman" panose="02020603050405020304" pitchFamily="18" charset="0"/>
              </a:rPr>
              <a:t>億光年，所發出的電磁波已獨立在真空中走了</a:t>
            </a:r>
            <a:r>
              <a:rPr lang="en-US" altLang="zh-TW" sz="1800" dirty="0">
                <a:solidFill>
                  <a:srgbClr val="000000"/>
                </a:solidFill>
                <a:latin typeface="Times New Roman" panose="02020603050405020304" pitchFamily="18" charset="0"/>
                <a:cs typeface="Times New Roman" panose="02020603050405020304" pitchFamily="18" charset="0"/>
              </a:rPr>
              <a:t>130</a:t>
            </a:r>
            <a:r>
              <a:rPr lang="zh-TW" altLang="en-US" sz="1800" dirty="0">
                <a:solidFill>
                  <a:srgbClr val="000000"/>
                </a:solidFill>
                <a:latin typeface="Times New Roman" panose="02020603050405020304" pitchFamily="18" charset="0"/>
                <a:cs typeface="Times New Roman" panose="02020603050405020304" pitchFamily="18" charset="0"/>
              </a:rPr>
              <a:t>億年！</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605217" y="783536"/>
            <a:ext cx="6321206" cy="369332"/>
          </a:xfrm>
          <a:prstGeom prst="rect">
            <a:avLst/>
          </a:prstGeom>
          <a:noFill/>
        </p:spPr>
        <p:txBody>
          <a:bodyPr wrap="square" rtlCol="0">
            <a:spAutoFit/>
          </a:bodyPr>
          <a:lstStyle/>
          <a:p>
            <a:r>
              <a:rPr lang="zh-TW" altLang="en-US" dirty="0"/>
              <a:t>愛因斯坦很小時就在思考，那麼當一個人幾乎以光速移動，</a:t>
            </a:r>
          </a:p>
        </p:txBody>
      </p:sp>
      <p:pic>
        <p:nvPicPr>
          <p:cNvPr id="5" name="Picture 4" descr="http://mysree.files.wordpress.com/2007/10/earliest-known-photo-einstei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628800"/>
            <a:ext cx="2254859" cy="327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33_05"/>
          <p:cNvPicPr>
            <a:picLocks noChangeAspect="1" noChangeArrowheads="1"/>
          </p:cNvPicPr>
          <p:nvPr/>
        </p:nvPicPr>
        <p:blipFill rotWithShape="1">
          <a:blip r:embed="rId3">
            <a:extLst>
              <a:ext uri="{28A0092B-C50C-407E-A947-70E740481C1C}">
                <a14:useLocalDpi xmlns:a14="http://schemas.microsoft.com/office/drawing/2010/main" val="0"/>
              </a:ext>
            </a:extLst>
          </a:blip>
          <a:srcRect t="28941" r="32439" b="20155"/>
          <a:stretch/>
        </p:blipFill>
        <p:spPr bwMode="auto">
          <a:xfrm>
            <a:off x="755576" y="3180880"/>
            <a:ext cx="3318520" cy="1718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11"/>
          <p:cNvSpPr>
            <a:spLocks noChangeArrowheads="1"/>
          </p:cNvSpPr>
          <p:nvPr/>
        </p:nvSpPr>
        <p:spPr bwMode="auto">
          <a:xfrm>
            <a:off x="726817" y="5517232"/>
            <a:ext cx="8136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None/>
            </a:pPr>
            <a:r>
              <a:rPr lang="zh-TW" altLang="en-US" sz="1800" dirty="0"/>
              <a:t>在真空中，靜止的觀察者與幾乎以光速運動的觀察者，應該完全沒有分別。</a:t>
            </a:r>
          </a:p>
        </p:txBody>
      </p:sp>
      <p:pic>
        <p:nvPicPr>
          <p:cNvPr id="3696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55576" y="1759543"/>
            <a:ext cx="1753374" cy="1254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727527" y="5062216"/>
            <a:ext cx="7898882" cy="369332"/>
          </a:xfrm>
          <a:prstGeom prst="rect">
            <a:avLst/>
          </a:prstGeom>
        </p:spPr>
        <p:txBody>
          <a:bodyPr wrap="square">
            <a:spAutoFit/>
          </a:bodyPr>
          <a:lstStyle/>
          <a:p>
            <a:r>
              <a:rPr lang="zh-TW" altLang="en-US" dirty="0"/>
              <a:t>如果電磁波是在真空中傳播，</a:t>
            </a:r>
          </a:p>
        </p:txBody>
      </p:sp>
      <p:sp>
        <p:nvSpPr>
          <p:cNvPr id="8" name="矩形 7"/>
          <p:cNvSpPr/>
          <p:nvPr/>
        </p:nvSpPr>
        <p:spPr>
          <a:xfrm>
            <a:off x="605217" y="1245345"/>
            <a:ext cx="2723823" cy="369332"/>
          </a:xfrm>
          <a:prstGeom prst="rect">
            <a:avLst/>
          </a:prstGeom>
        </p:spPr>
        <p:txBody>
          <a:bodyPr wrap="none">
            <a:spAutoFit/>
          </a:bodyPr>
          <a:lstStyle/>
          <a:p>
            <a:r>
              <a:rPr lang="zh-TW" altLang="en-US" dirty="0"/>
              <a:t>他看到的光會變成怎樣？</a:t>
            </a:r>
          </a:p>
        </p:txBody>
      </p:sp>
      <p:pic>
        <p:nvPicPr>
          <p:cNvPr id="3829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1301" y="1614677"/>
            <a:ext cx="2333024" cy="328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682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2978"/>
                                        </p:tgtEl>
                                        <p:attrNameLst>
                                          <p:attrName>style.visibility</p:attrName>
                                        </p:attrNameLst>
                                      </p:cBhvr>
                                      <p:to>
                                        <p:strVal val="visible"/>
                                      </p:to>
                                    </p:set>
                                    <p:anim calcmode="lin" valueType="num">
                                      <p:cBhvr additive="base">
                                        <p:cTn id="7" dur="500" fill="hold"/>
                                        <p:tgtEl>
                                          <p:spTgt spid="382978"/>
                                        </p:tgtEl>
                                        <p:attrNameLst>
                                          <p:attrName>ppt_x</p:attrName>
                                        </p:attrNameLst>
                                      </p:cBhvr>
                                      <p:tavLst>
                                        <p:tav tm="0">
                                          <p:val>
                                            <p:strVal val="#ppt_x"/>
                                          </p:val>
                                        </p:tav>
                                        <p:tav tm="100000">
                                          <p:val>
                                            <p:strVal val="#ppt_x"/>
                                          </p:val>
                                        </p:tav>
                                      </p:tavLst>
                                    </p:anim>
                                    <p:anim calcmode="lin" valueType="num">
                                      <p:cBhvr additive="base">
                                        <p:cTn id="8" dur="500" fill="hold"/>
                                        <p:tgtEl>
                                          <p:spTgt spid="3829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5" descr="http://www.aei.mpg.de/einsteinOnline/en/images/elementary/relbewegung1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312" y="2275284"/>
            <a:ext cx="220027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descr="http://www.aei.mpg.de/einsteinOnline/en/images/elementary/relbewegung2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76872"/>
            <a:ext cx="2070100"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6">
            <a:extLst>
              <a:ext uri="{FF2B5EF4-FFF2-40B4-BE49-F238E27FC236}">
                <a16:creationId xmlns:a16="http://schemas.microsoft.com/office/drawing/2014/main" id="{27913AE7-ECCF-C94B-BCF1-77283BB5804D}"/>
              </a:ext>
            </a:extLst>
          </p:cNvPr>
          <p:cNvSpPr/>
          <p:nvPr/>
        </p:nvSpPr>
        <p:spPr>
          <a:xfrm>
            <a:off x="1287262" y="1516787"/>
            <a:ext cx="5955476" cy="369332"/>
          </a:xfrm>
          <a:prstGeom prst="rect">
            <a:avLst/>
          </a:prstGeom>
        </p:spPr>
        <p:txBody>
          <a:bodyPr wrap="none">
            <a:spAutoFit/>
          </a:bodyPr>
          <a:lstStyle/>
          <a:p>
            <a:r>
              <a:rPr lang="zh-TW" altLang="en-US" dirty="0"/>
              <a:t>運動的觀察者會以為自己是靜止的，而靜止者是在移動。</a:t>
            </a:r>
          </a:p>
        </p:txBody>
      </p:sp>
      <p:sp>
        <p:nvSpPr>
          <p:cNvPr id="9" name="矩形 11">
            <a:extLst>
              <a:ext uri="{FF2B5EF4-FFF2-40B4-BE49-F238E27FC236}">
                <a16:creationId xmlns:a16="http://schemas.microsoft.com/office/drawing/2014/main" id="{B80363DF-6086-9243-B00D-B59ABE621583}"/>
              </a:ext>
            </a:extLst>
          </p:cNvPr>
          <p:cNvSpPr>
            <a:spLocks noChangeArrowheads="1"/>
          </p:cNvSpPr>
          <p:nvPr/>
        </p:nvSpPr>
        <p:spPr bwMode="auto">
          <a:xfrm>
            <a:off x="1287262" y="4264395"/>
            <a:ext cx="72451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None/>
            </a:pPr>
            <a:r>
              <a:rPr lang="zh-TW" altLang="en-US" sz="1800" dirty="0"/>
              <a:t>靜止的觀察者與幾乎以光速運動的觀察者，看到的光應該沒有分別。</a:t>
            </a:r>
          </a:p>
        </p:txBody>
      </p:sp>
    </p:spTree>
    <p:extLst>
      <p:ext uri="{BB962C8B-B14F-4D97-AF65-F5344CB8AC3E}">
        <p14:creationId xmlns:p14="http://schemas.microsoft.com/office/powerpoint/2010/main" val="39815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字方塊 3"/>
          <p:cNvSpPr txBox="1"/>
          <p:nvPr/>
        </p:nvSpPr>
        <p:spPr>
          <a:xfrm>
            <a:off x="605217" y="876013"/>
            <a:ext cx="6321206" cy="369332"/>
          </a:xfrm>
          <a:prstGeom prst="rect">
            <a:avLst/>
          </a:prstGeom>
          <a:noFill/>
        </p:spPr>
        <p:txBody>
          <a:bodyPr wrap="square" rtlCol="0">
            <a:spAutoFit/>
          </a:bodyPr>
          <a:lstStyle/>
          <a:p>
            <a:r>
              <a:rPr lang="zh-TW" altLang="en-US" dirty="0"/>
              <a:t>愛因斯坦很小時就在思考，那麼當一個人以光速移動，</a:t>
            </a:r>
          </a:p>
        </p:txBody>
      </p:sp>
      <p:pic>
        <p:nvPicPr>
          <p:cNvPr id="5" name="Picture 4" descr="http://mysree.files.wordpress.com/2007/10/earliest-known-photo-einstei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628800"/>
            <a:ext cx="2254859" cy="327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33_05"/>
          <p:cNvPicPr>
            <a:picLocks noChangeAspect="1" noChangeArrowheads="1"/>
          </p:cNvPicPr>
          <p:nvPr/>
        </p:nvPicPr>
        <p:blipFill rotWithShape="1">
          <a:blip r:embed="rId3">
            <a:extLst>
              <a:ext uri="{28A0092B-C50C-407E-A947-70E740481C1C}">
                <a14:useLocalDpi xmlns:a14="http://schemas.microsoft.com/office/drawing/2010/main" val="0"/>
              </a:ext>
            </a:extLst>
          </a:blip>
          <a:srcRect t="28941" r="32439" b="20155"/>
          <a:stretch/>
        </p:blipFill>
        <p:spPr bwMode="auto">
          <a:xfrm>
            <a:off x="755576" y="3180880"/>
            <a:ext cx="3318520" cy="1718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11"/>
          <p:cNvSpPr>
            <a:spLocks noChangeArrowheads="1"/>
          </p:cNvSpPr>
          <p:nvPr/>
        </p:nvSpPr>
        <p:spPr bwMode="auto">
          <a:xfrm>
            <a:off x="733735" y="5362609"/>
            <a:ext cx="8136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None/>
            </a:pPr>
            <a:r>
              <a:rPr kumimoji="0" lang="zh-TW" altLang="en-US" sz="1800" dirty="0">
                <a:latin typeface="Arial" charset="0"/>
              </a:rPr>
              <a:t>他將看到電磁波靜止不動也不傳播。</a:t>
            </a:r>
            <a:r>
              <a:rPr lang="zh-TW" altLang="en-US" sz="1800" dirty="0"/>
              <a:t>也就是不變的，凍結的靜電場與靜磁場。</a:t>
            </a:r>
          </a:p>
        </p:txBody>
      </p:sp>
      <p:sp>
        <p:nvSpPr>
          <p:cNvPr id="2" name="矩形 1"/>
          <p:cNvSpPr/>
          <p:nvPr/>
        </p:nvSpPr>
        <p:spPr>
          <a:xfrm>
            <a:off x="582793" y="486791"/>
            <a:ext cx="1864613" cy="369332"/>
          </a:xfrm>
          <a:prstGeom prst="rect">
            <a:avLst/>
          </a:prstGeom>
        </p:spPr>
        <p:txBody>
          <a:bodyPr wrap="none">
            <a:spAutoFit/>
          </a:bodyPr>
          <a:lstStyle/>
          <a:p>
            <a:r>
              <a:rPr lang="zh-TW" altLang="en-US" dirty="0"/>
              <a:t>若真是如此</a:t>
            </a:r>
            <a:r>
              <a:rPr lang="en-US" altLang="zh-TW" dirty="0"/>
              <a:t>…….</a:t>
            </a:r>
            <a:endParaRPr lang="zh-TW" altLang="en-US" dirty="0"/>
          </a:p>
        </p:txBody>
      </p:sp>
      <p:pic>
        <p:nvPicPr>
          <p:cNvPr id="3696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55576" y="1759543"/>
            <a:ext cx="1753374" cy="1254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741062" y="4970160"/>
            <a:ext cx="7898882" cy="369332"/>
          </a:xfrm>
          <a:prstGeom prst="rect">
            <a:avLst/>
          </a:prstGeom>
        </p:spPr>
        <p:txBody>
          <a:bodyPr wrap="square">
            <a:spAutoFit/>
          </a:bodyPr>
          <a:lstStyle/>
          <a:p>
            <a:r>
              <a:rPr lang="zh-TW" altLang="en-US" dirty="0"/>
              <a:t>如果馬克斯威爾的以太存在，當觀察者以光速移動，對他來說光的速度是零。</a:t>
            </a:r>
          </a:p>
        </p:txBody>
      </p:sp>
      <p:sp>
        <p:nvSpPr>
          <p:cNvPr id="8" name="矩形 7"/>
          <p:cNvSpPr/>
          <p:nvPr/>
        </p:nvSpPr>
        <p:spPr>
          <a:xfrm>
            <a:off x="605217" y="1245345"/>
            <a:ext cx="2723823" cy="369332"/>
          </a:xfrm>
          <a:prstGeom prst="rect">
            <a:avLst/>
          </a:prstGeom>
        </p:spPr>
        <p:txBody>
          <a:bodyPr wrap="none">
            <a:spAutoFit/>
          </a:bodyPr>
          <a:lstStyle/>
          <a:p>
            <a:r>
              <a:rPr lang="zh-TW" altLang="en-US" dirty="0"/>
              <a:t>他看到的光會變成怎樣？</a:t>
            </a:r>
          </a:p>
        </p:txBody>
      </p:sp>
      <p:pic>
        <p:nvPicPr>
          <p:cNvPr id="3829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1301" y="1614677"/>
            <a:ext cx="2333024" cy="328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6">
            <a:extLst>
              <a:ext uri="{FF2B5EF4-FFF2-40B4-BE49-F238E27FC236}">
                <a16:creationId xmlns:a16="http://schemas.microsoft.com/office/drawing/2014/main" id="{F5FAF780-5CBB-0F46-9831-421FC8645E9E}"/>
              </a:ext>
            </a:extLst>
          </p:cNvPr>
          <p:cNvSpPr/>
          <p:nvPr/>
        </p:nvSpPr>
        <p:spPr>
          <a:xfrm>
            <a:off x="743024" y="5765690"/>
            <a:ext cx="7340471" cy="369332"/>
          </a:xfrm>
          <a:prstGeom prst="rect">
            <a:avLst/>
          </a:prstGeom>
        </p:spPr>
        <p:txBody>
          <a:bodyPr wrap="none">
            <a:spAutoFit/>
          </a:bodyPr>
          <a:lstStyle/>
          <a:p>
            <a:r>
              <a:rPr lang="zh-TW" altLang="en-US" dirty="0"/>
              <a:t>根據馬克斯威爾自己的方程式靜電場由電荷產生，靜磁場由電流產生！</a:t>
            </a:r>
          </a:p>
        </p:txBody>
      </p:sp>
    </p:spTree>
    <p:extLst>
      <p:ext uri="{BB962C8B-B14F-4D97-AF65-F5344CB8AC3E}">
        <p14:creationId xmlns:p14="http://schemas.microsoft.com/office/powerpoint/2010/main" val="171192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2978"/>
                                        </p:tgtEl>
                                        <p:attrNameLst>
                                          <p:attrName>style.visibility</p:attrName>
                                        </p:attrNameLst>
                                      </p:cBhvr>
                                      <p:to>
                                        <p:strVal val="visible"/>
                                      </p:to>
                                    </p:set>
                                    <p:anim calcmode="lin" valueType="num">
                                      <p:cBhvr additive="base">
                                        <p:cTn id="7" dur="500" fill="hold"/>
                                        <p:tgtEl>
                                          <p:spTgt spid="382978"/>
                                        </p:tgtEl>
                                        <p:attrNameLst>
                                          <p:attrName>ppt_x</p:attrName>
                                        </p:attrNameLst>
                                      </p:cBhvr>
                                      <p:tavLst>
                                        <p:tav tm="0">
                                          <p:val>
                                            <p:strVal val="#ppt_x"/>
                                          </p:val>
                                        </p:tav>
                                        <p:tav tm="100000">
                                          <p:val>
                                            <p:strVal val="#ppt_x"/>
                                          </p:val>
                                        </p:tav>
                                      </p:tavLst>
                                    </p:anim>
                                    <p:anim calcmode="lin" valueType="num">
                                      <p:cBhvr additive="base">
                                        <p:cTn id="8" dur="500" fill="hold"/>
                                        <p:tgtEl>
                                          <p:spTgt spid="3829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內容版面配置區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575556" y="467962"/>
            <a:ext cx="4185465" cy="4167497"/>
          </a:xfrm>
        </p:spPr>
      </p:pic>
      <p:sp>
        <p:nvSpPr>
          <p:cNvPr id="5" name="矩形 4"/>
          <p:cNvSpPr/>
          <p:nvPr/>
        </p:nvSpPr>
        <p:spPr>
          <a:xfrm>
            <a:off x="4788024" y="2886911"/>
            <a:ext cx="3542466" cy="1754326"/>
          </a:xfrm>
          <a:prstGeom prst="rect">
            <a:avLst/>
          </a:prstGeom>
        </p:spPr>
        <p:txBody>
          <a:bodyPr wrap="square">
            <a:spAutoFit/>
          </a:bodyPr>
          <a:lstStyle/>
          <a:p>
            <a:r>
              <a:rPr lang="en-US" altLang="zh-TW" dirty="0">
                <a:latin typeface="Cambria Math" panose="02040503050406030204" pitchFamily="18" charset="0"/>
                <a:ea typeface="Cambria Math" panose="02040503050406030204" pitchFamily="18" charset="0"/>
                <a:cs typeface="Times New Roman" panose="02020603050405020304" pitchFamily="18" charset="0"/>
              </a:rPr>
              <a:t>The Antennae Galaxies (also known as NGC 4038 and 4039) are a pair of distorted colliding spiral galaxies about 70 million light-years away, in the constellation of </a:t>
            </a:r>
            <a:r>
              <a:rPr lang="en-US" altLang="zh-TW" dirty="0" err="1">
                <a:latin typeface="Cambria Math" panose="02040503050406030204" pitchFamily="18" charset="0"/>
                <a:ea typeface="Cambria Math" panose="02040503050406030204" pitchFamily="18" charset="0"/>
                <a:cs typeface="Times New Roman" panose="02020603050405020304" pitchFamily="18" charset="0"/>
              </a:rPr>
              <a:t>Corvus</a:t>
            </a:r>
            <a:r>
              <a:rPr lang="en-US" altLang="zh-TW" dirty="0">
                <a:latin typeface="Cambria Math" panose="02040503050406030204" pitchFamily="18" charset="0"/>
                <a:ea typeface="Cambria Math" panose="02040503050406030204" pitchFamily="18" charset="0"/>
                <a:cs typeface="Times New Roman" panose="02020603050405020304" pitchFamily="18" charset="0"/>
              </a:rPr>
              <a:t> (The Crow)</a:t>
            </a:r>
            <a:endParaRPr lang="zh-TW" altLang="en-US" dirty="0">
              <a:latin typeface="Cambria Math" panose="02040503050406030204" pitchFamily="18" charset="0"/>
              <a:cs typeface="Times New Roman" panose="02020603050405020304" pitchFamily="18" charset="0"/>
            </a:endParaRPr>
          </a:p>
        </p:txBody>
      </p:sp>
      <p:sp>
        <p:nvSpPr>
          <p:cNvPr id="3" name="文字方塊 2"/>
          <p:cNvSpPr txBox="1"/>
          <p:nvPr/>
        </p:nvSpPr>
        <p:spPr>
          <a:xfrm>
            <a:off x="467544" y="4833447"/>
            <a:ext cx="6525725" cy="369332"/>
          </a:xfrm>
          <a:prstGeom prst="rect">
            <a:avLst/>
          </a:prstGeom>
          <a:noFill/>
        </p:spPr>
        <p:txBody>
          <a:bodyPr wrap="square" rtlCol="0">
            <a:spAutoFit/>
          </a:bodyPr>
          <a:lstStyle/>
          <a:p>
            <a:r>
              <a:rPr lang="zh-TW" altLang="en-US" sz="1800" dirty="0"/>
              <a:t>電磁波孤獨旅行了七千萬光年的空間</a:t>
            </a:r>
            <a:r>
              <a:rPr lang="zh-TW" altLang="en-US" dirty="0"/>
              <a:t>。</a:t>
            </a:r>
            <a:endParaRPr lang="zh-TW" altLang="en-US" sz="1800" dirty="0"/>
          </a:p>
        </p:txBody>
      </p:sp>
      <p:sp>
        <p:nvSpPr>
          <p:cNvPr id="6" name="文字方塊 2">
            <a:extLst>
              <a:ext uri="{FF2B5EF4-FFF2-40B4-BE49-F238E27FC236}">
                <a16:creationId xmlns:a16="http://schemas.microsoft.com/office/drawing/2014/main" id="{243C394B-AA21-CF4A-A1A2-08F641C2FDF1}"/>
              </a:ext>
            </a:extLst>
          </p:cNvPr>
          <p:cNvSpPr txBox="1">
            <a:spLocks noChangeArrowheads="1"/>
          </p:cNvSpPr>
          <p:nvPr/>
        </p:nvSpPr>
        <p:spPr bwMode="auto">
          <a:xfrm>
            <a:off x="467544" y="5259860"/>
            <a:ext cx="7884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當光離開光源已非常遙遠，既沒有電荷也沒有電流，何來靜電場靜磁場？</a:t>
            </a:r>
          </a:p>
        </p:txBody>
      </p:sp>
      <p:sp>
        <p:nvSpPr>
          <p:cNvPr id="7" name="矩形 6">
            <a:extLst>
              <a:ext uri="{FF2B5EF4-FFF2-40B4-BE49-F238E27FC236}">
                <a16:creationId xmlns:a16="http://schemas.microsoft.com/office/drawing/2014/main" id="{B1F3DACE-4D69-DA4C-9CBC-C88C2B38DD66}"/>
              </a:ext>
            </a:extLst>
          </p:cNvPr>
          <p:cNvSpPr/>
          <p:nvPr/>
        </p:nvSpPr>
        <p:spPr>
          <a:xfrm>
            <a:off x="467544" y="5661248"/>
            <a:ext cx="8489258" cy="369332"/>
          </a:xfrm>
          <a:prstGeom prst="rect">
            <a:avLst/>
          </a:prstGeom>
        </p:spPr>
        <p:txBody>
          <a:bodyPr wrap="square">
            <a:spAutoFit/>
          </a:bodyPr>
          <a:lstStyle/>
          <a:p>
            <a:r>
              <a:rPr lang="zh-TW" altLang="en-US" dirty="0"/>
              <a:t>因此，我們認為是對的的馬克斯威爾方程式，對這個以光速移動的觀察者是錯誤的！</a:t>
            </a:r>
          </a:p>
        </p:txBody>
      </p:sp>
      <p:sp>
        <p:nvSpPr>
          <p:cNvPr id="2" name="TextBox 1">
            <a:extLst>
              <a:ext uri="{FF2B5EF4-FFF2-40B4-BE49-F238E27FC236}">
                <a16:creationId xmlns:a16="http://schemas.microsoft.com/office/drawing/2014/main" id="{5E71DBCC-F27A-CD4D-B671-73E0A47B5AD2}"/>
              </a:ext>
            </a:extLst>
          </p:cNvPr>
          <p:cNvSpPr txBox="1"/>
          <p:nvPr/>
        </p:nvSpPr>
        <p:spPr>
          <a:xfrm>
            <a:off x="467544" y="6123956"/>
            <a:ext cx="7614592" cy="369332"/>
          </a:xfrm>
          <a:prstGeom prst="rect">
            <a:avLst/>
          </a:prstGeom>
          <a:noFill/>
        </p:spPr>
        <p:txBody>
          <a:bodyPr wrap="square" rtlCol="0">
            <a:spAutoFit/>
          </a:bodyPr>
          <a:lstStyle/>
          <a:p>
            <a:r>
              <a:rPr lang="en-TW" dirty="0"/>
              <a:t>因此做電磁學實驗就可以判斷觀察者是靜止還是在移動之中？</a:t>
            </a:r>
          </a:p>
        </p:txBody>
      </p:sp>
    </p:spTree>
    <p:extLst>
      <p:ext uri="{BB962C8B-B14F-4D97-AF65-F5344CB8AC3E}">
        <p14:creationId xmlns:p14="http://schemas.microsoft.com/office/powerpoint/2010/main" val="12291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picture-book.com/files/userimages/402u/train-diningc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657124"/>
            <a:ext cx="4945943" cy="253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8" descr="http://www.inkas.com/tours/jpg_files/jpg_hotels/hiram_bingham_din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890215"/>
            <a:ext cx="4055442" cy="2700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14" descr="http://www.destination360.com/north-america/canada/images/s/canada-train-tri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855242"/>
            <a:ext cx="3419871" cy="273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7"/>
          <p:cNvSpPr txBox="1">
            <a:spLocks noChangeArrowheads="1"/>
          </p:cNvSpPr>
          <p:nvPr/>
        </p:nvSpPr>
        <p:spPr bwMode="auto">
          <a:xfrm>
            <a:off x="1475656" y="476672"/>
            <a:ext cx="6696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在平穩移動的火車上，你會以為自己是靜止的，移動的是山。</a:t>
            </a:r>
          </a:p>
        </p:txBody>
      </p:sp>
    </p:spTree>
    <p:extLst>
      <p:ext uri="{BB962C8B-B14F-4D97-AF65-F5344CB8AC3E}">
        <p14:creationId xmlns:p14="http://schemas.microsoft.com/office/powerpoint/2010/main" val="3083736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EFC0F316-5FF3-C540-9998-F0DD2D7F85B7}"/>
              </a:ext>
            </a:extLst>
          </p:cNvPr>
          <p:cNvPicPr>
            <a:picLocks noChangeAspect="1"/>
          </p:cNvPicPr>
          <p:nvPr/>
        </p:nvPicPr>
        <p:blipFill rotWithShape="1">
          <a:blip r:embed="rId2">
            <a:extLst>
              <a:ext uri="{28A0092B-C50C-407E-A947-70E740481C1C}">
                <a14:useLocalDpi xmlns:a14="http://schemas.microsoft.com/office/drawing/2010/main" val="0"/>
              </a:ext>
            </a:extLst>
          </a:blip>
          <a:srcRect t="3800" r="1000"/>
          <a:stretch/>
        </p:blipFill>
        <p:spPr>
          <a:xfrm>
            <a:off x="2437535" y="414710"/>
            <a:ext cx="4049433" cy="5246538"/>
          </a:xfrm>
          <a:prstGeom prst="rect">
            <a:avLst/>
          </a:prstGeom>
        </p:spPr>
      </p:pic>
      <p:sp>
        <p:nvSpPr>
          <p:cNvPr id="4" name="TextBox 3">
            <a:extLst>
              <a:ext uri="{FF2B5EF4-FFF2-40B4-BE49-F238E27FC236}">
                <a16:creationId xmlns:a16="http://schemas.microsoft.com/office/drawing/2014/main" id="{3BF44617-AEC7-9844-B778-A0A50030092F}"/>
              </a:ext>
            </a:extLst>
          </p:cNvPr>
          <p:cNvSpPr txBox="1"/>
          <p:nvPr/>
        </p:nvSpPr>
        <p:spPr>
          <a:xfrm>
            <a:off x="3238115" y="5688564"/>
            <a:ext cx="2448272" cy="369332"/>
          </a:xfrm>
          <a:prstGeom prst="rect">
            <a:avLst/>
          </a:prstGeom>
          <a:noFill/>
        </p:spPr>
        <p:txBody>
          <a:bodyPr wrap="square" rtlCol="0">
            <a:spAutoFit/>
          </a:bodyPr>
          <a:lstStyle/>
          <a:p>
            <a:r>
              <a:rPr lang="en-TW" dirty="0"/>
              <a:t>日本軟體銀行孫正義</a:t>
            </a:r>
          </a:p>
        </p:txBody>
      </p:sp>
      <p:sp>
        <p:nvSpPr>
          <p:cNvPr id="5" name="TextBox 4">
            <a:extLst>
              <a:ext uri="{FF2B5EF4-FFF2-40B4-BE49-F238E27FC236}">
                <a16:creationId xmlns:a16="http://schemas.microsoft.com/office/drawing/2014/main" id="{C687221C-EB60-5146-8403-C2CBB8EE995D}"/>
              </a:ext>
            </a:extLst>
          </p:cNvPr>
          <p:cNvSpPr txBox="1"/>
          <p:nvPr/>
        </p:nvSpPr>
        <p:spPr>
          <a:xfrm>
            <a:off x="1475656" y="6085212"/>
            <a:ext cx="7056784" cy="369332"/>
          </a:xfrm>
          <a:prstGeom prst="rect">
            <a:avLst/>
          </a:prstGeom>
          <a:noFill/>
        </p:spPr>
        <p:txBody>
          <a:bodyPr wrap="square" rtlCol="0">
            <a:spAutoFit/>
          </a:bodyPr>
          <a:lstStyle/>
          <a:p>
            <a:r>
              <a:rPr lang="en-TW" dirty="0"/>
              <a:t>孫想讓人覺得軟銀很聰明，很尖端，用的就是一大堆的物理公式！</a:t>
            </a:r>
          </a:p>
        </p:txBody>
      </p:sp>
    </p:spTree>
    <p:extLst>
      <p:ext uri="{BB962C8B-B14F-4D97-AF65-F5344CB8AC3E}">
        <p14:creationId xmlns:p14="http://schemas.microsoft.com/office/powerpoint/2010/main" val="25367071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8" descr="http://www.iglucruise.com/images/queen-mary-2_i2679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13" y="4013200"/>
            <a:ext cx="3776662"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10" descr="[cunard_queen_mary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114942"/>
            <a:ext cx="4242073" cy="272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12" descr="The magnificient two-tiered Britannia Restaurant on Decks 2 and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7588" y="3976688"/>
            <a:ext cx="3870325"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文字方塊 7"/>
          <p:cNvSpPr txBox="1">
            <a:spLocks noChangeArrowheads="1"/>
          </p:cNvSpPr>
          <p:nvPr/>
        </p:nvSpPr>
        <p:spPr bwMode="auto">
          <a:xfrm>
            <a:off x="739867" y="323364"/>
            <a:ext cx="67690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在遊輪中，你幾乎會以為自己是靜止的。</a:t>
            </a:r>
          </a:p>
        </p:txBody>
      </p:sp>
      <p:sp>
        <p:nvSpPr>
          <p:cNvPr id="23558" name="文字方塊 8"/>
          <p:cNvSpPr txBox="1">
            <a:spLocks noChangeArrowheads="1"/>
          </p:cNvSpPr>
          <p:nvPr/>
        </p:nvSpPr>
        <p:spPr bwMode="auto">
          <a:xfrm>
            <a:off x="740187" y="692696"/>
            <a:ext cx="51845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在遊輪上，你看到的世界與靜止時無異。</a:t>
            </a:r>
          </a:p>
        </p:txBody>
      </p:sp>
      <p:pic>
        <p:nvPicPr>
          <p:cNvPr id="7" name="內容版面配置區 3"/>
          <p:cNvPicPr>
            <a:picLocks noChangeAspect="1"/>
          </p:cNvPicPr>
          <p:nvPr/>
        </p:nvPicPr>
        <p:blipFill rotWithShape="1">
          <a:blip r:embed="rId5" cstate="print">
            <a:extLst>
              <a:ext uri="{28A0092B-C50C-407E-A947-70E740481C1C}">
                <a14:useLocalDpi xmlns:a14="http://schemas.microsoft.com/office/drawing/2010/main" val="0"/>
              </a:ext>
            </a:extLst>
          </a:blip>
          <a:srcRect l="16656" t="22517" r="30329" b="24954"/>
          <a:stretch/>
        </p:blipFill>
        <p:spPr>
          <a:xfrm>
            <a:off x="5076056" y="1375859"/>
            <a:ext cx="3672355" cy="2462494"/>
          </a:xfrm>
          <a:prstGeom prst="rect">
            <a:avLst/>
          </a:prstGeom>
        </p:spPr>
      </p:pic>
    </p:spTree>
    <p:extLst>
      <p:ext uri="{BB962C8B-B14F-4D97-AF65-F5344CB8AC3E}">
        <p14:creationId xmlns:p14="http://schemas.microsoft.com/office/powerpoint/2010/main" val="390199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558"/>
                                        </p:tgtEl>
                                        <p:attrNameLst>
                                          <p:attrName>style.visibility</p:attrName>
                                        </p:attrNameLst>
                                      </p:cBhvr>
                                      <p:to>
                                        <p:strVal val="visible"/>
                                      </p:to>
                                    </p:set>
                                    <p:animEffect transition="in" filter="fade">
                                      <p:cBhvr>
                                        <p:cTn id="12" dur="1000"/>
                                        <p:tgtEl>
                                          <p:spTgt spid="23558"/>
                                        </p:tgtEl>
                                      </p:cBhvr>
                                    </p:animEffect>
                                    <p:anim calcmode="lin" valueType="num">
                                      <p:cBhvr>
                                        <p:cTn id="13" dur="1000" fill="hold"/>
                                        <p:tgtEl>
                                          <p:spTgt spid="23558"/>
                                        </p:tgtEl>
                                        <p:attrNameLst>
                                          <p:attrName>ppt_x</p:attrName>
                                        </p:attrNameLst>
                                      </p:cBhvr>
                                      <p:tavLst>
                                        <p:tav tm="0">
                                          <p:val>
                                            <p:strVal val="#ppt_x"/>
                                          </p:val>
                                        </p:tav>
                                        <p:tav tm="100000">
                                          <p:val>
                                            <p:strVal val="#ppt_x"/>
                                          </p:val>
                                        </p:tav>
                                      </p:tavLst>
                                    </p:anim>
                                    <p:anim calcmode="lin" valueType="num">
                                      <p:cBhvr>
                                        <p:cTn id="14" dur="1000" fill="hold"/>
                                        <p:tgtEl>
                                          <p:spTgt spid="235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文字方塊 3"/>
          <p:cNvSpPr txBox="1">
            <a:spLocks noChangeArrowheads="1"/>
          </p:cNvSpPr>
          <p:nvPr/>
        </p:nvSpPr>
        <p:spPr bwMode="auto">
          <a:xfrm>
            <a:off x="1443733" y="1854229"/>
            <a:ext cx="4344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solidFill>
                  <a:srgbClr val="FF0000"/>
                </a:solidFill>
                <a:latin typeface="Arial" charset="0"/>
              </a:rPr>
              <a:t>相對性原則 </a:t>
            </a:r>
            <a:r>
              <a:rPr kumimoji="0" lang="en-US" altLang="zh-TW" sz="1800" dirty="0">
                <a:solidFill>
                  <a:srgbClr val="FF0000"/>
                </a:solidFill>
                <a:latin typeface="Cambria Math" panose="02040503050406030204" pitchFamily="18" charset="0"/>
                <a:ea typeface="Cambria Math" panose="02040503050406030204" pitchFamily="18" charset="0"/>
              </a:rPr>
              <a:t>The Principle of Relativity</a:t>
            </a:r>
            <a:endParaRPr kumimoji="0" lang="zh-TW" altLang="en-US" sz="1800" dirty="0">
              <a:solidFill>
                <a:srgbClr val="FF0000"/>
              </a:solidFill>
              <a:latin typeface="Cambria Math" panose="02040503050406030204" pitchFamily="18" charset="0"/>
            </a:endParaRPr>
          </a:p>
        </p:txBody>
      </p:sp>
      <p:sp>
        <p:nvSpPr>
          <p:cNvPr id="24580" name="文字方塊 4"/>
          <p:cNvSpPr txBox="1">
            <a:spLocks noChangeArrowheads="1"/>
          </p:cNvSpPr>
          <p:nvPr/>
        </p:nvSpPr>
        <p:spPr bwMode="auto">
          <a:xfrm>
            <a:off x="1443733" y="2328892"/>
            <a:ext cx="6517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沒有任何力學實驗與觀測可以讓你測量觀察者的絕對運動速度！</a:t>
            </a:r>
          </a:p>
        </p:txBody>
      </p:sp>
      <p:pic>
        <p:nvPicPr>
          <p:cNvPr id="24581" name="Picture 5" descr="http://www.aei.mpg.de/einsteinOnline/en/images/elementary/relbewegung1s.png"/>
          <p:cNvPicPr>
            <a:picLocks noChangeAspect="1" noChangeArrowheads="1"/>
          </p:cNvPicPr>
          <p:nvPr/>
        </p:nvPicPr>
        <p:blipFill>
          <a:blip r:embed="rId2">
            <a:extLst>
              <a:ext uri="{28A0092B-C50C-407E-A947-70E740481C1C}">
                <a14:useLocalDpi xmlns:a14="http://schemas.microsoft.com/office/drawing/2010/main" val="0"/>
              </a:ext>
            </a:extLst>
          </a:blip>
          <a:srcRect r="25661" b="47275"/>
          <a:stretch>
            <a:fillRect/>
          </a:stretch>
        </p:blipFill>
        <p:spPr bwMode="auto">
          <a:xfrm>
            <a:off x="1355354" y="3834214"/>
            <a:ext cx="2124075"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7" descr="http://www.aei.mpg.de/einsteinOnline/en/images/elementary/relbewegung2s.png"/>
          <p:cNvPicPr>
            <a:picLocks noChangeAspect="1" noChangeArrowheads="1"/>
          </p:cNvPicPr>
          <p:nvPr/>
        </p:nvPicPr>
        <p:blipFill>
          <a:blip r:embed="rId3">
            <a:extLst>
              <a:ext uri="{28A0092B-C50C-407E-A947-70E740481C1C}">
                <a14:useLocalDpi xmlns:a14="http://schemas.microsoft.com/office/drawing/2010/main" val="0"/>
              </a:ext>
            </a:extLst>
          </a:blip>
          <a:srcRect r="44650" b="46808"/>
          <a:stretch>
            <a:fillRect/>
          </a:stretch>
        </p:blipFill>
        <p:spPr bwMode="auto">
          <a:xfrm>
            <a:off x="5171704" y="3797701"/>
            <a:ext cx="158115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3" descr="A-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0446" y="457229"/>
            <a:ext cx="149542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文字方塊 7"/>
          <p:cNvSpPr txBox="1">
            <a:spLocks noChangeArrowheads="1"/>
          </p:cNvSpPr>
          <p:nvPr/>
        </p:nvSpPr>
        <p:spPr bwMode="auto">
          <a:xfrm>
            <a:off x="1429446" y="852517"/>
            <a:ext cx="3887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伽利略將這個觀察提升為一個原則！</a:t>
            </a:r>
          </a:p>
        </p:txBody>
      </p:sp>
      <p:sp>
        <p:nvSpPr>
          <p:cNvPr id="2" name="文字方塊 1"/>
          <p:cNvSpPr txBox="1"/>
          <p:nvPr/>
        </p:nvSpPr>
        <p:spPr>
          <a:xfrm>
            <a:off x="1429446" y="2861597"/>
            <a:ext cx="7056784" cy="369332"/>
          </a:xfrm>
          <a:prstGeom prst="rect">
            <a:avLst/>
          </a:prstGeom>
          <a:noFill/>
        </p:spPr>
        <p:txBody>
          <a:bodyPr wrap="square" rtlCol="0">
            <a:spAutoFit/>
          </a:bodyPr>
          <a:lstStyle/>
          <a:p>
            <a:r>
              <a:rPr lang="zh-TW" altLang="en-US" dirty="0"/>
              <a:t>一個等速運動的觀察者，及一個靜止的觀察者，你是無法分辨的。</a:t>
            </a:r>
          </a:p>
        </p:txBody>
      </p:sp>
    </p:spTree>
    <p:extLst>
      <p:ext uri="{BB962C8B-B14F-4D97-AF65-F5344CB8AC3E}">
        <p14:creationId xmlns:p14="http://schemas.microsoft.com/office/powerpoint/2010/main" val="372877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掃瞄"/>
          <p:cNvPicPr>
            <a:picLocks noChangeAspect="1" noChangeArrowheads="1"/>
          </p:cNvPicPr>
          <p:nvPr/>
        </p:nvPicPr>
        <p:blipFill>
          <a:blip r:embed="rId2">
            <a:extLst>
              <a:ext uri="{28A0092B-C50C-407E-A947-70E740481C1C}">
                <a14:useLocalDpi xmlns:a14="http://schemas.microsoft.com/office/drawing/2010/main" val="0"/>
              </a:ext>
            </a:extLst>
          </a:blip>
          <a:srcRect t="14374" b="7481"/>
          <a:stretch>
            <a:fillRect/>
          </a:stretch>
        </p:blipFill>
        <p:spPr bwMode="auto">
          <a:xfrm>
            <a:off x="1763713" y="188913"/>
            <a:ext cx="5948362"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A-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213100"/>
            <a:ext cx="1595438"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484" name="直線接點 4"/>
          <p:cNvCxnSpPr>
            <a:cxnSpLocks noChangeShapeType="1"/>
          </p:cNvCxnSpPr>
          <p:nvPr/>
        </p:nvCxnSpPr>
        <p:spPr bwMode="auto">
          <a:xfrm rot="5400000">
            <a:off x="5120482" y="5364956"/>
            <a:ext cx="2044700" cy="158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20485" name="直線接點 6"/>
          <p:cNvCxnSpPr>
            <a:cxnSpLocks noChangeShapeType="1"/>
          </p:cNvCxnSpPr>
          <p:nvPr/>
        </p:nvCxnSpPr>
        <p:spPr bwMode="auto">
          <a:xfrm rot="5400000">
            <a:off x="3640931" y="1621632"/>
            <a:ext cx="2519363"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20486" name="直線接點 4"/>
          <p:cNvCxnSpPr>
            <a:cxnSpLocks noChangeShapeType="1"/>
          </p:cNvCxnSpPr>
          <p:nvPr/>
        </p:nvCxnSpPr>
        <p:spPr bwMode="auto">
          <a:xfrm flipH="1">
            <a:off x="3816350" y="1449388"/>
            <a:ext cx="1588" cy="489585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20487" name="直線接點 4"/>
          <p:cNvCxnSpPr>
            <a:cxnSpLocks noChangeShapeType="1"/>
          </p:cNvCxnSpPr>
          <p:nvPr/>
        </p:nvCxnSpPr>
        <p:spPr bwMode="auto">
          <a:xfrm flipH="1">
            <a:off x="3527425" y="333375"/>
            <a:ext cx="1588" cy="525621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012422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4133850" y="2844800"/>
            <a:ext cx="13319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solidFill>
                  <a:srgbClr val="FF0000"/>
                </a:solidFill>
                <a:latin typeface="Arial" charset="0"/>
              </a:rPr>
              <a:t>相對性原則</a:t>
            </a:r>
          </a:p>
        </p:txBody>
      </p:sp>
      <p:pic>
        <p:nvPicPr>
          <p:cNvPr id="21507" name="Picture 3" descr="A-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125" y="1952625"/>
            <a:ext cx="4602163"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文字方塊 5"/>
          <p:cNvSpPr txBox="1">
            <a:spLocks noChangeArrowheads="1"/>
          </p:cNvSpPr>
          <p:nvPr/>
        </p:nvSpPr>
        <p:spPr bwMode="auto">
          <a:xfrm>
            <a:off x="1800225" y="1520825"/>
            <a:ext cx="5732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如果地球在動，我們在地球上為何沒有感覺？</a:t>
            </a:r>
          </a:p>
        </p:txBody>
      </p:sp>
      <p:sp>
        <p:nvSpPr>
          <p:cNvPr id="21509" name="文字方塊 6"/>
          <p:cNvSpPr txBox="1">
            <a:spLocks noChangeArrowheads="1"/>
          </p:cNvSpPr>
          <p:nvPr/>
        </p:nvSpPr>
        <p:spPr bwMode="auto">
          <a:xfrm>
            <a:off x="1835150" y="1016000"/>
            <a:ext cx="5184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這樣的論證是回答那些反對地動說的質疑：</a:t>
            </a:r>
          </a:p>
        </p:txBody>
      </p:sp>
      <p:sp>
        <p:nvSpPr>
          <p:cNvPr id="8" name="文字方塊 7"/>
          <p:cNvSpPr txBox="1">
            <a:spLocks noChangeArrowheads="1"/>
          </p:cNvSpPr>
          <p:nvPr/>
        </p:nvSpPr>
        <p:spPr bwMode="auto">
          <a:xfrm>
            <a:off x="1943100" y="5337175"/>
            <a:ext cx="3997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本來就應該沒有感覺！</a:t>
            </a:r>
          </a:p>
        </p:txBody>
      </p:sp>
    </p:spTree>
    <p:extLst>
      <p:ext uri="{BB962C8B-B14F-4D97-AF65-F5344CB8AC3E}">
        <p14:creationId xmlns:p14="http://schemas.microsoft.com/office/powerpoint/2010/main" val="2960022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文字方塊 9"/>
          <p:cNvSpPr txBox="1">
            <a:spLocks noChangeArrowheads="1"/>
          </p:cNvSpPr>
          <p:nvPr/>
        </p:nvSpPr>
        <p:spPr bwMode="auto">
          <a:xfrm>
            <a:off x="1223963" y="3500438"/>
            <a:ext cx="5513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觀察者無法藉由實驗決定自己的</a:t>
            </a:r>
            <a:r>
              <a:rPr kumimoji="0" lang="zh-TW" altLang="en-US" sz="1800" dirty="0">
                <a:solidFill>
                  <a:srgbClr val="FF0000"/>
                </a:solidFill>
                <a:latin typeface="Arial" charset="0"/>
              </a:rPr>
              <a:t>絕對</a:t>
            </a:r>
            <a:r>
              <a:rPr kumimoji="0" lang="zh-TW" altLang="en-US" sz="1800" dirty="0">
                <a:latin typeface="Arial" charset="0"/>
              </a:rPr>
              <a:t>運動狀態！</a:t>
            </a:r>
          </a:p>
        </p:txBody>
      </p:sp>
      <p:sp>
        <p:nvSpPr>
          <p:cNvPr id="65544" name="文字方塊 10"/>
          <p:cNvSpPr txBox="1">
            <a:spLocks noChangeArrowheads="1"/>
          </p:cNvSpPr>
          <p:nvPr/>
        </p:nvSpPr>
        <p:spPr bwMode="auto">
          <a:xfrm>
            <a:off x="1223963" y="4005263"/>
            <a:ext cx="5586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運動只是相對的概念！</a:t>
            </a:r>
          </a:p>
        </p:txBody>
      </p:sp>
      <p:pic>
        <p:nvPicPr>
          <p:cNvPr id="25604" name="Picture 5" descr="http://www.aei.mpg.de/einsteinOnline/en/images/elementary/relbewegung1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875" y="1482725"/>
            <a:ext cx="220027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descr="http://www.aei.mpg.de/einsteinOnline/en/images/elementary/relbewegung2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484313"/>
            <a:ext cx="2070100"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1">
            <a:extLst>
              <a:ext uri="{FF2B5EF4-FFF2-40B4-BE49-F238E27FC236}">
                <a16:creationId xmlns:a16="http://schemas.microsoft.com/office/drawing/2014/main" id="{C29FFFDA-EAA7-CE44-871B-2996379AE05B}"/>
              </a:ext>
            </a:extLst>
          </p:cNvPr>
          <p:cNvSpPr/>
          <p:nvPr/>
        </p:nvSpPr>
        <p:spPr>
          <a:xfrm>
            <a:off x="1218275" y="4648655"/>
            <a:ext cx="7893646" cy="369332"/>
          </a:xfrm>
          <a:prstGeom prst="rect">
            <a:avLst/>
          </a:prstGeom>
        </p:spPr>
        <p:txBody>
          <a:bodyPr wrap="square">
            <a:spAutoFit/>
          </a:bodyPr>
          <a:lstStyle/>
          <a:p>
            <a:r>
              <a:rPr lang="zh-TW" altLang="zh-CN" dirty="0"/>
              <a:t>愛因斯坦大膽地將原本在力學適用的相對性原則，推廣到電磁現象以及光。</a:t>
            </a:r>
            <a:endParaRPr lang="zh-CN" altLang="en-US" dirty="0"/>
          </a:p>
        </p:txBody>
      </p:sp>
      <p:sp>
        <p:nvSpPr>
          <p:cNvPr id="7" name="文字方塊 4">
            <a:extLst>
              <a:ext uri="{FF2B5EF4-FFF2-40B4-BE49-F238E27FC236}">
                <a16:creationId xmlns:a16="http://schemas.microsoft.com/office/drawing/2014/main" id="{68B3EA59-1300-0349-82F4-2B3AC468CF68}"/>
              </a:ext>
            </a:extLst>
          </p:cNvPr>
          <p:cNvSpPr txBox="1">
            <a:spLocks noChangeArrowheads="1"/>
          </p:cNvSpPr>
          <p:nvPr/>
        </p:nvSpPr>
        <p:spPr bwMode="auto">
          <a:xfrm>
            <a:off x="1223963" y="5189021"/>
            <a:ext cx="72054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沒有任何電磁學實驗與觀測可以讓你測量觀察者的絕對運動速度！</a:t>
            </a:r>
          </a:p>
        </p:txBody>
      </p:sp>
    </p:spTree>
    <p:extLst>
      <p:ext uri="{BB962C8B-B14F-4D97-AF65-F5344CB8AC3E}">
        <p14:creationId xmlns:p14="http://schemas.microsoft.com/office/powerpoint/2010/main" val="42764702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656" t="22517" r="30329" b="24954"/>
          <a:stretch/>
        </p:blipFill>
        <p:spPr>
          <a:xfrm>
            <a:off x="1796154" y="1450549"/>
            <a:ext cx="5584105" cy="3744416"/>
          </a:xfrm>
        </p:spPr>
      </p:pic>
      <p:sp>
        <p:nvSpPr>
          <p:cNvPr id="6" name="文字方塊 7"/>
          <p:cNvSpPr txBox="1">
            <a:spLocks noChangeArrowheads="1"/>
          </p:cNvSpPr>
          <p:nvPr/>
        </p:nvSpPr>
        <p:spPr bwMode="auto">
          <a:xfrm>
            <a:off x="1781884" y="5307123"/>
            <a:ext cx="6534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如果在平穩移動的火車上，你觀察不到與靜止時有任何差異。</a:t>
            </a:r>
          </a:p>
        </p:txBody>
      </p:sp>
      <p:pic>
        <p:nvPicPr>
          <p:cNvPr id="7" name="Picture 2" descr="Speed_of_light_from_Earth_to_Mo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81884" y="993150"/>
            <a:ext cx="4839271" cy="434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itebulb"/>
          <p:cNvSpPr>
            <a:spLocks noEditPoints="1" noChangeArrowheads="1"/>
          </p:cNvSpPr>
          <p:nvPr/>
        </p:nvSpPr>
        <p:spPr bwMode="auto">
          <a:xfrm>
            <a:off x="1691680" y="993150"/>
            <a:ext cx="530176" cy="653629"/>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 name="文字方塊 8"/>
          <p:cNvSpPr txBox="1"/>
          <p:nvPr/>
        </p:nvSpPr>
        <p:spPr>
          <a:xfrm>
            <a:off x="1796154" y="5683043"/>
            <a:ext cx="5760640" cy="369332"/>
          </a:xfrm>
          <a:prstGeom prst="rect">
            <a:avLst/>
          </a:prstGeom>
          <a:noFill/>
        </p:spPr>
        <p:txBody>
          <a:bodyPr wrap="square" rtlCol="0">
            <a:spAutoFit/>
          </a:bodyPr>
          <a:lstStyle/>
          <a:p>
            <a:r>
              <a:rPr lang="zh-TW" altLang="en-US" dirty="0"/>
              <a:t>因此你測量到的光速必定與你靜止時無異！</a:t>
            </a:r>
          </a:p>
        </p:txBody>
      </p:sp>
    </p:spTree>
    <p:extLst>
      <p:ext uri="{BB962C8B-B14F-4D97-AF65-F5344CB8AC3E}">
        <p14:creationId xmlns:p14="http://schemas.microsoft.com/office/powerpoint/2010/main" val="234180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Michael Faraday conducting an electrochemical experiment, steel engraving, 1845.&#10;[Credits : The Granger Collection, New Y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3494" y="1390685"/>
            <a:ext cx="145732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8" descr="http://www.acclaimimages.com/_gallery/_images_n300/0515-0904-0722-5835_cartoon_rocket_ship_in_space_above_the_earth_and_mo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7844" y="1390685"/>
            <a:ext cx="2592387"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1749" name="文字方塊 7"/>
              <p:cNvSpPr txBox="1">
                <a:spLocks noChangeArrowheads="1"/>
              </p:cNvSpPr>
              <p:nvPr/>
            </p:nvSpPr>
            <p:spPr bwMode="auto">
              <a:xfrm>
                <a:off x="747564" y="5147481"/>
                <a:ext cx="7400081" cy="369332"/>
              </a:xfrm>
              <a:prstGeom prst="rect">
                <a:avLst/>
              </a:prstGeom>
              <a:noFill/>
              <a:ln w="9525">
                <a:noFill/>
                <a:miter lim="800000"/>
                <a:headEnd/>
                <a:tailEnd/>
              </a:ln>
            </p:spPr>
            <p:txBody>
              <a:bodyPr wrap="square">
                <a:spAutoFit/>
              </a:bodyPr>
              <a:lstStyle/>
              <a:p>
                <a:pPr>
                  <a:defRPr/>
                </a:pPr>
                <a:r>
                  <a:rPr lang="zh-TW" altLang="en-US" dirty="0"/>
                  <a:t>那麼</a:t>
                </a:r>
                <a:r>
                  <a:rPr lang="zh-TW" altLang="en-US" dirty="0">
                    <a:latin typeface="+mn-lt"/>
                  </a:rPr>
                  <a:t>光速與測量者的運動狀態必須無關，永遠是</a:t>
                </a:r>
                <a14:m>
                  <m:oMath xmlns:m="http://schemas.openxmlformats.org/officeDocument/2006/math">
                    <m:r>
                      <a:rPr lang="en-US" altLang="zh-TW" i="1" dirty="0" smtClean="0">
                        <a:latin typeface="Cambria Math"/>
                        <a:cs typeface="Times New Roman" panose="02020603050405020304" pitchFamily="18" charset="0"/>
                      </a:rPr>
                      <m:t>𝑐</m:t>
                    </m:r>
                  </m:oMath>
                </a14:m>
                <a:r>
                  <a:rPr lang="zh-TW" altLang="en-US" dirty="0">
                    <a:latin typeface="Times New Roman" panose="02020603050405020304" pitchFamily="18" charset="0"/>
                    <a:cs typeface="Times New Roman" panose="02020603050405020304" pitchFamily="18" charset="0"/>
                  </a:rPr>
                  <a:t>。</a:t>
                </a:r>
              </a:p>
            </p:txBody>
          </p:sp>
        </mc:Choice>
        <mc:Fallback xmlns="">
          <p:sp>
            <p:nvSpPr>
              <p:cNvPr id="31749" name="文字方塊 7"/>
              <p:cNvSpPr txBox="1">
                <a:spLocks noRot="1" noChangeAspect="1" noMove="1" noResize="1" noEditPoints="1" noAdjustHandles="1" noChangeArrowheads="1" noChangeShapeType="1" noTextEdit="1"/>
              </p:cNvSpPr>
              <p:nvPr/>
            </p:nvSpPr>
            <p:spPr bwMode="auto">
              <a:xfrm>
                <a:off x="747564" y="5147481"/>
                <a:ext cx="7400081" cy="369332"/>
              </a:xfrm>
              <a:prstGeom prst="rect">
                <a:avLst/>
              </a:prstGeom>
              <a:blipFill>
                <a:blip r:embed="rId4"/>
                <a:stretch>
                  <a:fillRect l="-859" t="-6897" b="-24138"/>
                </a:stretch>
              </a:blipFill>
              <a:ln w="9525">
                <a:noFill/>
                <a:miter lim="800000"/>
                <a:headEnd/>
                <a:tailEnd/>
              </a:ln>
            </p:spPr>
            <p:txBody>
              <a:bodyPr/>
              <a:lstStyle/>
              <a:p>
                <a:r>
                  <a:rPr lang="en-TW">
                    <a:noFill/>
                  </a:rPr>
                  <a:t> </a:t>
                </a:r>
              </a:p>
            </p:txBody>
          </p:sp>
        </mc:Fallback>
      </mc:AlternateContent>
      <p:pic>
        <p:nvPicPr>
          <p:cNvPr id="83973" name="圖片 5" descr="eina15.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8544" y="1462122"/>
            <a:ext cx="17526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Speed_of_light_from_Earth_to_Moo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47564" y="274201"/>
            <a:ext cx="82311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tebulb"/>
          <p:cNvSpPr>
            <a:spLocks noEditPoints="1" noChangeArrowheads="1"/>
          </p:cNvSpPr>
          <p:nvPr/>
        </p:nvSpPr>
        <p:spPr bwMode="auto">
          <a:xfrm>
            <a:off x="747564" y="387994"/>
            <a:ext cx="386160" cy="512188"/>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mc:AlternateContent xmlns:mc="http://schemas.openxmlformats.org/markup-compatibility/2006" xmlns:a14="http://schemas.microsoft.com/office/drawing/2010/main">
        <mc:Choice Requires="a14">
          <p:sp>
            <p:nvSpPr>
              <p:cNvPr id="3" name="矩形 2"/>
              <p:cNvSpPr/>
              <p:nvPr/>
            </p:nvSpPr>
            <p:spPr>
              <a:xfrm>
                <a:off x="747564" y="4221088"/>
                <a:ext cx="7893647" cy="529569"/>
              </a:xfrm>
              <a:prstGeom prst="rect">
                <a:avLst/>
              </a:prstGeom>
            </p:spPr>
            <p:txBody>
              <a:bodyPr wrap="square">
                <a:spAutoFit/>
              </a:bodyPr>
              <a:lstStyle/>
              <a:p>
                <a:r>
                  <a:rPr lang="zh-TW" altLang="en-US" dirty="0"/>
                  <a:t>電磁方程式</a:t>
                </a:r>
                <a:r>
                  <a:rPr lang="zh-TW" altLang="zh-CN" dirty="0"/>
                  <a:t>預測電磁波是以一定速</a:t>
                </a:r>
                <a14:m>
                  <m:oMath xmlns:m="http://schemas.openxmlformats.org/officeDocument/2006/math">
                    <m:r>
                      <a:rPr lang="en-US" altLang="zh-CN" i="1">
                        <a:latin typeface="Cambria Math"/>
                      </a:rPr>
                      <m:t>𝑐</m:t>
                    </m:r>
                    <m:r>
                      <a:rPr lang="en-US" altLang="zh-CN">
                        <a:latin typeface="Cambria Math"/>
                      </a:rPr>
                      <m:t>=</m:t>
                    </m:r>
                    <m:f>
                      <m:fPr>
                        <m:ctrlPr>
                          <a:rPr lang="zh-CN" altLang="zh-CN" i="1">
                            <a:latin typeface="Cambria Math" panose="02040503050406030204" pitchFamily="18" charset="0"/>
                          </a:rPr>
                        </m:ctrlPr>
                      </m:fPr>
                      <m:num>
                        <m:r>
                          <a:rPr lang="en-US" altLang="zh-CN" i="1">
                            <a:latin typeface="Cambria Math"/>
                          </a:rPr>
                          <m:t>1</m:t>
                        </m:r>
                      </m:num>
                      <m:den>
                        <m:rad>
                          <m:radPr>
                            <m:degHide m:val="on"/>
                            <m:ctrlPr>
                              <a:rPr lang="zh-CN" altLang="zh-CN" i="1">
                                <a:latin typeface="Cambria Math" panose="02040503050406030204" pitchFamily="18" charset="0"/>
                              </a:rPr>
                            </m:ctrlPr>
                          </m:radPr>
                          <m:deg/>
                          <m:e>
                            <m:sSub>
                              <m:sSubPr>
                                <m:ctrlPr>
                                  <a:rPr lang="zh-CN" altLang="zh-CN" i="1">
                                    <a:latin typeface="Cambria Math" panose="02040503050406030204" pitchFamily="18" charset="0"/>
                                  </a:rPr>
                                </m:ctrlPr>
                              </m:sSubPr>
                              <m:e>
                                <m:r>
                                  <a:rPr lang="en-US" altLang="zh-CN" i="1">
                                    <a:latin typeface="Cambria Math"/>
                                  </a:rPr>
                                  <m:t>𝜇</m:t>
                                </m:r>
                              </m:e>
                              <m:sub>
                                <m:r>
                                  <a:rPr lang="en-US" altLang="zh-CN" i="1">
                                    <a:latin typeface="Cambria Math"/>
                                  </a:rPr>
                                  <m:t>0</m:t>
                                </m:r>
                              </m:sub>
                            </m:sSub>
                            <m:sSub>
                              <m:sSubPr>
                                <m:ctrlPr>
                                  <a:rPr lang="zh-CN" altLang="zh-CN" i="1">
                                    <a:latin typeface="Cambria Math" panose="02040503050406030204" pitchFamily="18" charset="0"/>
                                  </a:rPr>
                                </m:ctrlPr>
                              </m:sSubPr>
                              <m:e>
                                <m:r>
                                  <a:rPr lang="en-US" altLang="zh-CN" i="1">
                                    <a:latin typeface="Cambria Math"/>
                                  </a:rPr>
                                  <m:t>𝜖</m:t>
                                </m:r>
                              </m:e>
                              <m:sub>
                                <m:r>
                                  <a:rPr lang="en-US" altLang="zh-CN" i="1">
                                    <a:latin typeface="Cambria Math"/>
                                  </a:rPr>
                                  <m:t>0</m:t>
                                </m:r>
                              </m:sub>
                            </m:sSub>
                          </m:e>
                        </m:rad>
                      </m:den>
                    </m:f>
                  </m:oMath>
                </a14:m>
                <a:r>
                  <a:rPr lang="zh-TW" altLang="zh-CN" dirty="0"/>
                  <a:t>傳播</a:t>
                </a:r>
                <a:r>
                  <a:rPr lang="zh-TW" altLang="en-US" dirty="0"/>
                  <a:t>。</a:t>
                </a:r>
                <a:endParaRPr lang="zh-CN" altLang="en-US" dirty="0"/>
              </a:p>
            </p:txBody>
          </p:sp>
        </mc:Choice>
        <mc:Fallback xmlns="">
          <p:sp>
            <p:nvSpPr>
              <p:cNvPr id="3" name="矩形 2"/>
              <p:cNvSpPr>
                <a:spLocks noRot="1" noChangeAspect="1" noMove="1" noResize="1" noEditPoints="1" noAdjustHandles="1" noChangeArrowheads="1" noChangeShapeType="1" noTextEdit="1"/>
              </p:cNvSpPr>
              <p:nvPr/>
            </p:nvSpPr>
            <p:spPr>
              <a:xfrm>
                <a:off x="747564" y="4221088"/>
                <a:ext cx="7893647" cy="529569"/>
              </a:xfrm>
              <a:prstGeom prst="rect">
                <a:avLst/>
              </a:prstGeom>
              <a:blipFill>
                <a:blip r:embed="rId7"/>
                <a:stretch>
                  <a:fillRect l="-805"/>
                </a:stretch>
              </a:blipFill>
            </p:spPr>
            <p:txBody>
              <a:bodyPr/>
              <a:lstStyle/>
              <a:p>
                <a:r>
                  <a:rPr lang="en-TW">
                    <a:noFill/>
                  </a:rPr>
                  <a:t> </a:t>
                </a:r>
              </a:p>
            </p:txBody>
          </p:sp>
        </mc:Fallback>
      </mc:AlternateContent>
      <p:sp>
        <p:nvSpPr>
          <p:cNvPr id="4" name="文字方塊 3"/>
          <p:cNvSpPr txBox="1"/>
          <p:nvPr/>
        </p:nvSpPr>
        <p:spPr>
          <a:xfrm>
            <a:off x="771874" y="4707948"/>
            <a:ext cx="7571303" cy="369332"/>
          </a:xfrm>
          <a:prstGeom prst="rect">
            <a:avLst/>
          </a:prstGeom>
          <a:noFill/>
        </p:spPr>
        <p:txBody>
          <a:bodyPr wrap="none" rtlCol="0">
            <a:spAutoFit/>
          </a:bodyPr>
          <a:lstStyle/>
          <a:p>
            <a:r>
              <a:rPr lang="zh-TW" altLang="en-US" dirty="0"/>
              <a:t>根據相對性原則，我們</a:t>
            </a:r>
            <a:r>
              <a:rPr lang="zh-TW" altLang="zh-CN" dirty="0"/>
              <a:t>無法透過光學實驗，來判斷觀察者</a:t>
            </a:r>
            <a:r>
              <a:rPr lang="zh-TW" altLang="en-US" dirty="0"/>
              <a:t>的運動狀態。</a:t>
            </a:r>
            <a:endParaRPr lang="zh-CN" altLang="en-US"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EE6596A-F6BA-A44A-97CB-DFDA14CFF65F}"/>
                  </a:ext>
                </a:extLst>
              </p:cNvPr>
              <p:cNvSpPr txBox="1"/>
              <p:nvPr/>
            </p:nvSpPr>
            <p:spPr>
              <a:xfrm>
                <a:off x="3902200" y="5691949"/>
                <a:ext cx="792187"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oMath>
                  </m:oMathPara>
                </a14:m>
                <a:endParaRPr lang="en-TW" dirty="0"/>
              </a:p>
            </p:txBody>
          </p:sp>
        </mc:Choice>
        <mc:Fallback xmlns="">
          <p:sp>
            <p:nvSpPr>
              <p:cNvPr id="12" name="TextBox 11">
                <a:extLst>
                  <a:ext uri="{FF2B5EF4-FFF2-40B4-BE49-F238E27FC236}">
                    <a16:creationId xmlns:a16="http://schemas.microsoft.com/office/drawing/2014/main" id="{3EE6596A-F6BA-A44A-97CB-DFDA14CFF65F}"/>
                  </a:ext>
                </a:extLst>
              </p:cNvPr>
              <p:cNvSpPr txBox="1">
                <a:spLocks noRot="1" noChangeAspect="1" noMove="1" noResize="1" noEditPoints="1" noAdjustHandles="1" noChangeArrowheads="1" noChangeShapeType="1" noTextEdit="1"/>
              </p:cNvSpPr>
              <p:nvPr/>
            </p:nvSpPr>
            <p:spPr>
              <a:xfrm>
                <a:off x="3902200" y="5691949"/>
                <a:ext cx="792187" cy="369332"/>
              </a:xfrm>
              <a:prstGeom prst="rect">
                <a:avLst/>
              </a:prstGeom>
              <a:blipFill>
                <a:blip r:embed="rId8"/>
                <a:stretch>
                  <a:fillRect/>
                </a:stretch>
              </a:blipFill>
            </p:spPr>
            <p:txBody>
              <a:bodyPr/>
              <a:lstStyle/>
              <a:p>
                <a:r>
                  <a:rPr lang="en-TW">
                    <a:noFill/>
                  </a:rPr>
                  <a:t> </a:t>
                </a:r>
              </a:p>
            </p:txBody>
          </p:sp>
        </mc:Fallback>
      </mc:AlternateContent>
    </p:spTree>
    <p:extLst>
      <p:ext uri="{BB962C8B-B14F-4D97-AF65-F5344CB8AC3E}">
        <p14:creationId xmlns:p14="http://schemas.microsoft.com/office/powerpoint/2010/main" val="28527834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endParaRPr lang="zh-TW" altLang="en-US"/>
          </a:p>
        </p:txBody>
      </p:sp>
      <p:sp>
        <p:nvSpPr>
          <p:cNvPr id="13315" name="Rectangle 3"/>
          <p:cNvSpPr>
            <a:spLocks noGrp="1" noChangeArrowheads="1"/>
          </p:cNvSpPr>
          <p:nvPr>
            <p:ph type="body" idx="1"/>
          </p:nvPr>
        </p:nvSpPr>
        <p:spPr/>
        <p:txBody>
          <a:bodyPr/>
          <a:lstStyle/>
          <a:p>
            <a:pPr eaLnBrk="1" hangingPunct="1"/>
            <a:endParaRPr lang="zh-TW" altLang="en-US"/>
          </a:p>
        </p:txBody>
      </p:sp>
      <p:pic>
        <p:nvPicPr>
          <p:cNvPr id="13316" name="Picture 4" descr="File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6288" y="-419100"/>
            <a:ext cx="10698163"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文字方塊 1"/>
          <p:cNvSpPr txBox="1">
            <a:spLocks noChangeArrowheads="1"/>
          </p:cNvSpPr>
          <p:nvPr/>
        </p:nvSpPr>
        <p:spPr bwMode="auto">
          <a:xfrm>
            <a:off x="35496" y="2204864"/>
            <a:ext cx="9289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lang="zh-TW" altLang="en-US" sz="1800" dirty="0">
                <a:latin typeface="Arial" charset="0"/>
              </a:rPr>
              <a:t>這樣的想法是與一般的生活經驗違背的，是愛因斯坦對，還是日常經驗對呢？</a:t>
            </a:r>
          </a:p>
        </p:txBody>
      </p:sp>
    </p:spTree>
    <p:extLst>
      <p:ext uri="{BB962C8B-B14F-4D97-AF65-F5344CB8AC3E}">
        <p14:creationId xmlns:p14="http://schemas.microsoft.com/office/powerpoint/2010/main" val="14866014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文字方塊 4"/>
          <p:cNvSpPr txBox="1">
            <a:spLocks noChangeArrowheads="1"/>
          </p:cNvSpPr>
          <p:nvPr/>
        </p:nvSpPr>
        <p:spPr bwMode="auto">
          <a:xfrm>
            <a:off x="1256457" y="4930873"/>
            <a:ext cx="5549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事實上在馬克斯威爾心目中，</a:t>
            </a:r>
            <a:endParaRPr kumimoji="0" lang="en-US" altLang="zh-TW" sz="1800">
              <a:latin typeface="Arial" charset="0"/>
            </a:endParaRPr>
          </a:p>
        </p:txBody>
      </p:sp>
      <p:sp>
        <p:nvSpPr>
          <p:cNvPr id="69635" name="文字方塊 5"/>
          <p:cNvSpPr txBox="1">
            <a:spLocks noChangeArrowheads="1"/>
          </p:cNvSpPr>
          <p:nvPr/>
        </p:nvSpPr>
        <p:spPr bwMode="auto">
          <a:xfrm>
            <a:off x="1256457" y="4456211"/>
            <a:ext cx="438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水波的波速只對傳播的介質</a:t>
            </a:r>
            <a:r>
              <a:rPr kumimoji="0" lang="en-US" altLang="zh-TW" sz="1800" dirty="0">
                <a:latin typeface="Arial" charset="0"/>
              </a:rPr>
              <a:t>(</a:t>
            </a:r>
            <a:r>
              <a:rPr kumimoji="0" lang="zh-TW" altLang="en-US" sz="1800" dirty="0">
                <a:latin typeface="Arial" charset="0"/>
              </a:rPr>
              <a:t>水面</a:t>
            </a:r>
            <a:r>
              <a:rPr kumimoji="0" lang="en-US" altLang="zh-TW" sz="1800" dirty="0">
                <a:latin typeface="Arial" charset="0"/>
              </a:rPr>
              <a:t>)</a:t>
            </a:r>
            <a:r>
              <a:rPr kumimoji="0" lang="zh-TW" altLang="en-US" sz="1800" dirty="0">
                <a:latin typeface="Arial" charset="0"/>
              </a:rPr>
              <a:t>是定值！</a:t>
            </a:r>
          </a:p>
        </p:txBody>
      </p:sp>
      <p:pic>
        <p:nvPicPr>
          <p:cNvPr id="69637" name="Picture 6" descr="http://www.hickerphoto.com/data/media/171/wave_power_t1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2557" y="1193104"/>
            <a:ext cx="44577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矩形 5"/>
          <p:cNvSpPr>
            <a:spLocks noChangeArrowheads="1"/>
          </p:cNvSpPr>
          <p:nvPr/>
        </p:nvSpPr>
        <p:spPr bwMode="auto">
          <a:xfrm>
            <a:off x="1259632" y="5445223"/>
            <a:ext cx="74888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None/>
            </a:pPr>
            <a:r>
              <a:rPr kumimoji="0" lang="zh-TW" altLang="en-US" sz="1800" dirty="0">
                <a:latin typeface="Arial" charset="0"/>
              </a:rPr>
              <a:t>電磁波像水波一樣是在一個介質中傳播的！他稱之為</a:t>
            </a:r>
            <a:r>
              <a:rPr kumimoji="0" lang="zh-TW" altLang="en-US" sz="1800" dirty="0">
                <a:solidFill>
                  <a:srgbClr val="FF0000"/>
                </a:solidFill>
                <a:latin typeface="Arial" charset="0"/>
              </a:rPr>
              <a:t>以太</a:t>
            </a:r>
            <a:r>
              <a:rPr kumimoji="0" lang="en-GB" altLang="zh-TW" sz="1800" dirty="0">
                <a:solidFill>
                  <a:srgbClr val="FF0000"/>
                </a:solidFill>
                <a:cs typeface="Times New Roman" panose="02020603050405020304" pitchFamily="18" charset="0"/>
              </a:rPr>
              <a:t>Et</a:t>
            </a:r>
            <a:r>
              <a:rPr lang="en-GB" sz="1800" dirty="0">
                <a:solidFill>
                  <a:srgbClr val="FF0000"/>
                </a:solidFill>
                <a:cs typeface="Times New Roman" panose="02020603050405020304" pitchFamily="18" charset="0"/>
              </a:rPr>
              <a:t>her</a:t>
            </a:r>
            <a:r>
              <a:rPr kumimoji="0" lang="zh-TW" altLang="en-US" sz="1800" dirty="0">
                <a:latin typeface="Arial" charset="0"/>
              </a:rPr>
              <a:t>！</a:t>
            </a:r>
          </a:p>
        </p:txBody>
      </p:sp>
      <p:pic>
        <p:nvPicPr>
          <p:cNvPr id="7" name="Picture 4" descr="Image:James Clerk Maxwell.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0182" y="3379886"/>
            <a:ext cx="1657019" cy="199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82146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PDF) ARISTOTELIAN AETHER AND VOID IN THE UNIVERSE">
            <a:extLst>
              <a:ext uri="{FF2B5EF4-FFF2-40B4-BE49-F238E27FC236}">
                <a16:creationId xmlns:a16="http://schemas.microsoft.com/office/drawing/2014/main" id="{3A414A2F-B1B7-464F-86A9-4D240C5DF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2992" y="188640"/>
            <a:ext cx="2794000" cy="2794000"/>
          </a:xfrm>
          <a:prstGeom prst="rect">
            <a:avLst/>
          </a:prstGeom>
          <a:noFill/>
          <a:extLst>
            <a:ext uri="{909E8E84-426E-40DD-AFC4-6F175D3DCCD1}">
              <a14:hiddenFill xmlns:a14="http://schemas.microsoft.com/office/drawing/2010/main">
                <a:solidFill>
                  <a:srgbClr val="FFFFFF"/>
                </a:solidFill>
              </a14:hiddenFill>
            </a:ext>
          </a:extLst>
        </p:spPr>
      </p:pic>
      <p:pic>
        <p:nvPicPr>
          <p:cNvPr id="54276" name="Picture 4">
            <a:extLst>
              <a:ext uri="{FF2B5EF4-FFF2-40B4-BE49-F238E27FC236}">
                <a16:creationId xmlns:a16="http://schemas.microsoft.com/office/drawing/2014/main" id="{8E272542-B383-6045-9DA6-47A13521E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319" y="3212976"/>
            <a:ext cx="3407346" cy="3503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543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blackboard&#10;&#10;Description automatically generated">
            <a:extLst>
              <a:ext uri="{FF2B5EF4-FFF2-40B4-BE49-F238E27FC236}">
                <a16:creationId xmlns:a16="http://schemas.microsoft.com/office/drawing/2014/main" id="{A83F2457-44FE-7C43-95D2-AA9968773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980728"/>
            <a:ext cx="6193193" cy="4126215"/>
          </a:xfrm>
          <a:prstGeom prst="rect">
            <a:avLst/>
          </a:prstGeom>
        </p:spPr>
      </p:pic>
      <p:sp>
        <p:nvSpPr>
          <p:cNvPr id="4" name="TextBox 3">
            <a:extLst>
              <a:ext uri="{FF2B5EF4-FFF2-40B4-BE49-F238E27FC236}">
                <a16:creationId xmlns:a16="http://schemas.microsoft.com/office/drawing/2014/main" id="{39B9442F-FDE5-FB43-90A2-05D226FDA7BB}"/>
              </a:ext>
            </a:extLst>
          </p:cNvPr>
          <p:cNvSpPr txBox="1"/>
          <p:nvPr/>
        </p:nvSpPr>
        <p:spPr>
          <a:xfrm>
            <a:off x="3635896" y="5301208"/>
            <a:ext cx="2736304" cy="369332"/>
          </a:xfrm>
          <a:prstGeom prst="rect">
            <a:avLst/>
          </a:prstGeom>
          <a:noFill/>
        </p:spPr>
        <p:txBody>
          <a:bodyPr wrap="square" rtlCol="0">
            <a:spAutoFit/>
          </a:bodyPr>
          <a:lstStyle/>
          <a:p>
            <a:r>
              <a:rPr lang="en-TW" dirty="0"/>
              <a:t>因此：物理</a:t>
            </a:r>
            <a:r>
              <a:rPr lang="zh-TW" altLang="en-US" dirty="0"/>
              <a:t> ＝ </a:t>
            </a:r>
            <a:r>
              <a:rPr lang="en-TW" dirty="0"/>
              <a:t>聰明！</a:t>
            </a:r>
          </a:p>
        </p:txBody>
      </p:sp>
      <p:sp>
        <p:nvSpPr>
          <p:cNvPr id="5" name="TextBox 4">
            <a:extLst>
              <a:ext uri="{FF2B5EF4-FFF2-40B4-BE49-F238E27FC236}">
                <a16:creationId xmlns:a16="http://schemas.microsoft.com/office/drawing/2014/main" id="{33B1D482-A3F8-DA40-9CED-DD6942053A60}"/>
              </a:ext>
            </a:extLst>
          </p:cNvPr>
          <p:cNvSpPr txBox="1"/>
          <p:nvPr/>
        </p:nvSpPr>
        <p:spPr>
          <a:xfrm>
            <a:off x="3635896" y="5692606"/>
            <a:ext cx="2736304" cy="369332"/>
          </a:xfrm>
          <a:prstGeom prst="rect">
            <a:avLst/>
          </a:prstGeom>
          <a:noFill/>
        </p:spPr>
        <p:txBody>
          <a:bodyPr wrap="square" rtlCol="0">
            <a:spAutoFit/>
          </a:bodyPr>
          <a:lstStyle/>
          <a:p>
            <a:r>
              <a:rPr lang="en-TW" dirty="0"/>
              <a:t>物理</a:t>
            </a:r>
            <a:r>
              <a:rPr lang="zh-TW" altLang="en-US" dirty="0"/>
              <a:t> ＝ 有錢</a:t>
            </a:r>
            <a:r>
              <a:rPr lang="en-TW" dirty="0"/>
              <a:t>！</a:t>
            </a:r>
          </a:p>
        </p:txBody>
      </p:sp>
    </p:spTree>
    <p:extLst>
      <p:ext uri="{BB962C8B-B14F-4D97-AF65-F5344CB8AC3E}">
        <p14:creationId xmlns:p14="http://schemas.microsoft.com/office/powerpoint/2010/main" val="123455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觀點｜為什麼ETH 不可替代？從以太幣「超過246 億美元」的經濟帶寬探討| 動區動趨-最具影響力的區塊鏈媒體(比特幣, 虛擬貨幣)">
            <a:extLst>
              <a:ext uri="{FF2B5EF4-FFF2-40B4-BE49-F238E27FC236}">
                <a16:creationId xmlns:a16="http://schemas.microsoft.com/office/drawing/2014/main" id="{7966BABA-3817-7B44-8190-5F558FA88E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888" y="764704"/>
            <a:ext cx="6588224" cy="47021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F29F4D-5481-BA4C-B4B4-C50377111A66}"/>
              </a:ext>
            </a:extLst>
          </p:cNvPr>
          <p:cNvSpPr txBox="1"/>
          <p:nvPr/>
        </p:nvSpPr>
        <p:spPr>
          <a:xfrm>
            <a:off x="4067944" y="5589240"/>
            <a:ext cx="1008112" cy="369332"/>
          </a:xfrm>
          <a:prstGeom prst="rect">
            <a:avLst/>
          </a:prstGeom>
          <a:noFill/>
        </p:spPr>
        <p:txBody>
          <a:bodyPr wrap="square" rtlCol="0">
            <a:spAutoFit/>
          </a:bodyPr>
          <a:lstStyle/>
          <a:p>
            <a:r>
              <a:rPr lang="en-TW" dirty="0"/>
              <a:t>以太幣</a:t>
            </a:r>
          </a:p>
        </p:txBody>
      </p:sp>
      <p:sp>
        <p:nvSpPr>
          <p:cNvPr id="4" name="TextBox 3">
            <a:extLst>
              <a:ext uri="{FF2B5EF4-FFF2-40B4-BE49-F238E27FC236}">
                <a16:creationId xmlns:a16="http://schemas.microsoft.com/office/drawing/2014/main" id="{2A06D786-815C-4F49-B207-D7FAD25BE198}"/>
              </a:ext>
            </a:extLst>
          </p:cNvPr>
          <p:cNvSpPr txBox="1"/>
          <p:nvPr/>
        </p:nvSpPr>
        <p:spPr>
          <a:xfrm>
            <a:off x="5292080" y="5589578"/>
            <a:ext cx="2736304" cy="369332"/>
          </a:xfrm>
          <a:prstGeom prst="rect">
            <a:avLst/>
          </a:prstGeom>
          <a:noFill/>
        </p:spPr>
        <p:txBody>
          <a:bodyPr wrap="square" rtlCol="0">
            <a:spAutoFit/>
          </a:bodyPr>
          <a:lstStyle/>
          <a:p>
            <a:r>
              <a:rPr lang="en-TW" dirty="0"/>
              <a:t>物理</a:t>
            </a:r>
            <a:r>
              <a:rPr lang="zh-TW" altLang="en-US" dirty="0"/>
              <a:t> ＝ </a:t>
            </a:r>
            <a:r>
              <a:rPr lang="en-TW" dirty="0"/>
              <a:t>聰明！</a:t>
            </a:r>
          </a:p>
        </p:txBody>
      </p:sp>
      <p:sp>
        <p:nvSpPr>
          <p:cNvPr id="5" name="TextBox 4">
            <a:extLst>
              <a:ext uri="{FF2B5EF4-FFF2-40B4-BE49-F238E27FC236}">
                <a16:creationId xmlns:a16="http://schemas.microsoft.com/office/drawing/2014/main" id="{B65D2F4F-0B7E-274F-941B-02FED2763CFF}"/>
              </a:ext>
            </a:extLst>
          </p:cNvPr>
          <p:cNvSpPr txBox="1"/>
          <p:nvPr/>
        </p:nvSpPr>
        <p:spPr>
          <a:xfrm>
            <a:off x="5292080" y="5980976"/>
            <a:ext cx="2736304" cy="369332"/>
          </a:xfrm>
          <a:prstGeom prst="rect">
            <a:avLst/>
          </a:prstGeom>
          <a:noFill/>
        </p:spPr>
        <p:txBody>
          <a:bodyPr wrap="square" rtlCol="0">
            <a:spAutoFit/>
          </a:bodyPr>
          <a:lstStyle/>
          <a:p>
            <a:r>
              <a:rPr lang="en-TW" dirty="0"/>
              <a:t>物理</a:t>
            </a:r>
            <a:r>
              <a:rPr lang="zh-TW" altLang="en-US" dirty="0"/>
              <a:t> ＝ 有錢</a:t>
            </a:r>
            <a:r>
              <a:rPr lang="en-TW" dirty="0"/>
              <a:t>！</a:t>
            </a:r>
          </a:p>
        </p:txBody>
      </p:sp>
    </p:spTree>
    <p:extLst>
      <p:ext uri="{BB962C8B-B14F-4D97-AF65-F5344CB8AC3E}">
        <p14:creationId xmlns:p14="http://schemas.microsoft.com/office/powerpoint/2010/main" val="83391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2902"/>
          <p:cNvPicPr>
            <a:picLocks noChangeAspect="1" noChangeArrowheads="1"/>
          </p:cNvPicPr>
          <p:nvPr/>
        </p:nvPicPr>
        <p:blipFill>
          <a:blip r:embed="rId2">
            <a:extLst>
              <a:ext uri="{28A0092B-C50C-407E-A947-70E740481C1C}">
                <a14:useLocalDpi xmlns:a14="http://schemas.microsoft.com/office/drawing/2010/main" val="0"/>
              </a:ext>
            </a:extLst>
          </a:blip>
          <a:srcRect r="68761" b="15698"/>
          <a:stretch>
            <a:fillRect/>
          </a:stretch>
        </p:blipFill>
        <p:spPr bwMode="auto">
          <a:xfrm>
            <a:off x="3311525" y="1808163"/>
            <a:ext cx="254793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文字方塊 2"/>
          <p:cNvSpPr txBox="1">
            <a:spLocks noChangeArrowheads="1"/>
          </p:cNvSpPr>
          <p:nvPr/>
        </p:nvSpPr>
        <p:spPr bwMode="auto">
          <a:xfrm>
            <a:off x="2987675" y="1160463"/>
            <a:ext cx="4068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電磁場是以太上的一種物理量</a:t>
            </a:r>
          </a:p>
        </p:txBody>
      </p:sp>
    </p:spTree>
    <p:extLst>
      <p:ext uri="{BB962C8B-B14F-4D97-AF65-F5344CB8AC3E}">
        <p14:creationId xmlns:p14="http://schemas.microsoft.com/office/powerpoint/2010/main" val="22028879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文字方塊 3"/>
          <p:cNvSpPr txBox="1">
            <a:spLocks noChangeArrowheads="1"/>
          </p:cNvSpPr>
          <p:nvPr/>
        </p:nvSpPr>
        <p:spPr bwMode="auto">
          <a:xfrm>
            <a:off x="2879725" y="512763"/>
            <a:ext cx="4052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以太瀰漫整個宇宙</a:t>
            </a:r>
          </a:p>
        </p:txBody>
      </p:sp>
      <p:pic>
        <p:nvPicPr>
          <p:cNvPr id="71683" name="Picture 2" descr="A galaxy ag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1449388"/>
            <a:ext cx="3859212" cy="425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文字方塊 7"/>
          <p:cNvSpPr txBox="1">
            <a:spLocks noChangeArrowheads="1"/>
          </p:cNvSpPr>
          <p:nvPr/>
        </p:nvSpPr>
        <p:spPr bwMode="auto">
          <a:xfrm>
            <a:off x="2590800" y="5830888"/>
            <a:ext cx="4143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en-US" altLang="zh-TW" sz="1800"/>
              <a:t>NGC 7049, </a:t>
            </a:r>
            <a:r>
              <a:rPr kumimoji="0" lang="zh-TW" altLang="en-US" sz="1800"/>
              <a:t> </a:t>
            </a:r>
            <a:r>
              <a:rPr kumimoji="0" lang="en-US" altLang="zh-TW" sz="1800"/>
              <a:t>145 million light year away</a:t>
            </a:r>
            <a:endParaRPr kumimoji="0" lang="zh-TW" altLang="en-US" sz="1800"/>
          </a:p>
        </p:txBody>
      </p:sp>
      <p:sp>
        <p:nvSpPr>
          <p:cNvPr id="71685" name="文字方塊 3"/>
          <p:cNvSpPr txBox="1">
            <a:spLocks noChangeArrowheads="1"/>
          </p:cNvSpPr>
          <p:nvPr/>
        </p:nvSpPr>
        <p:spPr bwMode="auto">
          <a:xfrm>
            <a:off x="2879725" y="944563"/>
            <a:ext cx="3565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否則沒有介質電磁波怎麼傳播！</a:t>
            </a:r>
          </a:p>
        </p:txBody>
      </p:sp>
    </p:spTree>
    <p:extLst>
      <p:ext uri="{BB962C8B-B14F-4D97-AF65-F5344CB8AC3E}">
        <p14:creationId xmlns:p14="http://schemas.microsoft.com/office/powerpoint/2010/main" val="6993227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文字方塊 2"/>
          <p:cNvSpPr txBox="1">
            <a:spLocks noChangeArrowheads="1"/>
          </p:cNvSpPr>
          <p:nvPr/>
        </p:nvSpPr>
        <p:spPr bwMode="auto">
          <a:xfrm>
            <a:off x="2008188" y="614363"/>
            <a:ext cx="5038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以太會穿透任何東西，不會帶起你一絲衣襟！</a:t>
            </a:r>
          </a:p>
        </p:txBody>
      </p:sp>
      <p:pic>
        <p:nvPicPr>
          <p:cNvPr id="72707" name="Picture 4" descr="http://img2.timeinc.net/ew/dynamic/imgs/060929/17813__titanic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1052513"/>
            <a:ext cx="3578225"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74976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3730" name="Text Box 8"/>
              <p:cNvSpPr txBox="1">
                <a:spLocks noChangeArrowheads="1"/>
              </p:cNvSpPr>
              <p:nvPr/>
            </p:nvSpPr>
            <p:spPr bwMode="auto">
              <a:xfrm>
                <a:off x="1398142" y="559666"/>
                <a:ext cx="59880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latin typeface="Arial" charset="0"/>
                  </a:rPr>
                  <a:t>光速相對於以太是定值</a:t>
                </a:r>
                <a14:m>
                  <m:oMath xmlns:m="http://schemas.openxmlformats.org/officeDocument/2006/math">
                    <m:r>
                      <a:rPr kumimoji="0" lang="en-US" altLang="zh-TW" sz="1800" i="1" dirty="0" smtClean="0">
                        <a:latin typeface="Cambria Math"/>
                      </a:rPr>
                      <m:t>𝑐</m:t>
                    </m:r>
                  </m:oMath>
                </a14:m>
                <a:r>
                  <a:rPr kumimoji="0" lang="zh-TW" altLang="en-US" sz="1800" dirty="0">
                    <a:latin typeface="Arial" charset="0"/>
                  </a:rPr>
                  <a:t>，</a:t>
                </a:r>
              </a:p>
            </p:txBody>
          </p:sp>
        </mc:Choice>
        <mc:Fallback xmlns="">
          <p:sp>
            <p:nvSpPr>
              <p:cNvPr id="73730" name="Text Box 8"/>
              <p:cNvSpPr txBox="1">
                <a:spLocks noRot="1" noChangeAspect="1" noMove="1" noResize="1" noEditPoints="1" noAdjustHandles="1" noChangeArrowheads="1" noChangeShapeType="1" noTextEdit="1"/>
              </p:cNvSpPr>
              <p:nvPr/>
            </p:nvSpPr>
            <p:spPr bwMode="auto">
              <a:xfrm>
                <a:off x="1398142" y="559666"/>
                <a:ext cx="5988050" cy="369332"/>
              </a:xfrm>
              <a:prstGeom prst="rect">
                <a:avLst/>
              </a:prstGeom>
              <a:blipFill>
                <a:blip r:embed="rId2"/>
                <a:stretch>
                  <a:fillRect l="-636" t="-10714" b="-25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73732" name="Picture 13" descr="Image:AetherWind.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2780928"/>
            <a:ext cx="4086225" cy="30654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3733" name="文字方塊 6"/>
          <p:cNvSpPr txBox="1">
            <a:spLocks noChangeArrowheads="1"/>
          </p:cNvSpPr>
          <p:nvPr/>
        </p:nvSpPr>
        <p:spPr bwMode="auto">
          <a:xfrm>
            <a:off x="1475656" y="6057292"/>
            <a:ext cx="424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早上與晚上的光速會不一樣！</a:t>
            </a:r>
          </a:p>
        </p:txBody>
      </p:sp>
      <p:sp>
        <p:nvSpPr>
          <p:cNvPr id="2" name="矩形 1"/>
          <p:cNvSpPr/>
          <p:nvPr/>
        </p:nvSpPr>
        <p:spPr>
          <a:xfrm>
            <a:off x="1394694" y="994707"/>
            <a:ext cx="7137806" cy="369332"/>
          </a:xfrm>
          <a:prstGeom prst="rect">
            <a:avLst/>
          </a:prstGeom>
        </p:spPr>
        <p:txBody>
          <a:bodyPr wrap="square">
            <a:spAutoFit/>
          </a:bodyPr>
          <a:lstStyle/>
          <a:p>
            <a:pPr>
              <a:spcBef>
                <a:spcPct val="50000"/>
              </a:spcBef>
              <a:buFontTx/>
              <a:buNone/>
            </a:pPr>
            <a:r>
              <a:rPr lang="zh-TW" altLang="en-US" dirty="0"/>
              <a:t>相對於其他觀察者所測得的光速必須減掉觀察者相對於以太的速度。</a:t>
            </a:r>
          </a:p>
        </p:txBody>
      </p:sp>
      <p:sp>
        <p:nvSpPr>
          <p:cNvPr id="7" name="矩形 6"/>
          <p:cNvSpPr/>
          <p:nvPr/>
        </p:nvSpPr>
        <p:spPr>
          <a:xfrm>
            <a:off x="1415338" y="2204864"/>
            <a:ext cx="7009149" cy="369332"/>
          </a:xfrm>
          <a:prstGeom prst="rect">
            <a:avLst/>
          </a:prstGeom>
        </p:spPr>
        <p:txBody>
          <a:bodyPr wrap="square">
            <a:spAutoFit/>
          </a:bodyPr>
          <a:lstStyle/>
          <a:p>
            <a:r>
              <a:rPr lang="zh-TW" altLang="en-US" dirty="0"/>
              <a:t>只要觀察者相對於以太是在運動狀態之中，所測到的光速就不一樣。</a:t>
            </a:r>
          </a:p>
        </p:txBody>
      </p:sp>
      <p:pic>
        <p:nvPicPr>
          <p:cNvPr id="8" name="Picture 4" descr="Image:James Clerk Maxwell.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200" y="3549278"/>
            <a:ext cx="1909763"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D62CC76-7C3C-6A45-B73F-9F78F8E2C79F}"/>
                  </a:ext>
                </a:extLst>
              </p:cNvPr>
              <p:cNvSpPr txBox="1"/>
              <p:nvPr/>
            </p:nvSpPr>
            <p:spPr>
              <a:xfrm>
                <a:off x="1503918" y="1545416"/>
                <a:ext cx="1512168"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acc>
                            <m:accPr>
                              <m:chr m:val="⃗"/>
                              <m:ctrlPr>
                                <a:rPr lang="en-TW" i="1" smtClean="0">
                                  <a:latin typeface="Cambria Math" panose="02040503050406030204" pitchFamily="18" charset="0"/>
                                </a:rPr>
                              </m:ctrlPr>
                            </m:accPr>
                            <m:e>
                              <m:r>
                                <a:rPr lang="en-US" b="0" i="1" smtClean="0">
                                  <a:latin typeface="Cambria Math" panose="02040503050406030204" pitchFamily="18" charset="0"/>
                                </a:rPr>
                                <m:t>𝑐</m:t>
                              </m:r>
                            </m:e>
                          </m:acc>
                        </m:e>
                        <m:sup>
                          <m:r>
                            <a:rPr lang="en-US" b="0" i="1" smtClean="0">
                              <a:latin typeface="Cambria Math" panose="02040503050406030204" pitchFamily="18" charset="0"/>
                            </a:rPr>
                            <m:t>′</m:t>
                          </m:r>
                        </m:sup>
                      </m:sSup>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𝑐</m:t>
                          </m:r>
                        </m:e>
                      </m:acc>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𝑣</m:t>
                          </m:r>
                        </m:e>
                      </m:acc>
                    </m:oMath>
                  </m:oMathPara>
                </a14:m>
                <a:endParaRPr lang="en-TW" dirty="0"/>
              </a:p>
            </p:txBody>
          </p:sp>
        </mc:Choice>
        <mc:Fallback xmlns="">
          <p:sp>
            <p:nvSpPr>
              <p:cNvPr id="3" name="TextBox 2">
                <a:extLst>
                  <a:ext uri="{FF2B5EF4-FFF2-40B4-BE49-F238E27FC236}">
                    <a16:creationId xmlns:a16="http://schemas.microsoft.com/office/drawing/2014/main" id="{BD62CC76-7C3C-6A45-B73F-9F78F8E2C79F}"/>
                  </a:ext>
                </a:extLst>
              </p:cNvPr>
              <p:cNvSpPr txBox="1">
                <a:spLocks noRot="1" noChangeAspect="1" noMove="1" noResize="1" noEditPoints="1" noAdjustHandles="1" noChangeArrowheads="1" noChangeShapeType="1" noTextEdit="1"/>
              </p:cNvSpPr>
              <p:nvPr/>
            </p:nvSpPr>
            <p:spPr>
              <a:xfrm>
                <a:off x="1503918" y="1545416"/>
                <a:ext cx="1512168" cy="369332"/>
              </a:xfrm>
              <a:prstGeom prst="rect">
                <a:avLst/>
              </a:prstGeom>
              <a:blipFill>
                <a:blip r:embed="rId6"/>
                <a:stretch>
                  <a:fillRect t="-6897"/>
                </a:stretch>
              </a:blipFill>
            </p:spPr>
            <p:txBody>
              <a:bodyPr/>
              <a:lstStyle/>
              <a:p>
                <a:r>
                  <a:rPr lang="en-TW">
                    <a:noFill/>
                  </a:rPr>
                  <a:t> </a:t>
                </a:r>
              </a:p>
            </p:txBody>
          </p:sp>
        </mc:Fallback>
      </mc:AlternateContent>
    </p:spTree>
    <p:extLst>
      <p:ext uri="{BB962C8B-B14F-4D97-AF65-F5344CB8AC3E}">
        <p14:creationId xmlns:p14="http://schemas.microsoft.com/office/powerpoint/2010/main" val="16950178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Image:James Clerk Maxwell.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00" y="1311275"/>
            <a:ext cx="1909763"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圖片 9" descr="eina15.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1311275"/>
            <a:ext cx="1649412"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文字方塊 10"/>
          <p:cNvSpPr txBox="1">
            <a:spLocks noChangeArrowheads="1"/>
          </p:cNvSpPr>
          <p:nvPr/>
        </p:nvSpPr>
        <p:spPr bwMode="auto">
          <a:xfrm>
            <a:off x="4248150" y="5732463"/>
            <a:ext cx="1022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solidFill>
                  <a:srgbClr val="FF0000"/>
                </a:solidFill>
                <a:latin typeface="Arial" charset="0"/>
              </a:rPr>
              <a:t>誰對？</a:t>
            </a:r>
          </a:p>
        </p:txBody>
      </p:sp>
      <p:sp>
        <p:nvSpPr>
          <p:cNvPr id="84997" name="文字方塊 11"/>
          <p:cNvSpPr txBox="1">
            <a:spLocks noChangeArrowheads="1"/>
          </p:cNvSpPr>
          <p:nvPr/>
        </p:nvSpPr>
        <p:spPr bwMode="auto">
          <a:xfrm>
            <a:off x="4175125" y="4868863"/>
            <a:ext cx="496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相對於以太移動的觀察者，會測到不同的光速</a:t>
            </a:r>
          </a:p>
        </p:txBody>
      </p:sp>
      <p:sp>
        <p:nvSpPr>
          <p:cNvPr id="84998" name="文字方塊 12"/>
          <p:cNvSpPr txBox="1">
            <a:spLocks noChangeArrowheads="1"/>
          </p:cNvSpPr>
          <p:nvPr/>
        </p:nvSpPr>
        <p:spPr bwMode="auto">
          <a:xfrm>
            <a:off x="1763713" y="4868863"/>
            <a:ext cx="2373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光速與觀察者無關！</a:t>
            </a:r>
          </a:p>
        </p:txBody>
      </p:sp>
      <p:sp>
        <p:nvSpPr>
          <p:cNvPr id="84999" name="文字方塊 13"/>
          <p:cNvSpPr txBox="1">
            <a:spLocks noChangeArrowheads="1"/>
          </p:cNvSpPr>
          <p:nvPr/>
        </p:nvSpPr>
        <p:spPr bwMode="auto">
          <a:xfrm>
            <a:off x="755650" y="3824288"/>
            <a:ext cx="3979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馬克斯威爾方程式遵守相對性原則！</a:t>
            </a:r>
          </a:p>
        </p:txBody>
      </p:sp>
      <p:sp>
        <p:nvSpPr>
          <p:cNvPr id="85000" name="文字方塊 14"/>
          <p:cNvSpPr txBox="1">
            <a:spLocks noChangeArrowheads="1"/>
          </p:cNvSpPr>
          <p:nvPr/>
        </p:nvSpPr>
        <p:spPr bwMode="auto">
          <a:xfrm>
            <a:off x="4716463" y="3789363"/>
            <a:ext cx="4170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馬克斯威爾方程式不遵守相對性原則！</a:t>
            </a:r>
          </a:p>
        </p:txBody>
      </p:sp>
      <p:sp>
        <p:nvSpPr>
          <p:cNvPr id="85001" name="文字方塊 15"/>
          <p:cNvSpPr txBox="1">
            <a:spLocks noChangeArrowheads="1"/>
          </p:cNvSpPr>
          <p:nvPr/>
        </p:nvSpPr>
        <p:spPr bwMode="auto">
          <a:xfrm>
            <a:off x="1908175" y="4292600"/>
            <a:ext cx="1862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電磁波無介質！</a:t>
            </a:r>
          </a:p>
        </p:txBody>
      </p:sp>
      <p:sp>
        <p:nvSpPr>
          <p:cNvPr id="85002" name="文字方塊 16"/>
          <p:cNvSpPr txBox="1">
            <a:spLocks noChangeArrowheads="1"/>
          </p:cNvSpPr>
          <p:nvPr/>
        </p:nvSpPr>
        <p:spPr bwMode="auto">
          <a:xfrm>
            <a:off x="4967288" y="4329113"/>
            <a:ext cx="3025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存在無質量的介質以太。</a:t>
            </a:r>
          </a:p>
        </p:txBody>
      </p:sp>
      <p:sp>
        <p:nvSpPr>
          <p:cNvPr id="85003" name="文字方塊 11"/>
          <p:cNvSpPr txBox="1">
            <a:spLocks noChangeArrowheads="1"/>
          </p:cNvSpPr>
          <p:nvPr/>
        </p:nvSpPr>
        <p:spPr bwMode="auto">
          <a:xfrm>
            <a:off x="3878263" y="617538"/>
            <a:ext cx="2519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大對決！</a:t>
            </a:r>
          </a:p>
        </p:txBody>
      </p:sp>
    </p:spTree>
    <p:extLst>
      <p:ext uri="{BB962C8B-B14F-4D97-AF65-F5344CB8AC3E}">
        <p14:creationId xmlns:p14="http://schemas.microsoft.com/office/powerpoint/2010/main" val="27329167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news.xinhuanet.com/world/2007-10/04/xinsrc_51210040411009379925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736725"/>
            <a:ext cx="47625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文字方塊 4"/>
          <p:cNvSpPr txBox="1">
            <a:spLocks noChangeArrowheads="1"/>
          </p:cNvSpPr>
          <p:nvPr/>
        </p:nvSpPr>
        <p:spPr bwMode="auto">
          <a:xfrm>
            <a:off x="2916238" y="5084763"/>
            <a:ext cx="3419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物理的對決不是由份量來決定</a:t>
            </a:r>
          </a:p>
        </p:txBody>
      </p:sp>
      <p:sp>
        <p:nvSpPr>
          <p:cNvPr id="86020" name="文字方塊 5"/>
          <p:cNvSpPr txBox="1">
            <a:spLocks noChangeArrowheads="1"/>
          </p:cNvSpPr>
          <p:nvPr/>
        </p:nvSpPr>
        <p:spPr bwMode="auto">
          <a:xfrm>
            <a:off x="2951163" y="5589588"/>
            <a:ext cx="3744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只有</a:t>
            </a:r>
            <a:r>
              <a:rPr kumimoji="0" lang="zh-TW" altLang="en-US" sz="1800" dirty="0">
                <a:solidFill>
                  <a:srgbClr val="FF0000"/>
                </a:solidFill>
                <a:latin typeface="Arial" charset="0"/>
              </a:rPr>
              <a:t>實驗</a:t>
            </a:r>
            <a:r>
              <a:rPr kumimoji="0" lang="zh-TW" altLang="en-US" sz="1800" dirty="0">
                <a:latin typeface="Arial" charset="0"/>
              </a:rPr>
              <a:t>可以判定誰對誰錯！</a:t>
            </a:r>
          </a:p>
        </p:txBody>
      </p:sp>
    </p:spTree>
    <p:extLst>
      <p:ext uri="{BB962C8B-B14F-4D97-AF65-F5344CB8AC3E}">
        <p14:creationId xmlns:p14="http://schemas.microsoft.com/office/powerpoint/2010/main" val="33952332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
          <p:cNvSpPr txBox="1">
            <a:spLocks noChangeArrowheads="1"/>
          </p:cNvSpPr>
          <p:nvPr/>
        </p:nvSpPr>
        <p:spPr bwMode="auto">
          <a:xfrm>
            <a:off x="5074719" y="4162538"/>
            <a:ext cx="3262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kumimoji="0" lang="en-US" altLang="zh-TW" sz="1800" dirty="0">
                <a:latin typeface="Cambria Math" panose="02040503050406030204" pitchFamily="18" charset="0"/>
                <a:ea typeface="Cambria Math" panose="02040503050406030204" pitchFamily="18" charset="0"/>
                <a:cs typeface="Times New Roman" panose="02020603050405020304" pitchFamily="18" charset="0"/>
              </a:rPr>
              <a:t>Michelson and Morley (1887) </a:t>
            </a:r>
          </a:p>
        </p:txBody>
      </p:sp>
      <p:pic>
        <p:nvPicPr>
          <p:cNvPr id="13" name="Picture 13" descr="Image:AetherWind.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1715" y="1628800"/>
            <a:ext cx="3839350" cy="28790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2" descr="michelson-portra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157" y="2102998"/>
            <a:ext cx="1685300" cy="167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ttp://www.geoter.us/jason/michelsonmorley.jpg"/>
          <p:cNvPicPr>
            <a:picLocks noChangeAspect="1" noChangeArrowheads="1"/>
          </p:cNvPicPr>
          <p:nvPr/>
        </p:nvPicPr>
        <p:blipFill>
          <a:blip r:embed="rId4">
            <a:extLst>
              <a:ext uri="{28A0092B-C50C-407E-A947-70E740481C1C}">
                <a14:useLocalDpi xmlns:a14="http://schemas.microsoft.com/office/drawing/2010/main" val="0"/>
              </a:ext>
            </a:extLst>
          </a:blip>
          <a:srcRect l="47725"/>
          <a:stretch>
            <a:fillRect/>
          </a:stretch>
        </p:blipFill>
        <p:spPr bwMode="auto">
          <a:xfrm>
            <a:off x="6870456" y="2102998"/>
            <a:ext cx="1288769" cy="205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Image:Albert Abraham Michelson signature.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5157" y="3857468"/>
            <a:ext cx="1378809" cy="30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a:xfrm>
            <a:off x="969369" y="4869469"/>
            <a:ext cx="7488832" cy="369332"/>
          </a:xfrm>
          <a:prstGeom prst="rect">
            <a:avLst/>
          </a:prstGeom>
          <a:noFill/>
        </p:spPr>
        <p:txBody>
          <a:bodyPr wrap="square" rtlCol="0">
            <a:spAutoFit/>
          </a:bodyPr>
          <a:lstStyle/>
          <a:p>
            <a:r>
              <a:rPr lang="zh-TW" altLang="en-US" dirty="0"/>
              <a:t>若光速與觀察者的運動有關，那地球表面上不同方向測得的光速不相同。</a:t>
            </a:r>
          </a:p>
        </p:txBody>
      </p:sp>
      <p:sp>
        <p:nvSpPr>
          <p:cNvPr id="3" name="文字方塊 2"/>
          <p:cNvSpPr txBox="1"/>
          <p:nvPr/>
        </p:nvSpPr>
        <p:spPr>
          <a:xfrm>
            <a:off x="971600" y="987253"/>
            <a:ext cx="5400600" cy="369332"/>
          </a:xfrm>
          <a:prstGeom prst="rect">
            <a:avLst/>
          </a:prstGeom>
          <a:noFill/>
        </p:spPr>
        <p:txBody>
          <a:bodyPr wrap="square" rtlCol="0">
            <a:spAutoFit/>
          </a:bodyPr>
          <a:lstStyle/>
          <a:p>
            <a:r>
              <a:rPr lang="zh-TW" altLang="en-US" dirty="0"/>
              <a:t>只有實驗能決定！</a:t>
            </a:r>
            <a:r>
              <a:rPr kumimoji="0" lang="en-US" altLang="zh-TW" dirty="0">
                <a:latin typeface="Cambria Math" panose="02040503050406030204" pitchFamily="18" charset="0"/>
                <a:ea typeface="Cambria Math" panose="02040503050406030204" pitchFamily="18" charset="0"/>
                <a:cs typeface="Times New Roman" panose="02020603050405020304" pitchFamily="18" charset="0"/>
              </a:rPr>
              <a:t> Michelson and Morley</a:t>
            </a:r>
            <a:r>
              <a:rPr kumimoji="0" lang="zh-TW" altLang="en-US" dirty="0">
                <a:latin typeface="Cambria Math" panose="02040503050406030204" pitchFamily="18" charset="0"/>
                <a:ea typeface="Cambria Math" panose="02040503050406030204" pitchFamily="18" charset="0"/>
                <a:cs typeface="Times New Roman" panose="02020603050405020304" pitchFamily="18" charset="0"/>
              </a:rPr>
              <a:t> </a:t>
            </a:r>
            <a:r>
              <a:rPr kumimoji="0" lang="zh-TW" altLang="en-US" dirty="0">
                <a:latin typeface="+mj-ea"/>
                <a:ea typeface="+mj-ea"/>
                <a:cs typeface="Times New Roman" panose="02020603050405020304" pitchFamily="18" charset="0"/>
              </a:rPr>
              <a:t>干涉儀</a:t>
            </a:r>
            <a:endParaRPr lang="zh-TW" altLang="en-US" dirty="0">
              <a:latin typeface="+mj-ea"/>
              <a:ea typeface="+mj-ea"/>
            </a:endParaRPr>
          </a:p>
        </p:txBody>
      </p:sp>
    </p:spTree>
    <p:extLst>
      <p:ext uri="{BB962C8B-B14F-4D97-AF65-F5344CB8AC3E}">
        <p14:creationId xmlns:p14="http://schemas.microsoft.com/office/powerpoint/2010/main" val="25329066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39-04"/>
          <p:cNvSpPr>
            <a:spLocks noGrp="1" noChangeAspect="1" noChangeArrowheads="1"/>
          </p:cNvSpPr>
          <p:nvPr isPhoto="1"/>
        </p:nvSpPr>
        <p:spPr bwMode="auto">
          <a:xfrm>
            <a:off x="3059832" y="404664"/>
            <a:ext cx="3281264" cy="5328592"/>
          </a:xfrm>
          <a:prstGeom prst="rect">
            <a:avLst/>
          </a:prstGeom>
          <a:blipFill dpi="0" rotWithShape="1">
            <a:blip r:embed="rId2"/>
            <a:srcRect/>
            <a:stretch>
              <a:fillRect b="-2376"/>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endParaRPr kumimoji="0" lang="zh-TW" altLang="en-US" sz="1800"/>
          </a:p>
        </p:txBody>
      </p:sp>
      <p:sp>
        <p:nvSpPr>
          <p:cNvPr id="6" name="文字方塊 7">
            <a:extLst>
              <a:ext uri="{FF2B5EF4-FFF2-40B4-BE49-F238E27FC236}">
                <a16:creationId xmlns:a16="http://schemas.microsoft.com/office/drawing/2014/main" id="{0B161368-31A6-D842-8708-D648E243FA22}"/>
              </a:ext>
            </a:extLst>
          </p:cNvPr>
          <p:cNvSpPr txBox="1"/>
          <p:nvPr/>
        </p:nvSpPr>
        <p:spPr>
          <a:xfrm>
            <a:off x="1043608" y="5805264"/>
            <a:ext cx="7488832" cy="369332"/>
          </a:xfrm>
          <a:prstGeom prst="rect">
            <a:avLst/>
          </a:prstGeom>
          <a:noFill/>
        </p:spPr>
        <p:txBody>
          <a:bodyPr wrap="square" rtlCol="0">
            <a:spAutoFit/>
          </a:bodyPr>
          <a:lstStyle/>
          <a:p>
            <a:r>
              <a:rPr lang="zh-TW" altLang="en-US" dirty="0"/>
              <a:t>若光速與觀察者的運動有關，那地球表面上不同方向測得的光速不相同。</a:t>
            </a:r>
          </a:p>
        </p:txBody>
      </p:sp>
      <p:sp>
        <p:nvSpPr>
          <p:cNvPr id="7" name="文字方塊 7">
            <a:extLst>
              <a:ext uri="{FF2B5EF4-FFF2-40B4-BE49-F238E27FC236}">
                <a16:creationId xmlns:a16="http://schemas.microsoft.com/office/drawing/2014/main" id="{6CF47DC9-ADEC-1A49-B332-DE7BFB30E4A7}"/>
              </a:ext>
            </a:extLst>
          </p:cNvPr>
          <p:cNvSpPr txBox="1"/>
          <p:nvPr/>
        </p:nvSpPr>
        <p:spPr>
          <a:xfrm>
            <a:off x="1043608" y="6176297"/>
            <a:ext cx="6624736" cy="369332"/>
          </a:xfrm>
          <a:prstGeom prst="rect">
            <a:avLst/>
          </a:prstGeom>
          <a:noFill/>
        </p:spPr>
        <p:txBody>
          <a:bodyPr wrap="square" rtlCol="0">
            <a:spAutoFit/>
          </a:bodyPr>
          <a:lstStyle/>
          <a:p>
            <a:r>
              <a:rPr lang="zh-TW" altLang="en-US" dirty="0"/>
              <a:t>圖上不同段落的光速就不相同。</a:t>
            </a:r>
          </a:p>
        </p:txBody>
      </p:sp>
    </p:spTree>
    <p:extLst>
      <p:ext uri="{BB962C8B-B14F-4D97-AF65-F5344CB8AC3E}">
        <p14:creationId xmlns:p14="http://schemas.microsoft.com/office/powerpoint/2010/main" val="6157295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58" y="233660"/>
            <a:ext cx="3456024" cy="4293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33660"/>
            <a:ext cx="3621211" cy="2374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3" descr="39-04"/>
          <p:cNvSpPr>
            <a:spLocks noGrp="1" noChangeAspect="1" noChangeArrowheads="1"/>
          </p:cNvSpPr>
          <p:nvPr isPhoto="1"/>
        </p:nvSpPr>
        <p:spPr bwMode="auto">
          <a:xfrm>
            <a:off x="4393018" y="2754011"/>
            <a:ext cx="1096122" cy="1780042"/>
          </a:xfrm>
          <a:prstGeom prst="rect">
            <a:avLst/>
          </a:prstGeom>
          <a:blipFill dpi="0" rotWithShape="1">
            <a:blip r:embed="rId4"/>
            <a:srcRect/>
            <a:stretch>
              <a:fillRect b="-2376"/>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endParaRPr kumimoji="0" lang="zh-TW" altLang="en-US" sz="1800"/>
          </a:p>
        </p:txBody>
      </p:sp>
      <p:sp>
        <p:nvSpPr>
          <p:cNvPr id="2" name="文字方塊 1"/>
          <p:cNvSpPr txBox="1"/>
          <p:nvPr/>
        </p:nvSpPr>
        <p:spPr>
          <a:xfrm>
            <a:off x="936994" y="4513709"/>
            <a:ext cx="2808312" cy="369332"/>
          </a:xfrm>
          <a:prstGeom prst="rect">
            <a:avLst/>
          </a:prstGeom>
          <a:noFill/>
        </p:spPr>
        <p:txBody>
          <a:bodyPr wrap="square" rtlCol="0">
            <a:spAutoFit/>
          </a:bodyPr>
          <a:lstStyle/>
          <a:p>
            <a:r>
              <a:rPr lang="zh-TW" altLang="en-US" dirty="0"/>
              <a:t>將兩條路徑長調整為相同。</a:t>
            </a:r>
          </a:p>
        </p:txBody>
      </p:sp>
      <p:sp>
        <p:nvSpPr>
          <p:cNvPr id="3" name="文字方塊 2"/>
          <p:cNvSpPr txBox="1"/>
          <p:nvPr/>
        </p:nvSpPr>
        <p:spPr>
          <a:xfrm>
            <a:off x="927066" y="4883041"/>
            <a:ext cx="6120681" cy="369332"/>
          </a:xfrm>
          <a:prstGeom prst="rect">
            <a:avLst/>
          </a:prstGeom>
          <a:noFill/>
        </p:spPr>
        <p:txBody>
          <a:bodyPr wrap="square" rtlCol="0">
            <a:spAutoFit/>
          </a:bodyPr>
          <a:lstStyle/>
          <a:p>
            <a:r>
              <a:rPr lang="zh-TW" altLang="en-US" dirty="0"/>
              <a:t>若不同方向的光速不同，則兩道光走完全程時間不同。</a:t>
            </a:r>
          </a:p>
        </p:txBody>
      </p:sp>
      <p:sp>
        <p:nvSpPr>
          <p:cNvPr id="6" name="文字方塊 5"/>
          <p:cNvSpPr txBox="1"/>
          <p:nvPr/>
        </p:nvSpPr>
        <p:spPr>
          <a:xfrm>
            <a:off x="927066" y="5479448"/>
            <a:ext cx="5976664" cy="369332"/>
          </a:xfrm>
          <a:prstGeom prst="rect">
            <a:avLst/>
          </a:prstGeom>
          <a:noFill/>
        </p:spPr>
        <p:txBody>
          <a:bodyPr wrap="square" rtlCol="0">
            <a:spAutoFit/>
          </a:bodyPr>
          <a:lstStyle/>
          <a:p>
            <a:r>
              <a:rPr lang="zh-TW" altLang="en-US" dirty="0"/>
              <a:t>但差距只有</a:t>
            </a:r>
            <a:endParaRPr lang="en-US" altLang="zh-TW" dirty="0"/>
          </a:p>
        </p:txBody>
      </p:sp>
      <p:sp>
        <p:nvSpPr>
          <p:cNvPr id="7" name="文字方塊 6"/>
          <p:cNvSpPr txBox="1"/>
          <p:nvPr/>
        </p:nvSpPr>
        <p:spPr>
          <a:xfrm>
            <a:off x="949153" y="6354340"/>
            <a:ext cx="3267834" cy="369332"/>
          </a:xfrm>
          <a:prstGeom prst="rect">
            <a:avLst/>
          </a:prstGeom>
          <a:noFill/>
        </p:spPr>
        <p:txBody>
          <a:bodyPr wrap="square" rtlCol="0">
            <a:spAutoFit/>
          </a:bodyPr>
          <a:lstStyle/>
          <a:p>
            <a:r>
              <a:rPr lang="zh-TW" altLang="en-US" dirty="0"/>
              <a:t>時間如何能測得如此精準？</a:t>
            </a:r>
          </a:p>
        </p:txBody>
      </p:sp>
      <mc:AlternateContent xmlns:mc="http://schemas.openxmlformats.org/markup-compatibility/2006" xmlns:a14="http://schemas.microsoft.com/office/drawing/2010/main">
        <mc:Choice Requires="a14">
          <p:sp>
            <p:nvSpPr>
              <p:cNvPr id="8" name="矩形 7"/>
              <p:cNvSpPr/>
              <p:nvPr/>
            </p:nvSpPr>
            <p:spPr>
              <a:xfrm>
                <a:off x="2341150" y="5317288"/>
                <a:ext cx="4968552" cy="69365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ea typeface="Cambria Math"/>
                        </a:rPr>
                        <m:t>~∆</m:t>
                      </m:r>
                      <m:r>
                        <a:rPr lang="en-US" altLang="zh-TW" i="1">
                          <a:latin typeface="Cambria Math"/>
                          <a:ea typeface="Cambria Math"/>
                        </a:rPr>
                        <m:t>𝑡</m:t>
                      </m:r>
                      <m:r>
                        <a:rPr lang="en-US" altLang="zh-TW" i="1">
                          <a:latin typeface="Cambria Math"/>
                          <a:ea typeface="Cambria Math"/>
                        </a:rPr>
                        <m:t>∙</m:t>
                      </m:r>
                      <m:f>
                        <m:fPr>
                          <m:ctrlPr>
                            <a:rPr lang="en-US" altLang="zh-TW" i="1">
                              <a:latin typeface="Cambria Math" panose="02040503050406030204" pitchFamily="18" charset="0"/>
                              <a:ea typeface="Cambria Math"/>
                            </a:rPr>
                          </m:ctrlPr>
                        </m:fPr>
                        <m:num>
                          <m:sSub>
                            <m:sSubPr>
                              <m:ctrlPr>
                                <a:rPr lang="en-US" altLang="zh-TW" i="1">
                                  <a:latin typeface="Cambria Math" panose="02040503050406030204" pitchFamily="18" charset="0"/>
                                  <a:ea typeface="Cambria Math"/>
                                </a:rPr>
                              </m:ctrlPr>
                            </m:sSubPr>
                            <m:e>
                              <m:r>
                                <a:rPr lang="en-US" altLang="zh-TW" i="1">
                                  <a:latin typeface="Cambria Math"/>
                                  <a:ea typeface="Cambria Math"/>
                                </a:rPr>
                                <m:t>𝑣</m:t>
                              </m:r>
                            </m:e>
                            <m:sub>
                              <m:r>
                                <a:rPr lang="zh-TW" altLang="en-US" i="1">
                                  <a:latin typeface="Cambria Math"/>
                                  <a:ea typeface="Cambria Math"/>
                                </a:rPr>
                                <m:t>地球</m:t>
                              </m:r>
                            </m:sub>
                          </m:sSub>
                        </m:num>
                        <m:den>
                          <m:r>
                            <a:rPr lang="en-US" altLang="zh-TW" i="1">
                              <a:latin typeface="Cambria Math"/>
                              <a:ea typeface="Cambria Math"/>
                            </a:rPr>
                            <m:t>𝑐</m:t>
                          </m:r>
                        </m:den>
                      </m:f>
                      <m:r>
                        <a:rPr lang="en-US" altLang="zh-TW" i="1">
                          <a:latin typeface="Cambria Math"/>
                          <a:ea typeface="Cambria Math"/>
                        </a:rPr>
                        <m:t>~</m:t>
                      </m:r>
                      <m:f>
                        <m:fPr>
                          <m:ctrlPr>
                            <a:rPr lang="en-US" altLang="zh-TW" i="1">
                              <a:latin typeface="Cambria Math" panose="02040503050406030204" pitchFamily="18" charset="0"/>
                              <a:ea typeface="Cambria Math"/>
                            </a:rPr>
                          </m:ctrlPr>
                        </m:fPr>
                        <m:num>
                          <m:r>
                            <a:rPr lang="en-US" altLang="zh-TW" i="1">
                              <a:latin typeface="Cambria Math"/>
                              <a:ea typeface="Cambria Math"/>
                            </a:rPr>
                            <m:t>10</m:t>
                          </m:r>
                          <m:r>
                            <m:rPr>
                              <m:nor/>
                            </m:rPr>
                            <a:rPr lang="en-US" altLang="zh-TW">
                              <a:latin typeface="Cambria Math"/>
                              <a:ea typeface="Cambria Math"/>
                            </a:rPr>
                            <m:t>m</m:t>
                          </m:r>
                        </m:num>
                        <m:den>
                          <m:r>
                            <a:rPr lang="en-US" altLang="zh-TW" i="1">
                              <a:latin typeface="Cambria Math"/>
                              <a:ea typeface="Cambria Math"/>
                            </a:rPr>
                            <m:t>3×</m:t>
                          </m:r>
                          <m:sSup>
                            <m:sSupPr>
                              <m:ctrlPr>
                                <a:rPr lang="en-US" altLang="zh-TW" i="1">
                                  <a:latin typeface="Cambria Math" panose="02040503050406030204" pitchFamily="18" charset="0"/>
                                  <a:ea typeface="Cambria Math"/>
                                </a:rPr>
                              </m:ctrlPr>
                            </m:sSupPr>
                            <m:e>
                              <m:r>
                                <a:rPr lang="en-US" altLang="zh-TW" i="1">
                                  <a:latin typeface="Cambria Math"/>
                                  <a:ea typeface="Cambria Math"/>
                                </a:rPr>
                                <m:t>10</m:t>
                              </m:r>
                            </m:e>
                            <m:sup>
                              <m:r>
                                <a:rPr lang="en-US" altLang="zh-TW" i="1">
                                  <a:latin typeface="Cambria Math"/>
                                  <a:ea typeface="Cambria Math"/>
                                </a:rPr>
                                <m:t>8</m:t>
                              </m:r>
                            </m:sup>
                          </m:sSup>
                          <m:r>
                            <m:rPr>
                              <m:nor/>
                            </m:rPr>
                            <a:rPr lang="en-US" altLang="zh-TW">
                              <a:latin typeface="Cambria Math"/>
                              <a:ea typeface="Cambria Math"/>
                            </a:rPr>
                            <m:t>m</m:t>
                          </m:r>
                          <m:r>
                            <m:rPr>
                              <m:nor/>
                            </m:rPr>
                            <a:rPr lang="en-US" altLang="zh-TW">
                              <a:latin typeface="Cambria Math"/>
                              <a:ea typeface="Cambria Math"/>
                            </a:rPr>
                            <m:t>/</m:t>
                          </m:r>
                          <m:r>
                            <m:rPr>
                              <m:nor/>
                            </m:rPr>
                            <a:rPr lang="en-US" altLang="zh-TW">
                              <a:latin typeface="Cambria Math"/>
                              <a:ea typeface="Cambria Math"/>
                            </a:rPr>
                            <m:t>s</m:t>
                          </m:r>
                        </m:den>
                      </m:f>
                      <m:r>
                        <a:rPr lang="en-US" altLang="zh-TW" i="1">
                          <a:latin typeface="Cambria Math"/>
                          <a:ea typeface="Cambria Math"/>
                        </a:rPr>
                        <m:t>∙</m:t>
                      </m:r>
                      <m:f>
                        <m:fPr>
                          <m:ctrlPr>
                            <a:rPr lang="en-US" altLang="zh-TW" i="1">
                              <a:latin typeface="Cambria Math" panose="02040503050406030204" pitchFamily="18" charset="0"/>
                              <a:ea typeface="Cambria Math"/>
                            </a:rPr>
                          </m:ctrlPr>
                        </m:fPr>
                        <m:num>
                          <m:r>
                            <a:rPr lang="en-US" altLang="zh-TW" i="1">
                              <a:latin typeface="Cambria Math"/>
                              <a:ea typeface="Cambria Math"/>
                            </a:rPr>
                            <m:t>3×</m:t>
                          </m:r>
                          <m:sSup>
                            <m:sSupPr>
                              <m:ctrlPr>
                                <a:rPr lang="en-US" altLang="zh-TW" i="1">
                                  <a:latin typeface="Cambria Math" panose="02040503050406030204" pitchFamily="18" charset="0"/>
                                  <a:ea typeface="Cambria Math"/>
                                </a:rPr>
                              </m:ctrlPr>
                            </m:sSupPr>
                            <m:e>
                              <m:r>
                                <a:rPr lang="en-US" altLang="zh-TW" i="1">
                                  <a:latin typeface="Cambria Math"/>
                                  <a:ea typeface="Cambria Math"/>
                                </a:rPr>
                                <m:t>10</m:t>
                              </m:r>
                            </m:e>
                            <m:sup>
                              <m:r>
                                <a:rPr lang="en-US" altLang="zh-TW" i="1">
                                  <a:latin typeface="Cambria Math"/>
                                  <a:ea typeface="Cambria Math"/>
                                </a:rPr>
                                <m:t>4</m:t>
                              </m:r>
                            </m:sup>
                          </m:sSup>
                          <m:r>
                            <m:rPr>
                              <m:nor/>
                            </m:rPr>
                            <a:rPr lang="en-US" altLang="zh-TW">
                              <a:latin typeface="Cambria Math"/>
                              <a:ea typeface="Cambria Math"/>
                            </a:rPr>
                            <m:t>m</m:t>
                          </m:r>
                          <m:r>
                            <m:rPr>
                              <m:nor/>
                            </m:rPr>
                            <a:rPr lang="en-US" altLang="zh-TW">
                              <a:latin typeface="Cambria Math"/>
                              <a:ea typeface="Cambria Math"/>
                            </a:rPr>
                            <m:t>/</m:t>
                          </m:r>
                          <m:r>
                            <m:rPr>
                              <m:nor/>
                            </m:rPr>
                            <a:rPr lang="en-US" altLang="zh-TW">
                              <a:latin typeface="Cambria Math"/>
                              <a:ea typeface="Cambria Math"/>
                            </a:rPr>
                            <m:t>s</m:t>
                          </m:r>
                        </m:num>
                        <m:den>
                          <m:r>
                            <a:rPr lang="en-US" altLang="zh-TW" i="1">
                              <a:latin typeface="Cambria Math"/>
                              <a:ea typeface="Cambria Math"/>
                            </a:rPr>
                            <m:t>3×</m:t>
                          </m:r>
                          <m:sSup>
                            <m:sSupPr>
                              <m:ctrlPr>
                                <a:rPr lang="en-US" altLang="zh-TW" i="1">
                                  <a:latin typeface="Cambria Math" panose="02040503050406030204" pitchFamily="18" charset="0"/>
                                  <a:ea typeface="Cambria Math"/>
                                </a:rPr>
                              </m:ctrlPr>
                            </m:sSupPr>
                            <m:e>
                              <m:r>
                                <a:rPr lang="en-US" altLang="zh-TW" i="1">
                                  <a:latin typeface="Cambria Math"/>
                                  <a:ea typeface="Cambria Math"/>
                                </a:rPr>
                                <m:t>10</m:t>
                              </m:r>
                            </m:e>
                            <m:sup>
                              <m:r>
                                <a:rPr lang="en-US" altLang="zh-TW" i="1">
                                  <a:latin typeface="Cambria Math"/>
                                  <a:ea typeface="Cambria Math"/>
                                </a:rPr>
                                <m:t>8</m:t>
                              </m:r>
                            </m:sup>
                          </m:sSup>
                          <m:r>
                            <m:rPr>
                              <m:nor/>
                            </m:rPr>
                            <a:rPr lang="en-US" altLang="zh-TW">
                              <a:latin typeface="Cambria Math"/>
                              <a:ea typeface="Cambria Math"/>
                            </a:rPr>
                            <m:t>m</m:t>
                          </m:r>
                          <m:r>
                            <m:rPr>
                              <m:nor/>
                            </m:rPr>
                            <a:rPr lang="en-US" altLang="zh-TW">
                              <a:latin typeface="Cambria Math"/>
                              <a:ea typeface="Cambria Math"/>
                            </a:rPr>
                            <m:t>/</m:t>
                          </m:r>
                          <m:r>
                            <m:rPr>
                              <m:nor/>
                            </m:rPr>
                            <a:rPr lang="en-US" altLang="zh-TW">
                              <a:latin typeface="Cambria Math"/>
                              <a:ea typeface="Cambria Math"/>
                            </a:rPr>
                            <m:t>s</m:t>
                          </m:r>
                        </m:den>
                      </m:f>
                      <m:r>
                        <a:rPr lang="en-US" altLang="zh-TW" i="1">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10</m:t>
                          </m:r>
                        </m:e>
                        <m:sup>
                          <m:r>
                            <a:rPr lang="en-US" altLang="zh-TW" i="1">
                              <a:latin typeface="Cambria Math"/>
                              <a:ea typeface="Cambria Math"/>
                            </a:rPr>
                            <m:t>−12</m:t>
                          </m:r>
                        </m:sup>
                      </m:sSup>
                      <m:r>
                        <m:rPr>
                          <m:nor/>
                        </m:rPr>
                        <a:rPr lang="en-US" altLang="zh-TW">
                          <a:latin typeface="Cambria Math"/>
                          <a:ea typeface="Cambria Math"/>
                        </a:rPr>
                        <m:t>s</m:t>
                      </m:r>
                    </m:oMath>
                  </m:oMathPara>
                </a14:m>
                <a:endParaRPr lang="zh-TW" altLang="en-US" dirty="0"/>
              </a:p>
            </p:txBody>
          </p:sp>
        </mc:Choice>
        <mc:Fallback xmlns="">
          <p:sp>
            <p:nvSpPr>
              <p:cNvPr id="8" name="矩形 7"/>
              <p:cNvSpPr>
                <a:spLocks noRot="1" noChangeAspect="1" noMove="1" noResize="1" noEditPoints="1" noAdjustHandles="1" noChangeArrowheads="1" noChangeShapeType="1" noTextEdit="1"/>
              </p:cNvSpPr>
              <p:nvPr/>
            </p:nvSpPr>
            <p:spPr>
              <a:xfrm>
                <a:off x="2341150" y="5317288"/>
                <a:ext cx="4968552" cy="693651"/>
              </a:xfrm>
              <a:prstGeom prst="rect">
                <a:avLst/>
              </a:prstGeom>
              <a:blipFill>
                <a:blip r:embed="rId5"/>
                <a:stretch>
                  <a:fillRect b="-9091"/>
                </a:stretch>
              </a:blipFill>
            </p:spPr>
            <p:txBody>
              <a:bodyPr/>
              <a:lstStyle/>
              <a:p>
                <a:r>
                  <a:rPr lang="en-TW">
                    <a:noFill/>
                  </a:rPr>
                  <a:t> </a:t>
                </a:r>
              </a:p>
            </p:txBody>
          </p:sp>
        </mc:Fallback>
      </mc:AlternateContent>
      <p:pic>
        <p:nvPicPr>
          <p:cNvPr id="10" name="Picture 8" descr="http://quantumrelativity.calsci.com/Relativity/images/Michelson_Morley.jpg">
            <a:extLst>
              <a:ext uri="{FF2B5EF4-FFF2-40B4-BE49-F238E27FC236}">
                <a16:creationId xmlns:a16="http://schemas.microsoft.com/office/drawing/2014/main" id="{5C986F3B-6149-274D-A2F2-258AA4FE95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1076" y="2754011"/>
            <a:ext cx="3353899" cy="195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1038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0" y="2882"/>
            <a:ext cx="9144000" cy="1470025"/>
          </a:xfrm>
          <a:solidFill>
            <a:schemeClr val="accent1"/>
          </a:solidFill>
        </p:spPr>
        <p:txBody>
          <a:bodyPr/>
          <a:lstStyle/>
          <a:p>
            <a:pPr eaLnBrk="1" hangingPunct="1">
              <a:defRPr/>
            </a:pPr>
            <a:r>
              <a:rPr lang="zh-TW" altLang="en-US" sz="3600" b="1" dirty="0">
                <a:solidFill>
                  <a:srgbClr val="FF3300"/>
                </a:solidFill>
                <a:latin typeface="+mj-ea"/>
                <a:cs typeface="+mj-cs"/>
              </a:rPr>
              <a:t>物理是什麼？</a:t>
            </a:r>
          </a:p>
        </p:txBody>
      </p:sp>
      <p:pic>
        <p:nvPicPr>
          <p:cNvPr id="6147" name="Picture 4" descr="http://msnbcmedia3.msn.com/j/msnbc/Components/Photos/z_Projects_in_progress/050418_Einstein/050405_einstein_tongue.wide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1700808"/>
            <a:ext cx="2608262"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3291160" y="5157192"/>
            <a:ext cx="2520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史上最佳代言人</a:t>
            </a:r>
          </a:p>
        </p:txBody>
      </p:sp>
      <p:pic>
        <p:nvPicPr>
          <p:cNvPr id="381954" name="Picture 2" descr="\\Mac\Home\Desktop\未命名.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76672"/>
            <a:ext cx="2590800" cy="61722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ppt_x"/>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81954"/>
                                        </p:tgtEl>
                                        <p:attrNameLst>
                                          <p:attrName>style.visibility</p:attrName>
                                        </p:attrNameLst>
                                      </p:cBhvr>
                                      <p:to>
                                        <p:strVal val="visible"/>
                                      </p:to>
                                    </p:set>
                                    <p:anim calcmode="lin" valueType="num">
                                      <p:cBhvr additive="base">
                                        <p:cTn id="17" dur="500" fill="hold"/>
                                        <p:tgtEl>
                                          <p:spTgt spid="381954"/>
                                        </p:tgtEl>
                                        <p:attrNameLst>
                                          <p:attrName>ppt_x</p:attrName>
                                        </p:attrNameLst>
                                      </p:cBhvr>
                                      <p:tavLst>
                                        <p:tav tm="0">
                                          <p:val>
                                            <p:strVal val="#ppt_x"/>
                                          </p:val>
                                        </p:tav>
                                        <p:tav tm="100000">
                                          <p:val>
                                            <p:strVal val="#ppt_x"/>
                                          </p:val>
                                        </p:tav>
                                      </p:tavLst>
                                    </p:anim>
                                    <p:anim calcmode="lin" valueType="num">
                                      <p:cBhvr additive="base">
                                        <p:cTn id="18" dur="500" fill="hold"/>
                                        <p:tgtEl>
                                          <p:spTgt spid="3819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117576" y="260648"/>
            <a:ext cx="4470648" cy="369332"/>
          </a:xfrm>
          <a:prstGeom prst="rect">
            <a:avLst/>
          </a:prstGeom>
          <a:noFill/>
        </p:spPr>
        <p:txBody>
          <a:bodyPr wrap="square" rtlCol="0">
            <a:spAutoFit/>
          </a:bodyPr>
          <a:lstStyle/>
          <a:p>
            <a:r>
              <a:rPr lang="zh-TW" altLang="en-US" dirty="0"/>
              <a:t>光線並不全然是光</a:t>
            </a:r>
            <a:r>
              <a:rPr lang="en-US" altLang="zh-TW" dirty="0"/>
              <a:t>”</a:t>
            </a:r>
            <a:r>
              <a:rPr lang="zh-TW" altLang="en-US" dirty="0"/>
              <a:t>線</a:t>
            </a:r>
            <a:r>
              <a:rPr lang="en-US" altLang="zh-TW" dirty="0"/>
              <a:t>”</a:t>
            </a:r>
            <a:r>
              <a:rPr lang="zh-TW" altLang="en-US" dirty="0"/>
              <a:t>，光也是電磁波！</a:t>
            </a:r>
          </a:p>
        </p:txBody>
      </p:sp>
      <p:pic>
        <p:nvPicPr>
          <p:cNvPr id="3" name="Picture 5" descr="F33_05"/>
          <p:cNvPicPr>
            <a:picLocks noChangeAspect="1" noChangeArrowheads="1"/>
          </p:cNvPicPr>
          <p:nvPr/>
        </p:nvPicPr>
        <p:blipFill rotWithShape="1">
          <a:blip r:embed="rId2">
            <a:extLst>
              <a:ext uri="{28A0092B-C50C-407E-A947-70E740481C1C}">
                <a14:useLocalDpi xmlns:a14="http://schemas.microsoft.com/office/drawing/2010/main" val="0"/>
              </a:ext>
            </a:extLst>
          </a:blip>
          <a:srcRect t="28941" r="32439" b="20155"/>
          <a:stretch/>
        </p:blipFill>
        <p:spPr bwMode="auto">
          <a:xfrm>
            <a:off x="2117576" y="629980"/>
            <a:ext cx="4038600" cy="209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向右箭號 3"/>
          <p:cNvSpPr/>
          <p:nvPr/>
        </p:nvSpPr>
        <p:spPr>
          <a:xfrm>
            <a:off x="6372200" y="1700808"/>
            <a:ext cx="648072" cy="360040"/>
          </a:xfrm>
          <a:prstGeom prst="rightArrow">
            <a:avLst/>
          </a:prstGeom>
          <a:solidFill>
            <a:srgbClr val="92D050"/>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pic>
        <p:nvPicPr>
          <p:cNvPr id="5" name="Picture 4" descr="3412"/>
          <p:cNvPicPr>
            <a:picLocks noChangeAspect="1" noChangeArrowheads="1"/>
          </p:cNvPicPr>
          <p:nvPr/>
        </p:nvPicPr>
        <p:blipFill>
          <a:blip r:embed="rId3">
            <a:extLst>
              <a:ext uri="{28A0092B-C50C-407E-A947-70E740481C1C}">
                <a14:useLocalDpi xmlns:a14="http://schemas.microsoft.com/office/drawing/2010/main" val="0"/>
              </a:ext>
            </a:extLst>
          </a:blip>
          <a:srcRect b="3036"/>
          <a:stretch>
            <a:fillRect/>
          </a:stretch>
        </p:blipFill>
        <p:spPr bwMode="auto">
          <a:xfrm>
            <a:off x="2117576" y="2780928"/>
            <a:ext cx="3396754" cy="384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文字方塊 5"/>
              <p:cNvSpPr txBox="1"/>
              <p:nvPr/>
            </p:nvSpPr>
            <p:spPr>
              <a:xfrm>
                <a:off x="5652120" y="3717032"/>
                <a:ext cx="2736304" cy="372410"/>
              </a:xfrm>
              <a:prstGeom prst="rect">
                <a:avLst/>
              </a:prstGeom>
              <a:noFill/>
            </p:spPr>
            <p:txBody>
              <a:bodyPr wrap="square" rtlCol="0">
                <a:spAutoFit/>
              </a:bodyPr>
              <a:lstStyle/>
              <a:p>
                <a:r>
                  <a:rPr lang="zh-TW" altLang="en-US" dirty="0"/>
                  <a:t>光波每秒要振動</a:t>
                </a:r>
                <a14:m>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a:rPr>
                          <m:t>10</m:t>
                        </m:r>
                      </m:e>
                      <m:sup>
                        <m:r>
                          <a:rPr lang="en-US" altLang="zh-TW" b="0" i="1" smtClean="0">
                            <a:latin typeface="Cambria Math"/>
                          </a:rPr>
                          <m:t>15</m:t>
                        </m:r>
                      </m:sup>
                    </m:sSup>
                    <m:r>
                      <a:rPr lang="zh-TW" altLang="en-US" b="0" i="1" smtClean="0">
                        <a:latin typeface="Cambria Math"/>
                      </a:rPr>
                      <m:t>次</m:t>
                    </m:r>
                  </m:oMath>
                </a14:m>
                <a:r>
                  <a:rPr lang="zh-TW" altLang="en-US" dirty="0"/>
                  <a:t>。</a:t>
                </a:r>
              </a:p>
            </p:txBody>
          </p:sp>
        </mc:Choice>
        <mc:Fallback xmlns="">
          <p:sp>
            <p:nvSpPr>
              <p:cNvPr id="6" name="文字方塊 5"/>
              <p:cNvSpPr txBox="1">
                <a:spLocks noRot="1" noChangeAspect="1" noMove="1" noResize="1" noEditPoints="1" noAdjustHandles="1" noChangeArrowheads="1" noChangeShapeType="1" noTextEdit="1"/>
              </p:cNvSpPr>
              <p:nvPr/>
            </p:nvSpPr>
            <p:spPr>
              <a:xfrm>
                <a:off x="5652120" y="3717032"/>
                <a:ext cx="2736304" cy="372410"/>
              </a:xfrm>
              <a:prstGeom prst="rect">
                <a:avLst/>
              </a:prstGeom>
              <a:blipFill rotWithShape="1">
                <a:blip r:embed="rId4"/>
                <a:stretch>
                  <a:fillRect l="-1782" t="-4918" r="-1114" b="-27869"/>
                </a:stretch>
              </a:blipFill>
            </p:spPr>
            <p:txBody>
              <a:bodyPr/>
              <a:lstStyle/>
              <a:p>
                <a:r>
                  <a:rPr lang="zh-TW" altLang="en-US">
                    <a:noFill/>
                  </a:rPr>
                  <a:t> </a:t>
                </a:r>
              </a:p>
            </p:txBody>
          </p:sp>
        </mc:Fallback>
      </mc:AlternateContent>
      <p:sp>
        <p:nvSpPr>
          <p:cNvPr id="7" name="文字方塊 6"/>
          <p:cNvSpPr txBox="1"/>
          <p:nvPr/>
        </p:nvSpPr>
        <p:spPr>
          <a:xfrm>
            <a:off x="5704341" y="4225776"/>
            <a:ext cx="2808312" cy="369332"/>
          </a:xfrm>
          <a:prstGeom prst="rect">
            <a:avLst/>
          </a:prstGeom>
          <a:noFill/>
        </p:spPr>
        <p:txBody>
          <a:bodyPr wrap="square" rtlCol="0">
            <a:spAutoFit/>
          </a:bodyPr>
          <a:lstStyle/>
          <a:p>
            <a:r>
              <a:rPr lang="zh-TW" altLang="en-US" dirty="0"/>
              <a:t>他自己就是很好的時鐘。</a:t>
            </a:r>
          </a:p>
        </p:txBody>
      </p:sp>
    </p:spTree>
    <p:extLst>
      <p:ext uri="{BB962C8B-B14F-4D97-AF65-F5344CB8AC3E}">
        <p14:creationId xmlns:p14="http://schemas.microsoft.com/office/powerpoint/2010/main" val="32524017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Text Box 4"/>
          <p:cNvSpPr txBox="1">
            <a:spLocks noChangeArrowheads="1"/>
          </p:cNvSpPr>
          <p:nvPr/>
        </p:nvSpPr>
        <p:spPr bwMode="auto">
          <a:xfrm>
            <a:off x="2863552" y="809824"/>
            <a:ext cx="41407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dirty="0"/>
              <a:t>利用 </a:t>
            </a:r>
            <a:r>
              <a:rPr lang="en-US" altLang="zh-TW" sz="1800" dirty="0"/>
              <a:t>Interference</a:t>
            </a:r>
            <a:r>
              <a:rPr lang="zh-TW" altLang="en-US" sz="1800" dirty="0"/>
              <a:t> 干涉現象</a:t>
            </a:r>
          </a:p>
        </p:txBody>
      </p:sp>
      <p:pic>
        <p:nvPicPr>
          <p:cNvPr id="43011" name="Picture 5" descr="f36_06"/>
          <p:cNvPicPr>
            <a:picLocks noChangeAspect="1" noChangeArrowheads="1"/>
          </p:cNvPicPr>
          <p:nvPr/>
        </p:nvPicPr>
        <p:blipFill rotWithShape="1">
          <a:blip r:embed="rId2">
            <a:extLst>
              <a:ext uri="{28A0092B-C50C-407E-A947-70E740481C1C}">
                <a14:useLocalDpi xmlns:a14="http://schemas.microsoft.com/office/drawing/2010/main" val="0"/>
              </a:ext>
            </a:extLst>
          </a:blip>
          <a:srcRect l="46144"/>
          <a:stretch/>
        </p:blipFill>
        <p:spPr bwMode="auto">
          <a:xfrm>
            <a:off x="2411927" y="1639437"/>
            <a:ext cx="2448606"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6" descr="f36_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378984"/>
            <a:ext cx="814388"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98794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Text Box 5"/>
          <p:cNvSpPr txBox="1">
            <a:spLocks noChangeArrowheads="1"/>
          </p:cNvSpPr>
          <p:nvPr/>
        </p:nvSpPr>
        <p:spPr bwMode="auto">
          <a:xfrm>
            <a:off x="3857625" y="652463"/>
            <a:ext cx="1150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solidFill>
                  <a:srgbClr val="FF0000"/>
                </a:solidFill>
              </a:rPr>
              <a:t>疊加定理</a:t>
            </a:r>
          </a:p>
        </p:txBody>
      </p:sp>
      <p:pic>
        <p:nvPicPr>
          <p:cNvPr id="57352" name="圖片 9" descr="afg0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11500" y="1628800"/>
            <a:ext cx="2643187"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文字方塊 10"/>
          <p:cNvSpPr txBox="1">
            <a:spLocks noChangeArrowheads="1"/>
          </p:cNvSpPr>
          <p:nvPr/>
        </p:nvSpPr>
        <p:spPr bwMode="auto">
          <a:xfrm>
            <a:off x="2195736" y="1019176"/>
            <a:ext cx="525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dirty="0"/>
              <a:t>兩個分立的波重疊時，只要將兩個波相加即可。</a:t>
            </a:r>
            <a:endParaRPr lang="en-US" altLang="zh-TW" sz="1800" dirty="0"/>
          </a:p>
        </p:txBody>
      </p:sp>
    </p:spTree>
    <p:extLst>
      <p:ext uri="{BB962C8B-B14F-4D97-AF65-F5344CB8AC3E}">
        <p14:creationId xmlns:p14="http://schemas.microsoft.com/office/powerpoint/2010/main" val="321909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17_19_FigureA.jpg"/>
          <p:cNvPicPr>
            <a:picLocks noChangeAspect="1"/>
          </p:cNvPicPr>
          <p:nvPr/>
        </p:nvPicPr>
        <p:blipFill rotWithShape="1">
          <a:blip r:embed="rId2">
            <a:extLst>
              <a:ext uri="{28A0092B-C50C-407E-A947-70E740481C1C}">
                <a14:useLocalDpi xmlns:a14="http://schemas.microsoft.com/office/drawing/2010/main" val="0"/>
              </a:ext>
            </a:extLst>
          </a:blip>
          <a:srcRect b="6885"/>
          <a:stretch/>
        </p:blipFill>
        <p:spPr>
          <a:xfrm>
            <a:off x="266700" y="2070100"/>
            <a:ext cx="8601456" cy="2514600"/>
          </a:xfrm>
          <a:prstGeom prst="rect">
            <a:avLst/>
          </a:prstGeom>
        </p:spPr>
      </p:pic>
      <p:sp>
        <p:nvSpPr>
          <p:cNvPr id="4" name="文字方塊 3"/>
          <p:cNvSpPr txBox="1"/>
          <p:nvPr/>
        </p:nvSpPr>
        <p:spPr>
          <a:xfrm>
            <a:off x="3275856" y="4861520"/>
            <a:ext cx="4320480" cy="369332"/>
          </a:xfrm>
          <a:prstGeom prst="rect">
            <a:avLst/>
          </a:prstGeom>
          <a:noFill/>
        </p:spPr>
        <p:txBody>
          <a:bodyPr wrap="square" rtlCol="0">
            <a:spAutoFit/>
          </a:bodyPr>
          <a:lstStyle/>
          <a:p>
            <a:r>
              <a:rPr lang="zh-TW" altLang="en-US" dirty="0"/>
              <a:t>建設性干涉與破壞性干涉</a:t>
            </a:r>
          </a:p>
        </p:txBody>
      </p:sp>
    </p:spTree>
    <p:extLst>
      <p:ext uri="{BB962C8B-B14F-4D97-AF65-F5344CB8AC3E}">
        <p14:creationId xmlns:p14="http://schemas.microsoft.com/office/powerpoint/2010/main" val="22089535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3716338" y="773113"/>
            <a:ext cx="1350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2000"/>
              <a:t>薄膜干涉</a:t>
            </a:r>
          </a:p>
        </p:txBody>
      </p:sp>
      <p:pic>
        <p:nvPicPr>
          <p:cNvPr id="46083" name="Picture 5" descr="372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1900" y="1201451"/>
            <a:ext cx="3944938"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46387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5" descr="f36_06"/>
          <p:cNvPicPr>
            <a:picLocks noChangeAspect="1" noChangeArrowheads="1"/>
          </p:cNvPicPr>
          <p:nvPr/>
        </p:nvPicPr>
        <p:blipFill rotWithShape="1">
          <a:blip r:embed="rId2">
            <a:extLst>
              <a:ext uri="{28A0092B-C50C-407E-A947-70E740481C1C}">
                <a14:useLocalDpi xmlns:a14="http://schemas.microsoft.com/office/drawing/2010/main" val="0"/>
              </a:ext>
            </a:extLst>
          </a:blip>
          <a:srcRect l="46144"/>
          <a:stretch/>
        </p:blipFill>
        <p:spPr bwMode="auto">
          <a:xfrm>
            <a:off x="1331640" y="1124744"/>
            <a:ext cx="2448606"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6" descr="f36_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3578" y="912349"/>
            <a:ext cx="814388"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36_08"/>
          <p:cNvPicPr>
            <a:picLocks noChangeAspect="1" noChangeArrowheads="1"/>
          </p:cNvPicPr>
          <p:nvPr/>
        </p:nvPicPr>
        <p:blipFill rotWithShape="1">
          <a:blip r:embed="rId4">
            <a:extLst>
              <a:ext uri="{28A0092B-C50C-407E-A947-70E740481C1C}">
                <a14:useLocalDpi xmlns:a14="http://schemas.microsoft.com/office/drawing/2010/main" val="0"/>
              </a:ext>
            </a:extLst>
          </a:blip>
          <a:srcRect b="41650"/>
          <a:stretch/>
        </p:blipFill>
        <p:spPr bwMode="auto">
          <a:xfrm>
            <a:off x="5508104" y="1052736"/>
            <a:ext cx="2819400" cy="314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5"/>
          <p:cNvSpPr txBox="1"/>
          <p:nvPr/>
        </p:nvSpPr>
        <p:spPr>
          <a:xfrm>
            <a:off x="251520" y="5397918"/>
            <a:ext cx="5256584" cy="369332"/>
          </a:xfrm>
          <a:prstGeom prst="rect">
            <a:avLst/>
          </a:prstGeom>
          <a:noFill/>
        </p:spPr>
        <p:txBody>
          <a:bodyPr wrap="square" rtlCol="0">
            <a:spAutoFit/>
          </a:bodyPr>
          <a:lstStyle/>
          <a:p>
            <a:r>
              <a:rPr lang="zh-TW" altLang="en-US" dirty="0"/>
              <a:t>路程差若為波長整數倍就形成建設性干涉（亮紋）</a:t>
            </a:r>
          </a:p>
        </p:txBody>
      </p:sp>
      <p:pic>
        <p:nvPicPr>
          <p:cNvPr id="7" name="Picture 2" descr="17_19_FigureA.jpg"/>
          <p:cNvPicPr>
            <a:picLocks noChangeAspect="1"/>
          </p:cNvPicPr>
          <p:nvPr/>
        </p:nvPicPr>
        <p:blipFill rotWithShape="1">
          <a:blip r:embed="rId5">
            <a:extLst>
              <a:ext uri="{28A0092B-C50C-407E-A947-70E740481C1C}">
                <a14:useLocalDpi xmlns:a14="http://schemas.microsoft.com/office/drawing/2010/main" val="0"/>
              </a:ext>
            </a:extLst>
          </a:blip>
          <a:srcRect l="65915" b="6885"/>
          <a:stretch/>
        </p:blipFill>
        <p:spPr>
          <a:xfrm>
            <a:off x="5580112" y="4198480"/>
            <a:ext cx="2931813" cy="2514600"/>
          </a:xfrm>
          <a:prstGeom prst="rect">
            <a:avLst/>
          </a:prstGeom>
        </p:spPr>
      </p:pic>
      <p:sp>
        <p:nvSpPr>
          <p:cNvPr id="2" name="矩形 1"/>
          <p:cNvSpPr/>
          <p:nvPr/>
        </p:nvSpPr>
        <p:spPr>
          <a:xfrm>
            <a:off x="251520" y="5854487"/>
            <a:ext cx="5328592" cy="369332"/>
          </a:xfrm>
          <a:prstGeom prst="rect">
            <a:avLst/>
          </a:prstGeom>
        </p:spPr>
        <p:txBody>
          <a:bodyPr wrap="square">
            <a:spAutoFit/>
          </a:bodyPr>
          <a:lstStyle/>
          <a:p>
            <a:r>
              <a:rPr lang="zh-TW" altLang="en-US" dirty="0"/>
              <a:t>路程差若為波長半整數倍就形成破壞性干涉（暗紋）</a:t>
            </a:r>
          </a:p>
        </p:txBody>
      </p:sp>
    </p:spTree>
    <p:extLst>
      <p:ext uri="{BB962C8B-B14F-4D97-AF65-F5344CB8AC3E}">
        <p14:creationId xmlns:p14="http://schemas.microsoft.com/office/powerpoint/2010/main" val="28014298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018" y="2227344"/>
            <a:ext cx="2318747"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3" descr="39-04"/>
          <p:cNvSpPr>
            <a:spLocks noGrp="1" noChangeAspect="1" noChangeArrowheads="1"/>
          </p:cNvSpPr>
          <p:nvPr isPhoto="1"/>
        </p:nvSpPr>
        <p:spPr bwMode="auto">
          <a:xfrm>
            <a:off x="3021816" y="2204864"/>
            <a:ext cx="1773656" cy="2880320"/>
          </a:xfrm>
          <a:prstGeom prst="rect">
            <a:avLst/>
          </a:prstGeom>
          <a:blipFill dpi="0" rotWithShape="1">
            <a:blip r:embed="rId3"/>
            <a:srcRect/>
            <a:stretch>
              <a:fillRect b="-2376"/>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endParaRPr kumimoji="0" lang="zh-TW" altLang="en-US" sz="1800"/>
          </a:p>
        </p:txBody>
      </p:sp>
      <p:sp>
        <p:nvSpPr>
          <p:cNvPr id="3" name="文字方塊 2"/>
          <p:cNvSpPr txBox="1"/>
          <p:nvPr/>
        </p:nvSpPr>
        <p:spPr>
          <a:xfrm>
            <a:off x="421486" y="5856684"/>
            <a:ext cx="8180379" cy="369332"/>
          </a:xfrm>
          <a:prstGeom prst="rect">
            <a:avLst/>
          </a:prstGeom>
          <a:noFill/>
        </p:spPr>
        <p:txBody>
          <a:bodyPr wrap="square" rtlCol="0">
            <a:spAutoFit/>
          </a:bodyPr>
          <a:lstStyle/>
          <a:p>
            <a:r>
              <a:rPr lang="zh-TW" altLang="en-US" dirty="0"/>
              <a:t>若不同方向光速不同，則兩道光走完全程時間不同。因此兩者會有干涉的現象。</a:t>
            </a:r>
          </a:p>
        </p:txBody>
      </p:sp>
      <p:pic>
        <p:nvPicPr>
          <p:cNvPr id="7" name="Picture 2" descr="17_19_FigureA.jpg"/>
          <p:cNvPicPr>
            <a:picLocks noChangeAspect="1"/>
          </p:cNvPicPr>
          <p:nvPr/>
        </p:nvPicPr>
        <p:blipFill rotWithShape="1">
          <a:blip r:embed="rId4">
            <a:extLst>
              <a:ext uri="{28A0092B-C50C-407E-A947-70E740481C1C}">
                <a14:useLocalDpi xmlns:a14="http://schemas.microsoft.com/office/drawing/2010/main" val="0"/>
              </a:ext>
            </a:extLst>
          </a:blip>
          <a:srcRect l="4017" r="36083" b="6885"/>
          <a:stretch/>
        </p:blipFill>
        <p:spPr>
          <a:xfrm>
            <a:off x="659018" y="631984"/>
            <a:ext cx="2507144" cy="1223600"/>
          </a:xfrm>
          <a:prstGeom prst="rect">
            <a:avLst/>
          </a:prstGeom>
        </p:spPr>
      </p:pic>
      <p:sp>
        <p:nvSpPr>
          <p:cNvPr id="2" name="文字方塊 1"/>
          <p:cNvSpPr txBox="1"/>
          <p:nvPr/>
        </p:nvSpPr>
        <p:spPr>
          <a:xfrm>
            <a:off x="407219" y="5434464"/>
            <a:ext cx="8208912" cy="369332"/>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Michelson</a:t>
            </a:r>
            <a:r>
              <a:rPr lang="zh-TW" altLang="en-US" dirty="0"/>
              <a:t>實驗以不同路徑到達觀察者的兩道光，就如干涉現象的兩個波源的波。</a:t>
            </a:r>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2204864"/>
            <a:ext cx="3840427"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70033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130807" y="179348"/>
            <a:ext cx="7056784" cy="369332"/>
          </a:xfrm>
          <a:prstGeom prst="rect">
            <a:avLst/>
          </a:prstGeom>
          <a:noFill/>
        </p:spPr>
        <p:txBody>
          <a:bodyPr wrap="square" rtlCol="0">
            <a:spAutoFit/>
          </a:bodyPr>
          <a:lstStyle/>
          <a:p>
            <a:r>
              <a:rPr lang="zh-TW" altLang="en-US" dirty="0"/>
              <a:t>因為光源及透鏡都有大小，觀察者在鏡頭中看到的會是一個干涉條紋：</a:t>
            </a:r>
          </a:p>
        </p:txBody>
      </p:sp>
      <p:pic>
        <p:nvPicPr>
          <p:cNvPr id="368642" name="Picture 2" descr="\\psf\Home\Dropbox\Camera Uploads\2015-11-09 13.40.5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43" r="1508" b="35450"/>
          <a:stretch/>
        </p:blipFill>
        <p:spPr bwMode="auto">
          <a:xfrm>
            <a:off x="1191727" y="637224"/>
            <a:ext cx="6450337" cy="32958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3140968"/>
            <a:ext cx="2437579" cy="1828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43" name="Picture 3" descr="\\psf\Home\Dropbox\Camera Uploads\2015-11-09 13.43.1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132" r="23492"/>
          <a:stretch/>
        </p:blipFill>
        <p:spPr bwMode="auto">
          <a:xfrm>
            <a:off x="1195738" y="3933056"/>
            <a:ext cx="3083000" cy="2564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1727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2608173"/>
            <a:ext cx="3456384"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左-右雙向箭號 1"/>
          <p:cNvSpPr/>
          <p:nvPr/>
        </p:nvSpPr>
        <p:spPr>
          <a:xfrm>
            <a:off x="6253763" y="2788193"/>
            <a:ext cx="936104" cy="360040"/>
          </a:xfrm>
          <a:prstGeom prst="leftRightArrow">
            <a:avLst/>
          </a:prstGeom>
          <a:solidFill>
            <a:srgbClr val="FFFF00"/>
          </a:solidFill>
          <a:ln w="444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2895" y="2549881"/>
            <a:ext cx="2180727" cy="2708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圓形箭號 2"/>
          <p:cNvSpPr/>
          <p:nvPr/>
        </p:nvSpPr>
        <p:spPr>
          <a:xfrm>
            <a:off x="1790928" y="2045825"/>
            <a:ext cx="1368152" cy="1152128"/>
          </a:xfrm>
          <a:prstGeom prst="circularArrow">
            <a:avLst/>
          </a:prstGeom>
          <a:solidFill>
            <a:srgbClr val="FFFF00"/>
          </a:solidFill>
          <a:ln w="444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tx1"/>
              </a:solidFill>
            </a:endParaRPr>
          </a:p>
        </p:txBody>
      </p:sp>
      <p:sp>
        <p:nvSpPr>
          <p:cNvPr id="5" name="文字方塊 4"/>
          <p:cNvSpPr txBox="1"/>
          <p:nvPr/>
        </p:nvSpPr>
        <p:spPr>
          <a:xfrm>
            <a:off x="1115616" y="1403484"/>
            <a:ext cx="4731862" cy="369332"/>
          </a:xfrm>
          <a:prstGeom prst="rect">
            <a:avLst/>
          </a:prstGeom>
          <a:noFill/>
        </p:spPr>
        <p:txBody>
          <a:bodyPr wrap="square" rtlCol="0">
            <a:spAutoFit/>
          </a:bodyPr>
          <a:lstStyle/>
          <a:p>
            <a:r>
              <a:rPr lang="zh-TW" altLang="en-US" dirty="0"/>
              <a:t>當干涉儀被轉動時，干涉條紋應該會移動。</a:t>
            </a:r>
          </a:p>
        </p:txBody>
      </p:sp>
      <p:sp>
        <p:nvSpPr>
          <p:cNvPr id="7" name="文字方塊 6"/>
          <p:cNvSpPr txBox="1"/>
          <p:nvPr/>
        </p:nvSpPr>
        <p:spPr>
          <a:xfrm>
            <a:off x="1115616" y="971436"/>
            <a:ext cx="7488832" cy="369332"/>
          </a:xfrm>
          <a:prstGeom prst="rect">
            <a:avLst/>
          </a:prstGeom>
          <a:noFill/>
        </p:spPr>
        <p:txBody>
          <a:bodyPr wrap="square" rtlCol="0">
            <a:spAutoFit/>
          </a:bodyPr>
          <a:lstStyle/>
          <a:p>
            <a:r>
              <a:rPr lang="zh-TW" altLang="en-US" dirty="0"/>
              <a:t>旋轉整個儀器，兩道光的時間差就會跟著變化。干涉亮度跟著改變。</a:t>
            </a:r>
          </a:p>
        </p:txBody>
      </p:sp>
    </p:spTree>
    <p:extLst>
      <p:ext uri="{BB962C8B-B14F-4D97-AF65-F5344CB8AC3E}">
        <p14:creationId xmlns:p14="http://schemas.microsoft.com/office/powerpoint/2010/main" val="20638196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375" y="692696"/>
            <a:ext cx="733425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1777395" y="4653136"/>
            <a:ext cx="6624736" cy="369332"/>
          </a:xfrm>
          <a:prstGeom prst="rect">
            <a:avLst/>
          </a:prstGeom>
          <a:noFill/>
        </p:spPr>
        <p:txBody>
          <a:bodyPr wrap="square" rtlCol="0">
            <a:spAutoFit/>
          </a:bodyPr>
          <a:lstStyle/>
          <a:p>
            <a:r>
              <a:rPr lang="zh-TW" altLang="en-US" dirty="0"/>
              <a:t>兩道光走的時間一直相同，光速與觀察者的運動無關。</a:t>
            </a:r>
          </a:p>
        </p:txBody>
      </p:sp>
      <p:pic>
        <p:nvPicPr>
          <p:cNvPr id="4" name="Picture 12" descr="Image:Michelson - Experimental Determination of the Speed of Light, conclusion.jpg">
            <a:hlinkClick r:id="rId3"/>
            <a:extLst>
              <a:ext uri="{FF2B5EF4-FFF2-40B4-BE49-F238E27FC236}">
                <a16:creationId xmlns:a16="http://schemas.microsoft.com/office/drawing/2014/main" id="{67051AE3-9ADB-8542-A026-128DA15EF8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6679" y="5131389"/>
            <a:ext cx="3019641" cy="140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491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76200"/>
            <a:ext cx="5080000"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5" name="Picture 9"/>
          <p:cNvPicPr>
            <a:picLocks noChangeAspect="1" noChangeArrowheads="1"/>
          </p:cNvPicPr>
          <p:nvPr/>
        </p:nvPicPr>
        <p:blipFill>
          <a:blip r:embed="rId2">
            <a:extLst>
              <a:ext uri="{28A0092B-C50C-407E-A947-70E740481C1C}">
                <a14:useLocalDpi xmlns:a14="http://schemas.microsoft.com/office/drawing/2010/main" val="0"/>
              </a:ext>
            </a:extLst>
          </a:blip>
          <a:srcRect l="5190" r="5525"/>
          <a:stretch>
            <a:fillRect/>
          </a:stretch>
        </p:blipFill>
        <p:spPr bwMode="auto">
          <a:xfrm>
            <a:off x="35496" y="332656"/>
            <a:ext cx="3573831" cy="573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2"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t="11569" r="6399"/>
          <a:stretch/>
        </p:blipFill>
        <p:spPr bwMode="auto">
          <a:xfrm>
            <a:off x="3596633" y="0"/>
            <a:ext cx="5414018" cy="606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矩形 4"/>
          <p:cNvSpPr>
            <a:spLocks noChangeArrowheads="1"/>
          </p:cNvSpPr>
          <p:nvPr/>
        </p:nvSpPr>
        <p:spPr bwMode="auto">
          <a:xfrm>
            <a:off x="3858935" y="3330280"/>
            <a:ext cx="5184576" cy="648072"/>
          </a:xfrm>
          <a:prstGeom prst="rect">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2" name="TextBox 1">
            <a:extLst>
              <a:ext uri="{FF2B5EF4-FFF2-40B4-BE49-F238E27FC236}">
                <a16:creationId xmlns:a16="http://schemas.microsoft.com/office/drawing/2014/main" id="{0E470366-E8C1-5C4B-9091-E4D0D02D9D81}"/>
              </a:ext>
            </a:extLst>
          </p:cNvPr>
          <p:cNvSpPr txBox="1"/>
          <p:nvPr/>
        </p:nvSpPr>
        <p:spPr>
          <a:xfrm>
            <a:off x="1655676" y="6021289"/>
            <a:ext cx="7020780" cy="369332"/>
          </a:xfrm>
          <a:prstGeom prst="rect">
            <a:avLst/>
          </a:prstGeom>
          <a:noFill/>
        </p:spPr>
        <p:txBody>
          <a:bodyPr wrap="square" rtlCol="0">
            <a:spAutoFit/>
          </a:bodyPr>
          <a:lstStyle/>
          <a:p>
            <a:r>
              <a:rPr lang="en-TW" dirty="0"/>
              <a:t>這個實驗本來是要測量地球相對於以太的速度。但怎麼都測不到。</a:t>
            </a:r>
          </a:p>
        </p:txBody>
      </p:sp>
      <p:sp>
        <p:nvSpPr>
          <p:cNvPr id="3" name="TextBox 2">
            <a:extLst>
              <a:ext uri="{FF2B5EF4-FFF2-40B4-BE49-F238E27FC236}">
                <a16:creationId xmlns:a16="http://schemas.microsoft.com/office/drawing/2014/main" id="{F7F4D107-A122-1947-839F-00992C2DD301}"/>
              </a:ext>
            </a:extLst>
          </p:cNvPr>
          <p:cNvSpPr txBox="1"/>
          <p:nvPr/>
        </p:nvSpPr>
        <p:spPr>
          <a:xfrm>
            <a:off x="1649736" y="6390621"/>
            <a:ext cx="6378648" cy="369332"/>
          </a:xfrm>
          <a:prstGeom prst="rect">
            <a:avLst/>
          </a:prstGeom>
          <a:noFill/>
        </p:spPr>
        <p:txBody>
          <a:bodyPr wrap="square" rtlCol="0">
            <a:spAutoFit/>
          </a:bodyPr>
          <a:lstStyle/>
          <a:p>
            <a:r>
              <a:rPr lang="en-TW" dirty="0"/>
              <a:t>唯一可能的結論是以太並不存在。電磁波並沒有介質！</a:t>
            </a:r>
          </a:p>
        </p:txBody>
      </p:sp>
    </p:spTree>
    <p:extLst>
      <p:ext uri="{BB962C8B-B14F-4D97-AF65-F5344CB8AC3E}">
        <p14:creationId xmlns:p14="http://schemas.microsoft.com/office/powerpoint/2010/main" val="1169935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8" descr="http://www.acclaimimages.com/_gallery/_images_n300/0515-0904-0722-5835_cartoon_rocket_ship_in_space_above_the_earth_and_mo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3284" y="2348880"/>
            <a:ext cx="2592387"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圖片 5" descr="eina15.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9968" y="2420317"/>
            <a:ext cx="17526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Speed_of_light_from_Earth_to_Mo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08988" y="1232396"/>
            <a:ext cx="82311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tebulb"/>
          <p:cNvSpPr>
            <a:spLocks noEditPoints="1" noChangeArrowheads="1"/>
          </p:cNvSpPr>
          <p:nvPr/>
        </p:nvSpPr>
        <p:spPr bwMode="auto">
          <a:xfrm>
            <a:off x="908988" y="1346189"/>
            <a:ext cx="386160" cy="512188"/>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0" name="文字方塊 7"/>
          <p:cNvSpPr txBox="1">
            <a:spLocks noChangeArrowheads="1"/>
          </p:cNvSpPr>
          <p:nvPr/>
        </p:nvSpPr>
        <p:spPr bwMode="auto">
          <a:xfrm>
            <a:off x="1475656" y="5445224"/>
            <a:ext cx="6984776" cy="369332"/>
          </a:xfrm>
          <a:prstGeom prst="rect">
            <a:avLst/>
          </a:prstGeom>
          <a:noFill/>
          <a:ln w="9525">
            <a:noFill/>
            <a:miter lim="800000"/>
            <a:headEnd/>
            <a:tailEnd/>
          </a:ln>
        </p:spPr>
        <p:txBody>
          <a:bodyPr wrap="square">
            <a:spAutoFit/>
          </a:bodyPr>
          <a:lstStyle/>
          <a:p>
            <a:pPr>
              <a:defRPr/>
            </a:pPr>
            <a:r>
              <a:rPr lang="zh-TW" altLang="en-US" dirty="0"/>
              <a:t>根據實驗的結果，</a:t>
            </a:r>
            <a:r>
              <a:rPr lang="zh-TW" altLang="en-US" dirty="0">
                <a:latin typeface="+mn-lt"/>
              </a:rPr>
              <a:t>光速與測量者</a:t>
            </a:r>
            <a:r>
              <a:rPr lang="zh-TW" altLang="en-US" dirty="0"/>
              <a:t>及光源</a:t>
            </a:r>
            <a:r>
              <a:rPr lang="zh-TW" altLang="en-US" dirty="0">
                <a:latin typeface="+mn-lt"/>
              </a:rPr>
              <a:t>的運動狀態無關，永遠是</a:t>
            </a:r>
            <a:r>
              <a:rPr lang="en-US" altLang="zh-TW" i="1" dirty="0">
                <a:latin typeface="Times New Roman" panose="02020603050405020304" pitchFamily="18" charset="0"/>
                <a:cs typeface="Times New Roman" panose="02020603050405020304" pitchFamily="18" charset="0"/>
              </a:rPr>
              <a:t>c</a:t>
            </a:r>
            <a:r>
              <a:rPr lang="zh-TW" altLang="en-US" dirty="0">
                <a:latin typeface="Times New Roman" panose="02020603050405020304" pitchFamily="18" charset="0"/>
                <a:cs typeface="Times New Roman" panose="02020603050405020304" pitchFamily="18" charset="0"/>
              </a:rPr>
              <a:t>。</a:t>
            </a:r>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924" y="2361253"/>
            <a:ext cx="3089681" cy="2025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B4F2286-DDE9-7448-A711-3F229E3DB0D6}"/>
                  </a:ext>
                </a:extLst>
              </p:cNvPr>
              <p:cNvSpPr txBox="1"/>
              <p:nvPr/>
            </p:nvSpPr>
            <p:spPr>
              <a:xfrm>
                <a:off x="3863133" y="5961962"/>
                <a:ext cx="792187"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oMath>
                  </m:oMathPara>
                </a14:m>
                <a:endParaRPr lang="en-TW" dirty="0"/>
              </a:p>
            </p:txBody>
          </p:sp>
        </mc:Choice>
        <mc:Fallback xmlns="">
          <p:sp>
            <p:nvSpPr>
              <p:cNvPr id="2" name="TextBox 1">
                <a:extLst>
                  <a:ext uri="{FF2B5EF4-FFF2-40B4-BE49-F238E27FC236}">
                    <a16:creationId xmlns:a16="http://schemas.microsoft.com/office/drawing/2014/main" id="{BB4F2286-DDE9-7448-A711-3F229E3DB0D6}"/>
                  </a:ext>
                </a:extLst>
              </p:cNvPr>
              <p:cNvSpPr txBox="1">
                <a:spLocks noRot="1" noChangeAspect="1" noMove="1" noResize="1" noEditPoints="1" noAdjustHandles="1" noChangeArrowheads="1" noChangeShapeType="1" noTextEdit="1"/>
              </p:cNvSpPr>
              <p:nvPr/>
            </p:nvSpPr>
            <p:spPr>
              <a:xfrm>
                <a:off x="3863133" y="5961962"/>
                <a:ext cx="792187" cy="369332"/>
              </a:xfrm>
              <a:prstGeom prst="rect">
                <a:avLst/>
              </a:prstGeom>
              <a:blipFill>
                <a:blip r:embed="rId6"/>
                <a:stretch>
                  <a:fillRect/>
                </a:stretch>
              </a:blipFill>
            </p:spPr>
            <p:txBody>
              <a:bodyPr/>
              <a:lstStyle/>
              <a:p>
                <a:r>
                  <a:rPr lang="en-TW">
                    <a:noFill/>
                  </a:rPr>
                  <a:t> </a:t>
                </a:r>
              </a:p>
            </p:txBody>
          </p:sp>
        </mc:Fallback>
      </mc:AlternateContent>
      <p:sp>
        <p:nvSpPr>
          <p:cNvPr id="3" name="TextBox 2">
            <a:extLst>
              <a:ext uri="{FF2B5EF4-FFF2-40B4-BE49-F238E27FC236}">
                <a16:creationId xmlns:a16="http://schemas.microsoft.com/office/drawing/2014/main" id="{4F305901-6744-1F46-B923-799BA842BB53}"/>
              </a:ext>
            </a:extLst>
          </p:cNvPr>
          <p:cNvSpPr txBox="1"/>
          <p:nvPr/>
        </p:nvSpPr>
        <p:spPr>
          <a:xfrm>
            <a:off x="7020272" y="4941267"/>
            <a:ext cx="720080" cy="369332"/>
          </a:xfrm>
          <a:prstGeom prst="rect">
            <a:avLst/>
          </a:prstGeom>
          <a:noFill/>
        </p:spPr>
        <p:txBody>
          <a:bodyPr wrap="square" rtlCol="0">
            <a:spAutoFit/>
          </a:bodyPr>
          <a:lstStyle/>
          <a:p>
            <a:r>
              <a:rPr lang="en-TW" dirty="0"/>
              <a:t>勝！</a:t>
            </a:r>
          </a:p>
        </p:txBody>
      </p:sp>
      <p:pic>
        <p:nvPicPr>
          <p:cNvPr id="55298" name="Picture 2" descr="Party Popper Emoji (U+1F389)">
            <a:extLst>
              <a:ext uri="{FF2B5EF4-FFF2-40B4-BE49-F238E27FC236}">
                <a16:creationId xmlns:a16="http://schemas.microsoft.com/office/drawing/2014/main" id="{739F3E1E-D532-CD4E-8B99-97C537F421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8728" y="4080049"/>
            <a:ext cx="1167679" cy="1167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99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5298"/>
                                        </p:tgtEl>
                                        <p:attrNameLst>
                                          <p:attrName>style.visibility</p:attrName>
                                        </p:attrNameLst>
                                      </p:cBhvr>
                                      <p:to>
                                        <p:strVal val="visible"/>
                                      </p:to>
                                    </p:set>
                                    <p:anim calcmode="lin" valueType="num">
                                      <p:cBhvr additive="base">
                                        <p:cTn id="11" dur="500" fill="hold"/>
                                        <p:tgtEl>
                                          <p:spTgt spid="55298"/>
                                        </p:tgtEl>
                                        <p:attrNameLst>
                                          <p:attrName>ppt_x</p:attrName>
                                        </p:attrNameLst>
                                      </p:cBhvr>
                                      <p:tavLst>
                                        <p:tav tm="0">
                                          <p:val>
                                            <p:strVal val="#ppt_x"/>
                                          </p:val>
                                        </p:tav>
                                        <p:tav tm="100000">
                                          <p:val>
                                            <p:strVal val="#ppt_x"/>
                                          </p:val>
                                        </p:tav>
                                      </p:tavLst>
                                    </p:anim>
                                    <p:anim calcmode="lin" valueType="num">
                                      <p:cBhvr additive="base">
                                        <p:cTn id="12" dur="500" fill="hold"/>
                                        <p:tgtEl>
                                          <p:spTgt spid="552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4" descr="lase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1700213"/>
            <a:ext cx="2878138"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19" name="文字方塊 3"/>
          <p:cNvSpPr txBox="1">
            <a:spLocks noChangeArrowheads="1"/>
          </p:cNvSpPr>
          <p:nvPr/>
        </p:nvSpPr>
        <p:spPr bwMode="auto">
          <a:xfrm>
            <a:off x="1042988" y="1066800"/>
            <a:ext cx="7489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en-US" altLang="zh-TW" sz="1800"/>
              <a:t>”</a:t>
            </a:r>
            <a:r>
              <a:rPr lang="zh-TW" altLang="en-US" sz="1800">
                <a:solidFill>
                  <a:srgbClr val="FF0000"/>
                </a:solidFill>
              </a:rPr>
              <a:t>精心刻意</a:t>
            </a:r>
            <a:r>
              <a:rPr lang="en-US" altLang="zh-TW" sz="1800"/>
              <a:t>”</a:t>
            </a:r>
            <a:r>
              <a:rPr lang="zh-TW" altLang="en-US" sz="1800"/>
              <a:t>製造出與日常環境非常不同的環境，在這環境中進行觀察！</a:t>
            </a:r>
          </a:p>
        </p:txBody>
      </p:sp>
    </p:spTree>
    <p:extLst>
      <p:ext uri="{BB962C8B-B14F-4D97-AF65-F5344CB8AC3E}">
        <p14:creationId xmlns:p14="http://schemas.microsoft.com/office/powerpoint/2010/main" val="11746827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76225"/>
            <a:ext cx="8134350"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63339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7266" name="圖片 2" descr="圖片 3.jpg"/>
          <p:cNvPicPr>
            <a:picLocks noChangeAspect="1"/>
          </p:cNvPicPr>
          <p:nvPr/>
        </p:nvPicPr>
        <p:blipFill>
          <a:blip r:embed="rId2">
            <a:extLst>
              <a:ext uri="{28A0092B-C50C-407E-A947-70E740481C1C}">
                <a14:useLocalDpi xmlns:a14="http://schemas.microsoft.com/office/drawing/2010/main" val="0"/>
              </a:ext>
            </a:extLst>
          </a:blip>
          <a:srcRect l="23946" t="24689" r="24741" b="14063"/>
          <a:stretch>
            <a:fillRect/>
          </a:stretch>
        </p:blipFill>
        <p:spPr bwMode="auto">
          <a:xfrm>
            <a:off x="2124075" y="1341438"/>
            <a:ext cx="4760913"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9840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03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388" y="96838"/>
            <a:ext cx="6243637" cy="667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46584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1362" name="Picture 4" descr="G:\Downloads\Data\Serway\VII\Media\Images\chapter42\42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476250"/>
            <a:ext cx="5453062"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5652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23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620713"/>
            <a:ext cx="8043863"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7" name="Text Box 5"/>
          <p:cNvSpPr txBox="1">
            <a:spLocks noChangeArrowheads="1"/>
          </p:cNvSpPr>
          <p:nvPr/>
        </p:nvSpPr>
        <p:spPr bwMode="auto">
          <a:xfrm>
            <a:off x="1835150" y="5661025"/>
            <a:ext cx="561657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50000"/>
              </a:spcBef>
              <a:buFontTx/>
              <a:buNone/>
            </a:pPr>
            <a:r>
              <a:rPr lang="zh-TW" altLang="en-US" sz="1800"/>
              <a:t>原子被冷卻至</a:t>
            </a:r>
            <a:r>
              <a:rPr lang="en-US" altLang="zh-TW" sz="1800">
                <a:latin typeface="Times New Roman" pitchFamily="18" charset="0"/>
                <a:cs typeface="Times New Roman" pitchFamily="18" charset="0"/>
              </a:rPr>
              <a:t>10</a:t>
            </a:r>
            <a:r>
              <a:rPr lang="el-GR" altLang="zh-TW" sz="1800">
                <a:latin typeface="Times New Roman" pitchFamily="18" charset="0"/>
                <a:cs typeface="Times New Roman" pitchFamily="18" charset="0"/>
              </a:rPr>
              <a:t>μ</a:t>
            </a:r>
            <a:r>
              <a:rPr lang="en-US" altLang="zh-TW" sz="1800">
                <a:latin typeface="Times New Roman" pitchFamily="18" charset="0"/>
                <a:cs typeface="Times New Roman" pitchFamily="18" charset="0"/>
              </a:rPr>
              <a:t>K</a:t>
            </a:r>
            <a:r>
              <a:rPr lang="zh-TW" altLang="en-US" sz="1800">
                <a:cs typeface="Times New Roman" pitchFamily="18" charset="0"/>
              </a:rPr>
              <a:t>，每平方公分約有</a:t>
            </a:r>
            <a:r>
              <a:rPr lang="en-US" altLang="zh-TW" sz="1800">
                <a:latin typeface="Times New Roman" pitchFamily="18" charset="0"/>
                <a:cs typeface="Times New Roman" pitchFamily="18" charset="0"/>
              </a:rPr>
              <a:t>10</a:t>
            </a:r>
            <a:r>
              <a:rPr lang="en-US" altLang="zh-TW" sz="1800" baseline="30000">
                <a:latin typeface="Times New Roman" pitchFamily="18" charset="0"/>
                <a:cs typeface="Times New Roman" pitchFamily="18" charset="0"/>
              </a:rPr>
              <a:t>11</a:t>
            </a:r>
            <a:r>
              <a:rPr lang="zh-TW" altLang="en-US" sz="1800">
                <a:cs typeface="Times New Roman" pitchFamily="18" charset="0"/>
              </a:rPr>
              <a:t>個原子，</a:t>
            </a:r>
            <a:endParaRPr lang="en-US" altLang="zh-TW" sz="1800">
              <a:cs typeface="Times New Roman" pitchFamily="18" charset="0"/>
            </a:endParaRPr>
          </a:p>
          <a:p>
            <a:pPr eaLnBrk="1" hangingPunct="1">
              <a:spcBef>
                <a:spcPct val="50000"/>
              </a:spcBef>
              <a:buFontTx/>
              <a:buNone/>
            </a:pPr>
            <a:r>
              <a:rPr lang="zh-TW" altLang="en-US" sz="1800">
                <a:cs typeface="Times New Roman" pitchFamily="18" charset="0"/>
              </a:rPr>
              <a:t>圖中的原子大概有</a:t>
            </a:r>
            <a:r>
              <a:rPr lang="en-US" altLang="zh-TW" sz="1800">
                <a:latin typeface="Times New Roman" pitchFamily="18" charset="0"/>
                <a:cs typeface="Times New Roman" pitchFamily="18" charset="0"/>
              </a:rPr>
              <a:t>1cm</a:t>
            </a:r>
            <a:r>
              <a:rPr lang="zh-TW" altLang="en-US" sz="1800">
                <a:cs typeface="Times New Roman" pitchFamily="18" charset="0"/>
              </a:rPr>
              <a:t>寬，體積約</a:t>
            </a:r>
            <a:r>
              <a:rPr lang="en-US" altLang="zh-TW" sz="1800">
                <a:latin typeface="Times New Roman" pitchFamily="18" charset="0"/>
                <a:cs typeface="Times New Roman" pitchFamily="18" charset="0"/>
              </a:rPr>
              <a:t>0.5mm</a:t>
            </a:r>
            <a:r>
              <a:rPr lang="en-US" altLang="zh-TW" sz="1800" baseline="30000">
                <a:latin typeface="Times New Roman" pitchFamily="18" charset="0"/>
                <a:cs typeface="Times New Roman" pitchFamily="18" charset="0"/>
              </a:rPr>
              <a:t>3</a:t>
            </a:r>
            <a:r>
              <a:rPr lang="zh-TW" altLang="en-US" sz="1800">
                <a:cs typeface="Times New Roman" pitchFamily="18" charset="0"/>
              </a:rPr>
              <a:t>。</a:t>
            </a:r>
            <a:endParaRPr lang="zh-TW" altLang="el-GR" sz="1800">
              <a:cs typeface="Times New Roman" pitchFamily="18" charset="0"/>
            </a:endParaRPr>
          </a:p>
        </p:txBody>
      </p:sp>
      <p:sp>
        <p:nvSpPr>
          <p:cNvPr id="272388" name="文字方塊 3"/>
          <p:cNvSpPr txBox="1">
            <a:spLocks noChangeArrowheads="1"/>
          </p:cNvSpPr>
          <p:nvPr/>
        </p:nvSpPr>
        <p:spPr bwMode="auto">
          <a:xfrm>
            <a:off x="755650" y="188913"/>
            <a:ext cx="7488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en-US" altLang="zh-TW" sz="1800"/>
              <a:t>”</a:t>
            </a:r>
            <a:r>
              <a:rPr lang="zh-TW" altLang="en-US" sz="1800">
                <a:solidFill>
                  <a:srgbClr val="FF0000"/>
                </a:solidFill>
              </a:rPr>
              <a:t>精心刻意</a:t>
            </a:r>
            <a:r>
              <a:rPr lang="en-US" altLang="zh-TW" sz="1800"/>
              <a:t>”</a:t>
            </a:r>
            <a:r>
              <a:rPr lang="zh-TW" altLang="en-US" sz="1800"/>
              <a:t>製造出與日常環境非常不同的環境，在這環境中進行觀察！</a:t>
            </a:r>
          </a:p>
        </p:txBody>
      </p:sp>
    </p:spTree>
    <p:extLst>
      <p:ext uri="{BB962C8B-B14F-4D97-AF65-F5344CB8AC3E}">
        <p14:creationId xmlns:p14="http://schemas.microsoft.com/office/powerpoint/2010/main" val="8701034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圖片 3" descr="450px-Einsteinhaus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9250" y="727075"/>
            <a:ext cx="3971925"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矩形 4"/>
          <p:cNvSpPr>
            <a:spLocks noChangeArrowheads="1"/>
          </p:cNvSpPr>
          <p:nvPr/>
        </p:nvSpPr>
        <p:spPr bwMode="auto">
          <a:xfrm>
            <a:off x="920750" y="5108575"/>
            <a:ext cx="2409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en-US" altLang="zh-TW" sz="1800" dirty="0">
                <a:cs typeface="Times New Roman" panose="02020603050405020304" pitchFamily="18" charset="0"/>
              </a:rPr>
              <a:t>Albert Einstein, 1905</a:t>
            </a:r>
            <a:endParaRPr kumimoji="0" lang="zh-TW" altLang="en-US" sz="1800" dirty="0">
              <a:cs typeface="Times New Roman" panose="02020603050405020304" pitchFamily="18" charset="0"/>
            </a:endParaRPr>
          </a:p>
        </p:txBody>
      </p:sp>
      <p:sp>
        <p:nvSpPr>
          <p:cNvPr id="98308" name="文字方塊 4"/>
          <p:cNvSpPr txBox="1">
            <a:spLocks noChangeArrowheads="1"/>
          </p:cNvSpPr>
          <p:nvPr/>
        </p:nvSpPr>
        <p:spPr bwMode="auto">
          <a:xfrm>
            <a:off x="628650" y="5656263"/>
            <a:ext cx="3140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en-US" altLang="zh-TW" sz="1800"/>
              <a:t>Annus Mirabilis</a:t>
            </a:r>
            <a:r>
              <a:rPr kumimoji="0" lang="zh-TW" altLang="en-US" sz="1800"/>
              <a:t> </a:t>
            </a:r>
            <a:r>
              <a:rPr kumimoji="0" lang="en-US" altLang="zh-TW" sz="1800"/>
              <a:t>(Miracle Year)</a:t>
            </a:r>
            <a:endParaRPr kumimoji="0" lang="zh-TW" altLang="en-US" sz="1800"/>
          </a:p>
        </p:txBody>
      </p:sp>
      <p:pic>
        <p:nvPicPr>
          <p:cNvPr id="98309" name="Picture 6" descr="http://www.bhm.ch/downloads/04_Einstein_in_Bern.jpg"/>
          <p:cNvPicPr>
            <a:picLocks noChangeAspect="1" noChangeArrowheads="1"/>
          </p:cNvPicPr>
          <p:nvPr/>
        </p:nvPicPr>
        <p:blipFill>
          <a:blip r:embed="rId3" cstate="print">
            <a:extLst>
              <a:ext uri="{28A0092B-C50C-407E-A947-70E740481C1C}">
                <a14:useLocalDpi xmlns:a14="http://schemas.microsoft.com/office/drawing/2010/main" val="0"/>
              </a:ext>
            </a:extLst>
          </a:blip>
          <a:srcRect t="20279"/>
          <a:stretch>
            <a:fillRect/>
          </a:stretch>
        </p:blipFill>
        <p:spPr bwMode="auto">
          <a:xfrm>
            <a:off x="373063" y="727075"/>
            <a:ext cx="3546475"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67F1237-9C36-BF43-821A-F07082B51660}"/>
              </a:ext>
            </a:extLst>
          </p:cNvPr>
          <p:cNvSpPr txBox="1"/>
          <p:nvPr/>
        </p:nvSpPr>
        <p:spPr>
          <a:xfrm>
            <a:off x="373063" y="6184790"/>
            <a:ext cx="8447409" cy="369332"/>
          </a:xfrm>
          <a:prstGeom prst="rect">
            <a:avLst/>
          </a:prstGeom>
          <a:noFill/>
        </p:spPr>
        <p:txBody>
          <a:bodyPr wrap="square" rtlCol="0">
            <a:spAutoFit/>
          </a:bodyPr>
          <a:lstStyle/>
          <a:p>
            <a:r>
              <a:rPr lang="en-TW" dirty="0"/>
              <a:t>愛因斯坦的天才使他進一步看出別人未察覺的光速恆定所隱含的爆炸性結論！</a:t>
            </a:r>
          </a:p>
        </p:txBody>
      </p:sp>
    </p:spTree>
    <p:extLst>
      <p:ext uri="{BB962C8B-B14F-4D97-AF65-F5344CB8AC3E}">
        <p14:creationId xmlns:p14="http://schemas.microsoft.com/office/powerpoint/2010/main" val="8148654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www.teslasociety.com/einsteinbuil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925" y="1347788"/>
            <a:ext cx="5715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3"/>
          <p:cNvSpPr txBox="1">
            <a:spLocks noChangeArrowheads="1"/>
          </p:cNvSpPr>
          <p:nvPr/>
        </p:nvSpPr>
        <p:spPr bwMode="auto">
          <a:xfrm>
            <a:off x="1403648" y="5589240"/>
            <a:ext cx="5832648" cy="369332"/>
          </a:xfrm>
          <a:prstGeom prst="rect">
            <a:avLst/>
          </a:prstGeom>
          <a:noFill/>
          <a:ln w="9525">
            <a:noFill/>
            <a:miter lim="800000"/>
            <a:headEnd/>
            <a:tailEnd/>
          </a:ln>
        </p:spPr>
        <p:txBody>
          <a:bodyPr wrap="square">
            <a:spAutoFit/>
          </a:bodyPr>
          <a:lstStyle/>
          <a:p>
            <a:pPr>
              <a:defRPr/>
            </a:pPr>
            <a:r>
              <a:rPr lang="zh-TW" altLang="en-US" dirty="0"/>
              <a:t>這一年</a:t>
            </a:r>
            <a:r>
              <a:rPr lang="en-US" altLang="zh-TW" dirty="0">
                <a:latin typeface="Times New Roman" panose="02020603050405020304" pitchFamily="18" charset="0"/>
                <a:cs typeface="Times New Roman" panose="02020603050405020304" pitchFamily="18" charset="0"/>
              </a:rPr>
              <a:t>Einstein</a:t>
            </a:r>
            <a:r>
              <a:rPr lang="zh-TW" altLang="en-US" dirty="0"/>
              <a:t>發表了四篇撼動物理學基礎的論文！</a:t>
            </a:r>
          </a:p>
        </p:txBody>
      </p:sp>
    </p:spTree>
    <p:extLst>
      <p:ext uri="{BB962C8B-B14F-4D97-AF65-F5344CB8AC3E}">
        <p14:creationId xmlns:p14="http://schemas.microsoft.com/office/powerpoint/2010/main" val="856874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lh5.google.com/fisherwy/R9q-u6LXVMI/AAAAAAAAN74/J8MRcS54KG0/Albert%20Einstein%20s%20Birthday%20is%20on%20Pi%20Day%20March%2014%5B3%5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13" y="946150"/>
            <a:ext cx="38481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descr="http://www.intentblog.com/archives/tagore-einstei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7588" y="2755900"/>
            <a:ext cx="365125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additive="base">
                                        <p:cTn id="7" dur="500" fill="hold"/>
                                        <p:tgtEl>
                                          <p:spTgt spid="20483"/>
                                        </p:tgtEl>
                                        <p:attrNameLst>
                                          <p:attrName>ppt_x</p:attrName>
                                        </p:attrNameLst>
                                      </p:cBhvr>
                                      <p:tavLst>
                                        <p:tav tm="0">
                                          <p:val>
                                            <p:strVal val="#ppt_x"/>
                                          </p:val>
                                        </p:tav>
                                        <p:tav tm="100000">
                                          <p:val>
                                            <p:strVal val="#ppt_x"/>
                                          </p:val>
                                        </p:tav>
                                      </p:tavLst>
                                    </p:anim>
                                    <p:anim calcmode="lin" valueType="num">
                                      <p:cBhvr additive="base">
                                        <p:cTn id="8" dur="500" fill="hold"/>
                                        <p:tgtEl>
                                          <p:spTgt spid="204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3563" y="2773363"/>
            <a:ext cx="6462712"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150" y="252413"/>
            <a:ext cx="4887913"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文字方塊 3"/>
          <p:cNvSpPr txBox="1">
            <a:spLocks noChangeArrowheads="1"/>
          </p:cNvSpPr>
          <p:nvPr/>
        </p:nvSpPr>
        <p:spPr bwMode="auto">
          <a:xfrm>
            <a:off x="1870075" y="3319463"/>
            <a:ext cx="2446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solidFill>
                  <a:srgbClr val="FF0000"/>
                </a:solidFill>
                <a:latin typeface="Arial" charset="0"/>
              </a:rPr>
              <a:t>運動物體的電動力學</a:t>
            </a:r>
          </a:p>
        </p:txBody>
      </p:sp>
    </p:spTree>
    <p:extLst>
      <p:ext uri="{BB962C8B-B14F-4D97-AF65-F5344CB8AC3E}">
        <p14:creationId xmlns:p14="http://schemas.microsoft.com/office/powerpoint/2010/main" val="5857402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media-2.web.britannica.com/eb-media/62/91962-004-5B9D47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212420"/>
            <a:ext cx="4762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2" descr="http://media-2.web.britannica.com/eb-media/62/91962-004-5B9D4732.jpg"/>
          <p:cNvPicPr>
            <a:picLocks noChangeAspect="1" noChangeArrowheads="1"/>
          </p:cNvPicPr>
          <p:nvPr/>
        </p:nvPicPr>
        <p:blipFill>
          <a:blip r:embed="rId2">
            <a:extLst>
              <a:ext uri="{28A0092B-C50C-407E-A947-70E740481C1C}">
                <a14:useLocalDpi xmlns:a14="http://schemas.microsoft.com/office/drawing/2010/main" val="0"/>
              </a:ext>
            </a:extLst>
          </a:blip>
          <a:srcRect l="29001" r="24232" b="78500"/>
          <a:stretch>
            <a:fillRect/>
          </a:stretch>
        </p:blipFill>
        <p:spPr bwMode="auto">
          <a:xfrm>
            <a:off x="3007147" y="2687083"/>
            <a:ext cx="2227263"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文字方塊 4"/>
          <p:cNvSpPr txBox="1">
            <a:spLocks noChangeArrowheads="1"/>
          </p:cNvSpPr>
          <p:nvPr/>
        </p:nvSpPr>
        <p:spPr bwMode="auto">
          <a:xfrm>
            <a:off x="1765722" y="5644595"/>
            <a:ext cx="7054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如果與觀察者等距的兩件事發出的光同時到達觀察者，</a:t>
            </a:r>
          </a:p>
        </p:txBody>
      </p:sp>
      <p:sp>
        <p:nvSpPr>
          <p:cNvPr id="109574" name="文字方塊 1"/>
          <p:cNvSpPr txBox="1">
            <a:spLocks noChangeArrowheads="1"/>
          </p:cNvSpPr>
          <p:nvPr/>
        </p:nvSpPr>
        <p:spPr bwMode="auto">
          <a:xfrm>
            <a:off x="1765722" y="5229200"/>
            <a:ext cx="5294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甚麼是同時？</a:t>
            </a:r>
            <a:r>
              <a:rPr kumimoji="0" lang="en-US" altLang="zh-TW" sz="1800" dirty="0">
                <a:solidFill>
                  <a:srgbClr val="FF0000"/>
                </a:solidFill>
              </a:rPr>
              <a:t>Simultaneity</a:t>
            </a:r>
            <a:endParaRPr kumimoji="0" lang="zh-TW" altLang="en-US" sz="1800" dirty="0"/>
          </a:p>
        </p:txBody>
      </p:sp>
      <p:sp>
        <p:nvSpPr>
          <p:cNvPr id="2" name="矩形 1"/>
          <p:cNvSpPr/>
          <p:nvPr/>
        </p:nvSpPr>
        <p:spPr>
          <a:xfrm>
            <a:off x="1551248" y="627180"/>
            <a:ext cx="5612358" cy="369332"/>
          </a:xfrm>
          <a:prstGeom prst="rect">
            <a:avLst/>
          </a:prstGeom>
        </p:spPr>
        <p:txBody>
          <a:bodyPr wrap="square">
            <a:spAutoFit/>
          </a:bodyPr>
          <a:lstStyle/>
          <a:p>
            <a:r>
              <a:rPr lang="en-US" altLang="zh-TW" dirty="0">
                <a:latin typeface="Times New Roman" panose="02020603050405020304" pitchFamily="18" charset="0"/>
                <a:cs typeface="Times New Roman" panose="02020603050405020304" pitchFamily="18" charset="0"/>
              </a:rPr>
              <a:t>Einstein</a:t>
            </a:r>
            <a:r>
              <a:rPr lang="zh-TW" altLang="en-US" dirty="0"/>
              <a:t>證明光速恆定原則顯示同時性是相對的。</a:t>
            </a:r>
          </a:p>
        </p:txBody>
      </p:sp>
      <p:sp>
        <p:nvSpPr>
          <p:cNvPr id="3" name="矩形 2"/>
          <p:cNvSpPr/>
          <p:nvPr/>
        </p:nvSpPr>
        <p:spPr>
          <a:xfrm>
            <a:off x="1551248" y="1184954"/>
            <a:ext cx="6625753" cy="369332"/>
          </a:xfrm>
          <a:prstGeom prst="rect">
            <a:avLst/>
          </a:prstGeom>
        </p:spPr>
        <p:txBody>
          <a:bodyPr wrap="square">
            <a:spAutoFit/>
          </a:bodyPr>
          <a:lstStyle/>
          <a:p>
            <a:r>
              <a:rPr lang="zh-TW" altLang="zh-TW" dirty="0"/>
              <a:t>相隔一定距離的兩個事件，如果一個觀察者測量為同時發生，</a:t>
            </a:r>
            <a:endParaRPr lang="zh-TW" altLang="en-US" dirty="0"/>
          </a:p>
        </p:txBody>
      </p:sp>
      <p:sp>
        <p:nvSpPr>
          <p:cNvPr id="4" name="矩形 3"/>
          <p:cNvSpPr/>
          <p:nvPr/>
        </p:nvSpPr>
        <p:spPr>
          <a:xfrm>
            <a:off x="1551248" y="1612161"/>
            <a:ext cx="6492180" cy="369332"/>
          </a:xfrm>
          <a:prstGeom prst="rect">
            <a:avLst/>
          </a:prstGeom>
        </p:spPr>
        <p:txBody>
          <a:bodyPr wrap="square">
            <a:spAutoFit/>
          </a:bodyPr>
          <a:lstStyle/>
          <a:p>
            <a:r>
              <a:rPr lang="zh-TW" altLang="zh-TW" dirty="0"/>
              <a:t>由另一個相對移動的的觀察者測量，就一定不同時發生</a:t>
            </a:r>
            <a:r>
              <a:rPr lang="zh-TW" altLang="en-US" dirty="0"/>
              <a:t>。</a:t>
            </a:r>
          </a:p>
        </p:txBody>
      </p:sp>
      <p:sp>
        <p:nvSpPr>
          <p:cNvPr id="5" name="矩形 4"/>
          <p:cNvSpPr/>
          <p:nvPr/>
        </p:nvSpPr>
        <p:spPr>
          <a:xfrm>
            <a:off x="1765722" y="6093296"/>
            <a:ext cx="2492990" cy="369332"/>
          </a:xfrm>
          <a:prstGeom prst="rect">
            <a:avLst/>
          </a:prstGeom>
        </p:spPr>
        <p:txBody>
          <a:bodyPr wrap="none">
            <a:spAutoFit/>
          </a:bodyPr>
          <a:lstStyle/>
          <a:p>
            <a:r>
              <a:rPr lang="zh-TW" altLang="en-US" dirty="0"/>
              <a:t>這兩件事就是同時的。</a:t>
            </a:r>
          </a:p>
        </p:txBody>
      </p:sp>
    </p:spTree>
    <p:extLst>
      <p:ext uri="{BB962C8B-B14F-4D97-AF65-F5344CB8AC3E}">
        <p14:creationId xmlns:p14="http://schemas.microsoft.com/office/powerpoint/2010/main" val="39828306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38_04"/>
          <p:cNvPicPr>
            <a:picLocks noChangeAspect="1" noChangeArrowheads="1"/>
          </p:cNvPicPr>
          <p:nvPr/>
        </p:nvPicPr>
        <p:blipFill>
          <a:blip r:embed="rId2">
            <a:extLst>
              <a:ext uri="{28A0092B-C50C-407E-A947-70E740481C1C}">
                <a14:useLocalDpi xmlns:a14="http://schemas.microsoft.com/office/drawing/2010/main" val="0"/>
              </a:ext>
            </a:extLst>
          </a:blip>
          <a:srcRect t="25275" b="55067"/>
          <a:stretch>
            <a:fillRect/>
          </a:stretch>
        </p:blipFill>
        <p:spPr bwMode="auto">
          <a:xfrm>
            <a:off x="2951163" y="1736725"/>
            <a:ext cx="283845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f38_04"/>
          <p:cNvPicPr>
            <a:picLocks noChangeAspect="1" noChangeArrowheads="1"/>
          </p:cNvPicPr>
          <p:nvPr/>
        </p:nvPicPr>
        <p:blipFill>
          <a:blip r:embed="rId2">
            <a:extLst>
              <a:ext uri="{28A0092B-C50C-407E-A947-70E740481C1C}">
                <a14:useLocalDpi xmlns:a14="http://schemas.microsoft.com/office/drawing/2010/main" val="0"/>
              </a:ext>
            </a:extLst>
          </a:blip>
          <a:srcRect t="76381" b="2838"/>
          <a:stretch>
            <a:fillRect/>
          </a:stretch>
        </p:blipFill>
        <p:spPr bwMode="auto">
          <a:xfrm>
            <a:off x="2951163" y="4868863"/>
            <a:ext cx="2838450"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8" descr="f38_04"/>
          <p:cNvPicPr>
            <a:picLocks noChangeAspect="1" noChangeArrowheads="1"/>
          </p:cNvPicPr>
          <p:nvPr/>
        </p:nvPicPr>
        <p:blipFill>
          <a:blip r:embed="rId2">
            <a:extLst>
              <a:ext uri="{28A0092B-C50C-407E-A947-70E740481C1C}">
                <a14:useLocalDpi xmlns:a14="http://schemas.microsoft.com/office/drawing/2010/main" val="0"/>
              </a:ext>
            </a:extLst>
          </a:blip>
          <a:srcRect b="81313"/>
          <a:stretch>
            <a:fillRect/>
          </a:stretch>
        </p:blipFill>
        <p:spPr bwMode="auto">
          <a:xfrm>
            <a:off x="2928938" y="142875"/>
            <a:ext cx="2838450"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9" descr="f38_04"/>
          <p:cNvPicPr>
            <a:picLocks noChangeAspect="1" noChangeArrowheads="1"/>
          </p:cNvPicPr>
          <p:nvPr/>
        </p:nvPicPr>
        <p:blipFill>
          <a:blip r:embed="rId2">
            <a:extLst>
              <a:ext uri="{28A0092B-C50C-407E-A947-70E740481C1C}">
                <a14:useLocalDpi xmlns:a14="http://schemas.microsoft.com/office/drawing/2010/main" val="0"/>
              </a:ext>
            </a:extLst>
          </a:blip>
          <a:srcRect t="50545" b="28625"/>
          <a:stretch>
            <a:fillRect/>
          </a:stretch>
        </p:blipFill>
        <p:spPr bwMode="auto">
          <a:xfrm>
            <a:off x="2916238" y="3321050"/>
            <a:ext cx="28384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橢圓形圖說文字 9"/>
          <p:cNvSpPr>
            <a:spLocks noChangeArrowheads="1"/>
          </p:cNvSpPr>
          <p:nvPr/>
        </p:nvSpPr>
        <p:spPr bwMode="auto">
          <a:xfrm>
            <a:off x="5832475" y="361950"/>
            <a:ext cx="2555875" cy="401638"/>
          </a:xfrm>
          <a:prstGeom prst="wedgeEllipseCallout">
            <a:avLst>
              <a:gd name="adj1" fmla="val -60190"/>
              <a:gd name="adj2" fmla="val 84634"/>
            </a:avLst>
          </a:prstGeom>
          <a:solidFill>
            <a:schemeClr val="bg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   幼青嫁給我</a:t>
            </a:r>
          </a:p>
        </p:txBody>
      </p:sp>
      <p:sp>
        <p:nvSpPr>
          <p:cNvPr id="11" name="橢圓形圖說文字 10"/>
          <p:cNvSpPr>
            <a:spLocks noChangeArrowheads="1"/>
          </p:cNvSpPr>
          <p:nvPr/>
        </p:nvSpPr>
        <p:spPr bwMode="auto">
          <a:xfrm>
            <a:off x="179388" y="434975"/>
            <a:ext cx="2232025" cy="401638"/>
          </a:xfrm>
          <a:prstGeom prst="wedgeEllipseCallout">
            <a:avLst>
              <a:gd name="adj1" fmla="val 78023"/>
              <a:gd name="adj2" fmla="val 71986"/>
            </a:avLst>
          </a:prstGeom>
          <a:solidFill>
            <a:schemeClr val="bg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李大仁愛你</a:t>
            </a:r>
          </a:p>
        </p:txBody>
      </p:sp>
      <p:sp>
        <p:nvSpPr>
          <p:cNvPr id="12" name="橢圓形圖說文字 11"/>
          <p:cNvSpPr>
            <a:spLocks noChangeArrowheads="1"/>
          </p:cNvSpPr>
          <p:nvPr/>
        </p:nvSpPr>
        <p:spPr bwMode="auto">
          <a:xfrm>
            <a:off x="2376488" y="4797425"/>
            <a:ext cx="2382837" cy="401638"/>
          </a:xfrm>
          <a:prstGeom prst="wedgeEllipseCallout">
            <a:avLst>
              <a:gd name="adj1" fmla="val 78023"/>
              <a:gd name="adj2" fmla="val 71986"/>
            </a:avLst>
          </a:prstGeom>
          <a:solidFill>
            <a:schemeClr val="bg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李大仁愛你</a:t>
            </a:r>
          </a:p>
        </p:txBody>
      </p:sp>
      <p:sp>
        <p:nvSpPr>
          <p:cNvPr id="13" name="橢圓形圖說文字 12"/>
          <p:cNvSpPr>
            <a:spLocks noChangeArrowheads="1"/>
          </p:cNvSpPr>
          <p:nvPr/>
        </p:nvSpPr>
        <p:spPr bwMode="auto">
          <a:xfrm>
            <a:off x="4937125" y="1566863"/>
            <a:ext cx="2479675" cy="401637"/>
          </a:xfrm>
          <a:prstGeom prst="wedgeEllipseCallout">
            <a:avLst>
              <a:gd name="adj1" fmla="val -60190"/>
              <a:gd name="adj2" fmla="val 103606"/>
            </a:avLst>
          </a:prstGeom>
          <a:solidFill>
            <a:schemeClr val="bg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幼青嫁給我</a:t>
            </a:r>
          </a:p>
        </p:txBody>
      </p:sp>
      <p:sp>
        <p:nvSpPr>
          <p:cNvPr id="110602" name="文字方塊 13"/>
          <p:cNvSpPr txBox="1">
            <a:spLocks noChangeArrowheads="1"/>
          </p:cNvSpPr>
          <p:nvPr/>
        </p:nvSpPr>
        <p:spPr bwMode="auto">
          <a:xfrm>
            <a:off x="5976938" y="3141663"/>
            <a:ext cx="29162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相對論最關鍵的推理實驗</a:t>
            </a:r>
          </a:p>
        </p:txBody>
      </p:sp>
      <p:pic>
        <p:nvPicPr>
          <p:cNvPr id="108556" name="Picture 12" descr="http://img4.ppsj.com.cn/499/4993/37767127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350" y="908050"/>
            <a:ext cx="9810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8" name="Picture 14" descr="http://shrs.shu.edu.tw/pics/volume/20111201234942_i176149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6350" y="36513"/>
            <a:ext cx="9350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形圖說文字 13"/>
          <p:cNvSpPr>
            <a:spLocks noChangeArrowheads="1"/>
          </p:cNvSpPr>
          <p:nvPr/>
        </p:nvSpPr>
        <p:spPr bwMode="auto">
          <a:xfrm>
            <a:off x="1079500" y="3105150"/>
            <a:ext cx="2382838" cy="401638"/>
          </a:xfrm>
          <a:prstGeom prst="wedgeEllipseCallout">
            <a:avLst>
              <a:gd name="adj1" fmla="val 78023"/>
              <a:gd name="adj2" fmla="val 71986"/>
            </a:avLst>
          </a:prstGeom>
          <a:solidFill>
            <a:schemeClr val="bg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李大仁愛你</a:t>
            </a:r>
          </a:p>
        </p:txBody>
      </p:sp>
      <p:sp>
        <p:nvSpPr>
          <p:cNvPr id="15" name="橢圓形圖說文字 14"/>
          <p:cNvSpPr>
            <a:spLocks noChangeArrowheads="1"/>
          </p:cNvSpPr>
          <p:nvPr/>
        </p:nvSpPr>
        <p:spPr bwMode="auto">
          <a:xfrm>
            <a:off x="4572000" y="2997200"/>
            <a:ext cx="2479675" cy="401638"/>
          </a:xfrm>
          <a:prstGeom prst="wedgeEllipseCallout">
            <a:avLst>
              <a:gd name="adj1" fmla="val -60190"/>
              <a:gd name="adj2" fmla="val 103606"/>
            </a:avLst>
          </a:prstGeom>
          <a:solidFill>
            <a:schemeClr val="bg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a:latin typeface="Arial" charset="0"/>
              </a:rPr>
              <a:t>幼青嫁給我</a:t>
            </a:r>
          </a:p>
        </p:txBody>
      </p:sp>
    </p:spTree>
    <p:extLst>
      <p:ext uri="{BB962C8B-B14F-4D97-AF65-F5344CB8AC3E}">
        <p14:creationId xmlns:p14="http://schemas.microsoft.com/office/powerpoint/2010/main" val="700431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8548"/>
                                        </p:tgtEl>
                                        <p:attrNameLst>
                                          <p:attrName>style.visibility</p:attrName>
                                        </p:attrNameLst>
                                      </p:cBhvr>
                                      <p:to>
                                        <p:strVal val="visible"/>
                                      </p:to>
                                    </p:set>
                                    <p:anim calcmode="lin" valueType="num">
                                      <p:cBhvr additive="base">
                                        <p:cTn id="7" dur="500" fill="hold"/>
                                        <p:tgtEl>
                                          <p:spTgt spid="108548"/>
                                        </p:tgtEl>
                                        <p:attrNameLst>
                                          <p:attrName>ppt_x</p:attrName>
                                        </p:attrNameLst>
                                      </p:cBhvr>
                                      <p:tavLst>
                                        <p:tav tm="0">
                                          <p:val>
                                            <p:strVal val="#ppt_x"/>
                                          </p:val>
                                        </p:tav>
                                        <p:tav tm="100000">
                                          <p:val>
                                            <p:strVal val="#ppt_x"/>
                                          </p:val>
                                        </p:tav>
                                      </p:tavLst>
                                    </p:anim>
                                    <p:anim calcmode="lin" valueType="num">
                                      <p:cBhvr additive="base">
                                        <p:cTn id="8" dur="500" fill="hold"/>
                                        <p:tgtEl>
                                          <p:spTgt spid="1085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8556"/>
                                        </p:tgtEl>
                                        <p:attrNameLst>
                                          <p:attrName>style.visibility</p:attrName>
                                        </p:attrNameLst>
                                      </p:cBhvr>
                                      <p:to>
                                        <p:strVal val="visible"/>
                                      </p:to>
                                    </p:set>
                                    <p:anim calcmode="lin" valueType="num">
                                      <p:cBhvr additive="base">
                                        <p:cTn id="11" dur="500" fill="hold"/>
                                        <p:tgtEl>
                                          <p:spTgt spid="108556"/>
                                        </p:tgtEl>
                                        <p:attrNameLst>
                                          <p:attrName>ppt_x</p:attrName>
                                        </p:attrNameLst>
                                      </p:cBhvr>
                                      <p:tavLst>
                                        <p:tav tm="0">
                                          <p:val>
                                            <p:strVal val="#ppt_x"/>
                                          </p:val>
                                        </p:tav>
                                        <p:tav tm="100000">
                                          <p:val>
                                            <p:strVal val="#ppt_x"/>
                                          </p:val>
                                        </p:tav>
                                      </p:tavLst>
                                    </p:anim>
                                    <p:anim calcmode="lin" valueType="num">
                                      <p:cBhvr additive="base">
                                        <p:cTn id="12" dur="500" fill="hold"/>
                                        <p:tgtEl>
                                          <p:spTgt spid="10855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8558"/>
                                        </p:tgtEl>
                                        <p:attrNameLst>
                                          <p:attrName>style.visibility</p:attrName>
                                        </p:attrNameLst>
                                      </p:cBhvr>
                                      <p:to>
                                        <p:strVal val="visible"/>
                                      </p:to>
                                    </p:set>
                                    <p:anim calcmode="lin" valueType="num">
                                      <p:cBhvr additive="base">
                                        <p:cTn id="15" dur="500" fill="hold"/>
                                        <p:tgtEl>
                                          <p:spTgt spid="108558"/>
                                        </p:tgtEl>
                                        <p:attrNameLst>
                                          <p:attrName>ppt_x</p:attrName>
                                        </p:attrNameLst>
                                      </p:cBhvr>
                                      <p:tavLst>
                                        <p:tav tm="0">
                                          <p:val>
                                            <p:strVal val="#ppt_x"/>
                                          </p:val>
                                        </p:tav>
                                        <p:tav tm="100000">
                                          <p:val>
                                            <p:strVal val="#ppt_x"/>
                                          </p:val>
                                        </p:tav>
                                      </p:tavLst>
                                    </p:anim>
                                    <p:anim calcmode="lin" valueType="num">
                                      <p:cBhvr additive="base">
                                        <p:cTn id="16" dur="500" fill="hold"/>
                                        <p:tgtEl>
                                          <p:spTgt spid="108558"/>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1"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1"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63" presetClass="path" presetSubtype="0" accel="50000" decel="50000" fill="hold" grpId="0" nodeType="clickEffect">
                                  <p:stCondLst>
                                    <p:cond delay="0"/>
                                  </p:stCondLst>
                                  <p:childTnLst>
                                    <p:animMotion origin="layout" path="M 3.33333E-6 -2.59259E-6 L 0.21267 0.00324 " pathEditMode="relative" rAng="0" ptsTypes="AA">
                                      <p:cBhvr>
                                        <p:cTn id="30" dur="2000" fill="hold"/>
                                        <p:tgtEl>
                                          <p:spTgt spid="11"/>
                                        </p:tgtEl>
                                        <p:attrNameLst>
                                          <p:attrName>ppt_x</p:attrName>
                                          <p:attrName>ppt_y</p:attrName>
                                        </p:attrNameLst>
                                      </p:cBhvr>
                                      <p:rCtr x="10625" y="162"/>
                                    </p:animMotion>
                                  </p:childTnLst>
                                </p:cTn>
                              </p:par>
                              <p:par>
                                <p:cTn id="31" presetID="35" presetClass="path" presetSubtype="0" accel="50000" decel="50000" fill="hold" grpId="0" nodeType="withEffect">
                                  <p:stCondLst>
                                    <p:cond delay="0"/>
                                  </p:stCondLst>
                                  <p:childTnLst>
                                    <p:animMotion origin="layout" path="M 1.66667E-6 -4.44444E-6 L -0.17327 0.00325 " pathEditMode="relative" rAng="0" ptsTypes="AA">
                                      <p:cBhvr>
                                        <p:cTn id="32" dur="2000" fill="hold"/>
                                        <p:tgtEl>
                                          <p:spTgt spid="10"/>
                                        </p:tgtEl>
                                        <p:attrNameLst>
                                          <p:attrName>ppt_x</p:attrName>
                                          <p:attrName>ppt_y</p:attrName>
                                        </p:attrNameLst>
                                      </p:cBhvr>
                                      <p:rCtr x="-8663" y="162"/>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500"/>
                            </p:stCondLst>
                            <p:childTnLst>
                              <p:par>
                                <p:cTn id="40" presetID="2" presetClass="entr" presetSubtype="4"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23907"/>
                                        </p:tgtEl>
                                        <p:attrNameLst>
                                          <p:attrName>style.visibility</p:attrName>
                                        </p:attrNameLst>
                                      </p:cBhvr>
                                      <p:to>
                                        <p:strVal val="visible"/>
                                      </p:to>
                                    </p:set>
                                    <p:anim calcmode="lin" valueType="num">
                                      <p:cBhvr additive="base">
                                        <p:cTn id="56" dur="500" fill="hold"/>
                                        <p:tgtEl>
                                          <p:spTgt spid="123907"/>
                                        </p:tgtEl>
                                        <p:attrNameLst>
                                          <p:attrName>ppt_x</p:attrName>
                                        </p:attrNameLst>
                                      </p:cBhvr>
                                      <p:tavLst>
                                        <p:tav tm="0">
                                          <p:val>
                                            <p:strVal val="#ppt_x"/>
                                          </p:val>
                                        </p:tav>
                                        <p:tav tm="100000">
                                          <p:val>
                                            <p:strVal val="#ppt_x"/>
                                          </p:val>
                                        </p:tav>
                                      </p:tavLst>
                                    </p:anim>
                                    <p:anim calcmode="lin" valueType="num">
                                      <p:cBhvr additive="base">
                                        <p:cTn id="57" dur="500" fill="hold"/>
                                        <p:tgtEl>
                                          <p:spTgt spid="123907"/>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500" fill="hold"/>
                                        <p:tgtEl>
                                          <p:spTgt spid="8"/>
                                        </p:tgtEl>
                                        <p:attrNameLst>
                                          <p:attrName>ppt_x</p:attrName>
                                        </p:attrNameLst>
                                      </p:cBhvr>
                                      <p:tavLst>
                                        <p:tav tm="0">
                                          <p:val>
                                            <p:strVal val="#ppt_x"/>
                                          </p:val>
                                        </p:tav>
                                        <p:tav tm="100000">
                                          <p:val>
                                            <p:strVal val="#ppt_x"/>
                                          </p:val>
                                        </p:tav>
                                      </p:tavLst>
                                    </p:anim>
                                    <p:anim calcmode="lin" valueType="num">
                                      <p:cBhvr additive="base">
                                        <p:cTn id="63" dur="500" fill="hold"/>
                                        <p:tgtEl>
                                          <p:spTgt spid="8"/>
                                        </p:tgtEl>
                                        <p:attrNameLst>
                                          <p:attrName>ppt_y</p:attrName>
                                        </p:attrNameLst>
                                      </p:cBhvr>
                                      <p:tavLst>
                                        <p:tav tm="0">
                                          <p:val>
                                            <p:strVal val="1+#ppt_h/2"/>
                                          </p:val>
                                        </p:tav>
                                        <p:tav tm="100000">
                                          <p:val>
                                            <p:strVal val="#ppt_y"/>
                                          </p:val>
                                        </p:tav>
                                      </p:tavLst>
                                    </p:anim>
                                  </p:childTnLst>
                                </p:cTn>
                              </p:par>
                            </p:childTnLst>
                          </p:cTn>
                        </p:par>
                        <p:par>
                          <p:cTn id="64" fill="hold" nodeType="afterGroup">
                            <p:stCondLst>
                              <p:cond delay="500"/>
                            </p:stCondLst>
                            <p:childTnLst>
                              <p:par>
                                <p:cTn id="65" presetID="2" presetClass="entr" presetSubtype="4" fill="hold" grpId="0" nodeType="after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autoUpdateAnimBg="0"/>
      <p:bldP spid="13" grpId="0" animBg="1" autoUpdateAnimBg="0"/>
      <p:bldP spid="14" grpId="0" animBg="1"/>
      <p:bldP spid="1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simultaneity 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5625" y="1895475"/>
            <a:ext cx="782955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文字方塊 3"/>
          <p:cNvSpPr txBox="1">
            <a:spLocks noChangeArrowheads="1"/>
          </p:cNvSpPr>
          <p:nvPr/>
        </p:nvSpPr>
        <p:spPr bwMode="auto">
          <a:xfrm>
            <a:off x="2771800" y="4555144"/>
            <a:ext cx="394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對</a:t>
            </a:r>
            <a:r>
              <a:rPr kumimoji="0" lang="en-US" altLang="zh-TW" sz="1800" dirty="0">
                <a:cs typeface="Times New Roman" panose="02020603050405020304" pitchFamily="18" charset="0"/>
              </a:rPr>
              <a:t>Sam</a:t>
            </a:r>
            <a:r>
              <a:rPr kumimoji="0" lang="zh-TW" altLang="en-US" sz="1800" dirty="0">
                <a:latin typeface="Arial" charset="0"/>
              </a:rPr>
              <a:t>來說同時發射的兩道光</a:t>
            </a:r>
            <a:r>
              <a:rPr kumimoji="0" lang="en-US" altLang="zh-TW" sz="1800" dirty="0">
                <a:latin typeface="Arial" charset="0"/>
              </a:rPr>
              <a:t>……</a:t>
            </a:r>
            <a:endParaRPr kumimoji="0" lang="zh-TW" altLang="en-US" sz="1800" dirty="0">
              <a:latin typeface="Arial" charset="0"/>
            </a:endParaRPr>
          </a:p>
        </p:txBody>
      </p:sp>
      <p:sp>
        <p:nvSpPr>
          <p:cNvPr id="111620" name="文字方塊 4"/>
          <p:cNvSpPr txBox="1">
            <a:spLocks noChangeArrowheads="1"/>
          </p:cNvSpPr>
          <p:nvPr/>
        </p:nvSpPr>
        <p:spPr bwMode="auto">
          <a:xfrm>
            <a:off x="4352925" y="2224088"/>
            <a:ext cx="1423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en-US" altLang="zh-TW" sz="1800">
                <a:latin typeface="Arial" charset="0"/>
              </a:rPr>
              <a:t>Sam</a:t>
            </a:r>
            <a:endParaRPr kumimoji="0" lang="zh-TW" altLang="en-US" sz="1800">
              <a:latin typeface="Arial" charset="0"/>
            </a:endParaRPr>
          </a:p>
        </p:txBody>
      </p:sp>
      <p:pic>
        <p:nvPicPr>
          <p:cNvPr id="111621" name="Picture 12" descr="http://img4.ppsj.com.cn/499/4993/37767127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584200"/>
            <a:ext cx="1655763"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771800" y="5085184"/>
            <a:ext cx="3744416" cy="369332"/>
          </a:xfrm>
          <a:prstGeom prst="rect">
            <a:avLst/>
          </a:prstGeom>
          <a:noFill/>
        </p:spPr>
        <p:txBody>
          <a:bodyPr wrap="square" rtlCol="0">
            <a:spAutoFit/>
          </a:bodyPr>
          <a:lstStyle/>
          <a:p>
            <a:r>
              <a:rPr lang="zh-TW" altLang="en-US" dirty="0"/>
              <a:t>他也同時接收到！</a:t>
            </a:r>
          </a:p>
        </p:txBody>
      </p:sp>
    </p:spTree>
    <p:extLst>
      <p:ext uri="{BB962C8B-B14F-4D97-AF65-F5344CB8AC3E}">
        <p14:creationId xmlns:p14="http://schemas.microsoft.com/office/powerpoint/2010/main" val="34963299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1" name="Picture 8" descr="f38_04"/>
          <p:cNvPicPr>
            <a:picLocks noChangeAspect="1" noChangeArrowheads="1"/>
          </p:cNvPicPr>
          <p:nvPr/>
        </p:nvPicPr>
        <p:blipFill>
          <a:blip r:embed="rId2">
            <a:extLst>
              <a:ext uri="{28A0092B-C50C-407E-A947-70E740481C1C}">
                <a14:useLocalDpi xmlns:a14="http://schemas.microsoft.com/office/drawing/2010/main" val="0"/>
              </a:ext>
            </a:extLst>
          </a:blip>
          <a:srcRect b="50000"/>
          <a:stretch>
            <a:fillRect/>
          </a:stretch>
        </p:blipFill>
        <p:spPr bwMode="auto">
          <a:xfrm>
            <a:off x="4932363" y="188913"/>
            <a:ext cx="2838450"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9" descr="f38_04"/>
          <p:cNvPicPr>
            <a:picLocks noChangeAspect="1" noChangeArrowheads="1"/>
          </p:cNvPicPr>
          <p:nvPr/>
        </p:nvPicPr>
        <p:blipFill>
          <a:blip r:embed="rId2">
            <a:extLst>
              <a:ext uri="{28A0092B-C50C-407E-A947-70E740481C1C}">
                <a14:useLocalDpi xmlns:a14="http://schemas.microsoft.com/office/drawing/2010/main" val="0"/>
              </a:ext>
            </a:extLst>
          </a:blip>
          <a:srcRect t="50545"/>
          <a:stretch>
            <a:fillRect/>
          </a:stretch>
        </p:blipFill>
        <p:spPr bwMode="auto">
          <a:xfrm>
            <a:off x="4932363" y="3429000"/>
            <a:ext cx="283845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Text Box 10"/>
          <p:cNvSpPr txBox="1">
            <a:spLocks noChangeArrowheads="1"/>
          </p:cNvSpPr>
          <p:nvPr/>
        </p:nvSpPr>
        <p:spPr bwMode="auto">
          <a:xfrm>
            <a:off x="611559" y="3064057"/>
            <a:ext cx="3997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solidFill>
                  <a:srgbClr val="FF0000"/>
                </a:solidFill>
                <a:latin typeface="Arial" charset="0"/>
              </a:rPr>
              <a:t>對於</a:t>
            </a:r>
            <a:r>
              <a:rPr kumimoji="0" lang="en-US" altLang="zh-TW" sz="1800" dirty="0">
                <a:solidFill>
                  <a:srgbClr val="FF0000"/>
                </a:solidFill>
              </a:rPr>
              <a:t>Sally</a:t>
            </a:r>
            <a:r>
              <a:rPr kumimoji="0" lang="zh-TW" altLang="en-US" sz="1800" dirty="0">
                <a:solidFill>
                  <a:srgbClr val="FF0000"/>
                </a:solidFill>
              </a:rPr>
              <a:t>兩道訊號</a:t>
            </a:r>
            <a:r>
              <a:rPr kumimoji="0" lang="zh-TW" altLang="en-US" sz="1800" dirty="0">
                <a:solidFill>
                  <a:srgbClr val="FF0000"/>
                </a:solidFill>
                <a:latin typeface="Arial" charset="0"/>
              </a:rPr>
              <a:t>不是同時發射！</a:t>
            </a:r>
            <a:endParaRPr kumimoji="0" lang="en-US" altLang="zh-TW" sz="1800" dirty="0">
              <a:solidFill>
                <a:srgbClr val="FF0000"/>
              </a:solidFill>
              <a:latin typeface="Arial" charset="0"/>
            </a:endParaRPr>
          </a:p>
        </p:txBody>
      </p:sp>
      <p:sp>
        <p:nvSpPr>
          <p:cNvPr id="3" name="文字方塊 2"/>
          <p:cNvSpPr txBox="1"/>
          <p:nvPr/>
        </p:nvSpPr>
        <p:spPr>
          <a:xfrm>
            <a:off x="611560" y="1268760"/>
            <a:ext cx="3384376" cy="369332"/>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Sally</a:t>
            </a:r>
            <a:r>
              <a:rPr lang="zh-TW" altLang="en-US" dirty="0">
                <a:latin typeface="Times New Roman" panose="02020603050405020304" pitchFamily="18" charset="0"/>
                <a:cs typeface="Times New Roman" panose="02020603050405020304" pitchFamily="18" charset="0"/>
              </a:rPr>
              <a:t>先收到右邊來的光，</a:t>
            </a:r>
            <a:endParaRPr lang="en-US" altLang="zh-TW" dirty="0">
              <a:latin typeface="Times New Roman" panose="02020603050405020304" pitchFamily="18" charset="0"/>
              <a:cs typeface="Times New Roman" panose="02020603050405020304" pitchFamily="18" charset="0"/>
            </a:endParaRPr>
          </a:p>
        </p:txBody>
      </p:sp>
      <p:sp>
        <p:nvSpPr>
          <p:cNvPr id="4" name="文字方塊 3"/>
          <p:cNvSpPr txBox="1"/>
          <p:nvPr/>
        </p:nvSpPr>
        <p:spPr>
          <a:xfrm>
            <a:off x="611560" y="1791494"/>
            <a:ext cx="2808312" cy="369332"/>
          </a:xfrm>
          <a:prstGeom prst="rect">
            <a:avLst/>
          </a:prstGeom>
          <a:noFill/>
        </p:spPr>
        <p:txBody>
          <a:bodyPr wrap="square" rtlCol="0">
            <a:spAutoFit/>
          </a:bodyPr>
          <a:lstStyle/>
          <a:p>
            <a:r>
              <a:rPr lang="zh-TW" altLang="en-US" dirty="0"/>
              <a:t>在接收到左邊來的光</a:t>
            </a:r>
            <a:r>
              <a:rPr lang="en-US" altLang="zh-TW" dirty="0"/>
              <a:t>!</a:t>
            </a:r>
          </a:p>
        </p:txBody>
      </p:sp>
      <p:sp>
        <p:nvSpPr>
          <p:cNvPr id="5" name="文字方塊 4"/>
          <p:cNvSpPr txBox="1"/>
          <p:nvPr/>
        </p:nvSpPr>
        <p:spPr>
          <a:xfrm>
            <a:off x="611560" y="2348880"/>
            <a:ext cx="3312368" cy="369332"/>
          </a:xfrm>
          <a:prstGeom prst="rect">
            <a:avLst/>
          </a:prstGeom>
          <a:noFill/>
        </p:spPr>
        <p:txBody>
          <a:bodyPr wrap="square" rtlCol="0">
            <a:spAutoFit/>
          </a:bodyPr>
          <a:lstStyle/>
          <a:p>
            <a:r>
              <a:rPr lang="zh-TW" altLang="en-US" dirty="0"/>
              <a:t>光速與光源運動無關！</a:t>
            </a:r>
          </a:p>
        </p:txBody>
      </p:sp>
    </p:spTree>
    <p:extLst>
      <p:ext uri="{BB962C8B-B14F-4D97-AF65-F5344CB8AC3E}">
        <p14:creationId xmlns:p14="http://schemas.microsoft.com/office/powerpoint/2010/main" val="33101825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流程圖: 延遲 3"/>
          <p:cNvSpPr>
            <a:spLocks noChangeArrowheads="1"/>
          </p:cNvSpPr>
          <p:nvPr/>
        </p:nvSpPr>
        <p:spPr bwMode="auto">
          <a:xfrm>
            <a:off x="3034685" y="541829"/>
            <a:ext cx="2336800" cy="219075"/>
          </a:xfrm>
          <a:prstGeom prst="flowChartDelay">
            <a:avLst/>
          </a:prstGeom>
          <a:solidFill>
            <a:srgbClr val="FFFF99"/>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67" name="流程圖: 延遲 4"/>
          <p:cNvSpPr>
            <a:spLocks noChangeArrowheads="1"/>
          </p:cNvSpPr>
          <p:nvPr/>
        </p:nvSpPr>
        <p:spPr bwMode="auto">
          <a:xfrm>
            <a:off x="3016429" y="3451505"/>
            <a:ext cx="2336800" cy="219075"/>
          </a:xfrm>
          <a:prstGeom prst="flowChartDelay">
            <a:avLst/>
          </a:prstGeom>
          <a:solidFill>
            <a:srgbClr val="FFFF99"/>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68" name="流程圖: 延遲 5"/>
          <p:cNvSpPr>
            <a:spLocks noChangeArrowheads="1"/>
          </p:cNvSpPr>
          <p:nvPr/>
        </p:nvSpPr>
        <p:spPr bwMode="auto">
          <a:xfrm>
            <a:off x="3030621" y="2075354"/>
            <a:ext cx="2336800" cy="219075"/>
          </a:xfrm>
          <a:prstGeom prst="flowChartDelay">
            <a:avLst/>
          </a:prstGeom>
          <a:solidFill>
            <a:srgbClr val="FFFF99"/>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69" name="流程圖: 延遲 6"/>
          <p:cNvSpPr>
            <a:spLocks noChangeArrowheads="1"/>
          </p:cNvSpPr>
          <p:nvPr/>
        </p:nvSpPr>
        <p:spPr bwMode="auto">
          <a:xfrm>
            <a:off x="3158809" y="5065036"/>
            <a:ext cx="2336800" cy="219075"/>
          </a:xfrm>
          <a:prstGeom prst="flowChartDelay">
            <a:avLst/>
          </a:prstGeom>
          <a:solidFill>
            <a:srgbClr val="FFFF99"/>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70" name="流程圖: 延遲 7"/>
          <p:cNvSpPr>
            <a:spLocks noChangeArrowheads="1"/>
          </p:cNvSpPr>
          <p:nvPr/>
        </p:nvSpPr>
        <p:spPr bwMode="auto">
          <a:xfrm rot="10800000">
            <a:off x="2998173" y="1053004"/>
            <a:ext cx="2336800" cy="219075"/>
          </a:xfrm>
          <a:prstGeom prst="flowChartDelay">
            <a:avLst/>
          </a:prstGeom>
          <a:solidFill>
            <a:srgbClr val="FFFF99"/>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71" name="流程圖: 延遲 8"/>
          <p:cNvSpPr>
            <a:spLocks noChangeArrowheads="1"/>
          </p:cNvSpPr>
          <p:nvPr/>
        </p:nvSpPr>
        <p:spPr bwMode="auto">
          <a:xfrm rot="10800000">
            <a:off x="2596535" y="4060888"/>
            <a:ext cx="2336800" cy="219075"/>
          </a:xfrm>
          <a:prstGeom prst="flowChartDelay">
            <a:avLst/>
          </a:prstGeom>
          <a:solidFill>
            <a:srgbClr val="FFFF99"/>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72" name="流程圖: 延遲 9"/>
          <p:cNvSpPr>
            <a:spLocks noChangeArrowheads="1"/>
          </p:cNvSpPr>
          <p:nvPr/>
        </p:nvSpPr>
        <p:spPr bwMode="auto">
          <a:xfrm rot="10800000">
            <a:off x="2875440" y="2541594"/>
            <a:ext cx="2336800" cy="219075"/>
          </a:xfrm>
          <a:prstGeom prst="flowChartDelay">
            <a:avLst/>
          </a:prstGeom>
          <a:solidFill>
            <a:srgbClr val="FFFF99"/>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73" name="流程圖: 延遲 10"/>
          <p:cNvSpPr>
            <a:spLocks noChangeArrowheads="1"/>
          </p:cNvSpPr>
          <p:nvPr/>
        </p:nvSpPr>
        <p:spPr bwMode="auto">
          <a:xfrm rot="10800000">
            <a:off x="2154904" y="5487481"/>
            <a:ext cx="2336800" cy="219075"/>
          </a:xfrm>
          <a:prstGeom prst="flowChartDelay">
            <a:avLst/>
          </a:prstGeom>
          <a:solidFill>
            <a:srgbClr val="FFFF99"/>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5" name="弧形 14"/>
          <p:cNvSpPr/>
          <p:nvPr/>
        </p:nvSpPr>
        <p:spPr bwMode="auto">
          <a:xfrm rot="3002112">
            <a:off x="2284109" y="2002332"/>
            <a:ext cx="1277938" cy="1168400"/>
          </a:xfrm>
          <a:prstGeom prst="arc">
            <a:avLst/>
          </a:prstGeom>
          <a:noFill/>
          <a:ln w="25400" cap="flat" cmpd="sng" algn="ctr">
            <a:solidFill>
              <a:srgbClr val="0000CC"/>
            </a:solidFill>
            <a:prstDash val="solid"/>
            <a:round/>
            <a:headEnd type="none" w="med" len="med"/>
            <a:tailEnd type="none" w="med" len="med"/>
          </a:ln>
          <a:effectLst/>
        </p:spPr>
        <p:txBody>
          <a:bodyPr/>
          <a:lstStyle/>
          <a:p>
            <a:pPr>
              <a:defRPr/>
            </a:pPr>
            <a:endParaRPr lang="zh-TW" altLang="en-US"/>
          </a:p>
        </p:txBody>
      </p:sp>
      <p:sp>
        <p:nvSpPr>
          <p:cNvPr id="17" name="弧形 16"/>
          <p:cNvSpPr/>
          <p:nvPr/>
        </p:nvSpPr>
        <p:spPr bwMode="auto">
          <a:xfrm rot="3002112">
            <a:off x="2546963" y="3502748"/>
            <a:ext cx="1277937" cy="1168400"/>
          </a:xfrm>
          <a:prstGeom prst="arc">
            <a:avLst/>
          </a:prstGeom>
          <a:noFill/>
          <a:ln w="25400" cap="flat" cmpd="sng" algn="ctr">
            <a:solidFill>
              <a:srgbClr val="0000CC"/>
            </a:solidFill>
            <a:prstDash val="solid"/>
            <a:round/>
            <a:headEnd type="none" w="med" len="med"/>
            <a:tailEnd type="none" w="med" len="med"/>
          </a:ln>
          <a:effectLst/>
        </p:spPr>
        <p:txBody>
          <a:bodyPr/>
          <a:lstStyle/>
          <a:p>
            <a:pPr>
              <a:defRPr/>
            </a:pPr>
            <a:endParaRPr lang="zh-TW" altLang="en-US"/>
          </a:p>
        </p:txBody>
      </p:sp>
      <p:sp>
        <p:nvSpPr>
          <p:cNvPr id="20" name="弧形 19"/>
          <p:cNvSpPr/>
          <p:nvPr/>
        </p:nvSpPr>
        <p:spPr bwMode="auto">
          <a:xfrm rot="13632753">
            <a:off x="3029959" y="5012820"/>
            <a:ext cx="1277937" cy="1168400"/>
          </a:xfrm>
          <a:prstGeom prst="arc">
            <a:avLst/>
          </a:prstGeom>
          <a:noFill/>
          <a:ln w="25400" cap="flat" cmpd="sng" algn="ctr">
            <a:solidFill>
              <a:srgbClr val="FF0000"/>
            </a:solidFill>
            <a:prstDash val="solid"/>
            <a:round/>
            <a:headEnd type="none" w="med" len="med"/>
            <a:tailEnd type="none" w="med" len="med"/>
          </a:ln>
          <a:effectLst/>
        </p:spPr>
        <p:txBody>
          <a:bodyPr/>
          <a:lstStyle/>
          <a:p>
            <a:pPr>
              <a:defRPr/>
            </a:pPr>
            <a:endParaRPr lang="zh-TW" altLang="en-US"/>
          </a:p>
        </p:txBody>
      </p:sp>
      <p:sp>
        <p:nvSpPr>
          <p:cNvPr id="21" name="弧形 20"/>
          <p:cNvSpPr/>
          <p:nvPr/>
        </p:nvSpPr>
        <p:spPr bwMode="auto">
          <a:xfrm rot="13632753">
            <a:off x="4973816" y="385460"/>
            <a:ext cx="1277938" cy="1168400"/>
          </a:xfrm>
          <a:prstGeom prst="arc">
            <a:avLst/>
          </a:prstGeom>
          <a:noFill/>
          <a:ln w="25400" cap="flat" cmpd="sng" algn="ctr">
            <a:solidFill>
              <a:srgbClr val="FF0000"/>
            </a:solidFill>
            <a:prstDash val="solid"/>
            <a:round/>
            <a:headEnd type="none" w="med" len="med"/>
            <a:tailEnd type="none" w="med" len="med"/>
          </a:ln>
          <a:effectLst/>
        </p:spPr>
        <p:txBody>
          <a:bodyPr/>
          <a:lstStyle/>
          <a:p>
            <a:pPr>
              <a:defRPr/>
            </a:pPr>
            <a:endParaRPr lang="zh-TW" altLang="en-US"/>
          </a:p>
        </p:txBody>
      </p:sp>
      <p:sp>
        <p:nvSpPr>
          <p:cNvPr id="113679" name="矩形 21"/>
          <p:cNvSpPr>
            <a:spLocks noChangeArrowheads="1"/>
          </p:cNvSpPr>
          <p:nvPr/>
        </p:nvSpPr>
        <p:spPr bwMode="auto">
          <a:xfrm>
            <a:off x="3910985" y="541829"/>
            <a:ext cx="328613" cy="219075"/>
          </a:xfrm>
          <a:prstGeom prst="rect">
            <a:avLst/>
          </a:prstGeom>
          <a:solidFill>
            <a:schemeClr val="accent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80" name="矩形 23"/>
          <p:cNvSpPr>
            <a:spLocks noChangeArrowheads="1"/>
          </p:cNvSpPr>
          <p:nvPr/>
        </p:nvSpPr>
        <p:spPr bwMode="auto">
          <a:xfrm>
            <a:off x="3965754" y="3451505"/>
            <a:ext cx="328612" cy="219075"/>
          </a:xfrm>
          <a:prstGeom prst="rect">
            <a:avLst/>
          </a:prstGeom>
          <a:solidFill>
            <a:schemeClr val="accent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81" name="矩形 24"/>
          <p:cNvSpPr>
            <a:spLocks noChangeArrowheads="1"/>
          </p:cNvSpPr>
          <p:nvPr/>
        </p:nvSpPr>
        <p:spPr bwMode="auto">
          <a:xfrm>
            <a:off x="3979946" y="2075354"/>
            <a:ext cx="328612" cy="219075"/>
          </a:xfrm>
          <a:prstGeom prst="rect">
            <a:avLst/>
          </a:prstGeom>
          <a:solidFill>
            <a:schemeClr val="accent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82" name="矩形 25"/>
          <p:cNvSpPr>
            <a:spLocks noChangeArrowheads="1"/>
          </p:cNvSpPr>
          <p:nvPr/>
        </p:nvSpPr>
        <p:spPr bwMode="auto">
          <a:xfrm>
            <a:off x="4071622" y="5065036"/>
            <a:ext cx="328612" cy="219075"/>
          </a:xfrm>
          <a:prstGeom prst="rect">
            <a:avLst/>
          </a:prstGeom>
          <a:solidFill>
            <a:schemeClr val="accent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83" name="矩形 26"/>
          <p:cNvSpPr>
            <a:spLocks noChangeArrowheads="1"/>
          </p:cNvSpPr>
          <p:nvPr/>
        </p:nvSpPr>
        <p:spPr bwMode="auto">
          <a:xfrm>
            <a:off x="3947498" y="1053004"/>
            <a:ext cx="328612" cy="219075"/>
          </a:xfrm>
          <a:prstGeom prst="rect">
            <a:avLst/>
          </a:prstGeom>
          <a:solidFill>
            <a:srgbClr val="0000CC"/>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84" name="矩形 27"/>
          <p:cNvSpPr>
            <a:spLocks noChangeArrowheads="1"/>
          </p:cNvSpPr>
          <p:nvPr/>
        </p:nvSpPr>
        <p:spPr bwMode="auto">
          <a:xfrm>
            <a:off x="3715227" y="2550016"/>
            <a:ext cx="328613" cy="219075"/>
          </a:xfrm>
          <a:prstGeom prst="rect">
            <a:avLst/>
          </a:prstGeom>
          <a:solidFill>
            <a:srgbClr val="0000CC"/>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85" name="矩形 28"/>
          <p:cNvSpPr>
            <a:spLocks noChangeArrowheads="1"/>
          </p:cNvSpPr>
          <p:nvPr/>
        </p:nvSpPr>
        <p:spPr bwMode="auto">
          <a:xfrm>
            <a:off x="3618885" y="4060888"/>
            <a:ext cx="328613" cy="219075"/>
          </a:xfrm>
          <a:prstGeom prst="rect">
            <a:avLst/>
          </a:prstGeom>
          <a:solidFill>
            <a:srgbClr val="0000CC"/>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86" name="矩形 29"/>
          <p:cNvSpPr>
            <a:spLocks noChangeArrowheads="1"/>
          </p:cNvSpPr>
          <p:nvPr/>
        </p:nvSpPr>
        <p:spPr bwMode="auto">
          <a:xfrm>
            <a:off x="3250279" y="5487481"/>
            <a:ext cx="328613" cy="219075"/>
          </a:xfrm>
          <a:prstGeom prst="rect">
            <a:avLst/>
          </a:prstGeom>
          <a:solidFill>
            <a:srgbClr val="0000CC"/>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6" name="弧形 15"/>
          <p:cNvSpPr/>
          <p:nvPr/>
        </p:nvSpPr>
        <p:spPr bwMode="auto">
          <a:xfrm rot="3002112">
            <a:off x="3034556" y="4747241"/>
            <a:ext cx="1277937" cy="1168400"/>
          </a:xfrm>
          <a:prstGeom prst="arc">
            <a:avLst/>
          </a:prstGeom>
          <a:noFill/>
          <a:ln w="25400" cap="flat" cmpd="sng" algn="ctr">
            <a:solidFill>
              <a:srgbClr val="0000CC"/>
            </a:solidFill>
            <a:prstDash val="solid"/>
            <a:round/>
            <a:headEnd type="none" w="med" len="med"/>
            <a:tailEnd type="none" w="med" len="med"/>
          </a:ln>
          <a:effectLst/>
        </p:spPr>
        <p:txBody>
          <a:bodyPr/>
          <a:lstStyle/>
          <a:p>
            <a:pPr>
              <a:defRPr/>
            </a:pPr>
            <a:endParaRPr lang="zh-TW" altLang="en-US"/>
          </a:p>
        </p:txBody>
      </p:sp>
      <p:sp>
        <p:nvSpPr>
          <p:cNvPr id="19" name="弧形 18"/>
          <p:cNvSpPr/>
          <p:nvPr/>
        </p:nvSpPr>
        <p:spPr bwMode="auto">
          <a:xfrm rot="13632753">
            <a:off x="3819704" y="3613741"/>
            <a:ext cx="1277938" cy="1169988"/>
          </a:xfrm>
          <a:prstGeom prst="arc">
            <a:avLst/>
          </a:prstGeom>
          <a:noFill/>
          <a:ln w="25400" cap="flat" cmpd="sng" algn="ctr">
            <a:solidFill>
              <a:srgbClr val="FF0000"/>
            </a:solidFill>
            <a:prstDash val="solid"/>
            <a:round/>
            <a:headEnd type="none" w="med" len="med"/>
            <a:tailEnd type="none" w="med" len="med"/>
          </a:ln>
          <a:effectLst/>
        </p:spPr>
        <p:txBody>
          <a:bodyPr/>
          <a:lstStyle/>
          <a:p>
            <a:pPr>
              <a:defRPr/>
            </a:pPr>
            <a:endParaRPr lang="zh-TW" altLang="en-US"/>
          </a:p>
        </p:txBody>
      </p:sp>
      <p:sp>
        <p:nvSpPr>
          <p:cNvPr id="113689" name="向左箭號 30"/>
          <p:cNvSpPr>
            <a:spLocks noChangeArrowheads="1"/>
          </p:cNvSpPr>
          <p:nvPr/>
        </p:nvSpPr>
        <p:spPr bwMode="auto">
          <a:xfrm>
            <a:off x="2012335" y="1126029"/>
            <a:ext cx="511175" cy="146050"/>
          </a:xfrm>
          <a:prstGeom prst="leftArrow">
            <a:avLst>
              <a:gd name="adj1" fmla="val 50000"/>
              <a:gd name="adj2" fmla="val 50005"/>
            </a:avLst>
          </a:prstGeom>
          <a:solidFill>
            <a:schemeClr val="accent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90" name="向左箭號 31"/>
          <p:cNvSpPr>
            <a:spLocks noChangeArrowheads="1"/>
          </p:cNvSpPr>
          <p:nvPr/>
        </p:nvSpPr>
        <p:spPr bwMode="auto">
          <a:xfrm>
            <a:off x="1809318" y="4125711"/>
            <a:ext cx="511175" cy="146050"/>
          </a:xfrm>
          <a:prstGeom prst="leftArrow">
            <a:avLst>
              <a:gd name="adj1" fmla="val 50000"/>
              <a:gd name="adj2" fmla="val 50005"/>
            </a:avLst>
          </a:prstGeom>
          <a:solidFill>
            <a:schemeClr val="accent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91" name="向左箭號 32"/>
          <p:cNvSpPr>
            <a:spLocks noChangeArrowheads="1"/>
          </p:cNvSpPr>
          <p:nvPr/>
        </p:nvSpPr>
        <p:spPr bwMode="auto">
          <a:xfrm>
            <a:off x="1898733" y="2586529"/>
            <a:ext cx="511175" cy="146050"/>
          </a:xfrm>
          <a:prstGeom prst="leftArrow">
            <a:avLst>
              <a:gd name="adj1" fmla="val 50000"/>
              <a:gd name="adj2" fmla="val 50005"/>
            </a:avLst>
          </a:prstGeom>
          <a:solidFill>
            <a:schemeClr val="accent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92" name="向左箭號 33"/>
          <p:cNvSpPr>
            <a:spLocks noChangeArrowheads="1"/>
          </p:cNvSpPr>
          <p:nvPr/>
        </p:nvSpPr>
        <p:spPr bwMode="auto">
          <a:xfrm>
            <a:off x="1409773" y="5523995"/>
            <a:ext cx="511175" cy="146050"/>
          </a:xfrm>
          <a:prstGeom prst="leftArrow">
            <a:avLst>
              <a:gd name="adj1" fmla="val 50000"/>
              <a:gd name="adj2" fmla="val 50005"/>
            </a:avLst>
          </a:prstGeom>
          <a:solidFill>
            <a:schemeClr val="accent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13693" name="文字方塊 34"/>
          <p:cNvSpPr txBox="1">
            <a:spLocks noChangeArrowheads="1"/>
          </p:cNvSpPr>
          <p:nvPr/>
        </p:nvSpPr>
        <p:spPr bwMode="auto">
          <a:xfrm>
            <a:off x="3764935" y="103679"/>
            <a:ext cx="693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en-US" altLang="zh-TW" sz="1600" dirty="0">
                <a:cs typeface="Times New Roman" panose="02020603050405020304" pitchFamily="18" charset="0"/>
              </a:rPr>
              <a:t>Sally</a:t>
            </a:r>
            <a:endParaRPr kumimoji="0" lang="zh-TW" altLang="en-US" sz="1600" dirty="0">
              <a:cs typeface="Times New Roman" panose="02020603050405020304" pitchFamily="18" charset="0"/>
            </a:endParaRPr>
          </a:p>
        </p:txBody>
      </p:sp>
      <p:sp>
        <p:nvSpPr>
          <p:cNvPr id="113694" name="文字方塊 35"/>
          <p:cNvSpPr txBox="1">
            <a:spLocks noChangeArrowheads="1"/>
          </p:cNvSpPr>
          <p:nvPr/>
        </p:nvSpPr>
        <p:spPr bwMode="auto">
          <a:xfrm>
            <a:off x="3837960" y="1345104"/>
            <a:ext cx="693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en-US" altLang="zh-TW" sz="1600" dirty="0">
                <a:cs typeface="Times New Roman" panose="02020603050405020304" pitchFamily="18" charset="0"/>
              </a:rPr>
              <a:t>Sam</a:t>
            </a:r>
            <a:endParaRPr kumimoji="0" lang="zh-TW" altLang="en-US" sz="1600" dirty="0">
              <a:cs typeface="Times New Roman" panose="02020603050405020304" pitchFamily="18" charset="0"/>
            </a:endParaRPr>
          </a:p>
        </p:txBody>
      </p:sp>
      <p:sp>
        <p:nvSpPr>
          <p:cNvPr id="113696" name="文字方塊 38"/>
          <p:cNvSpPr txBox="1">
            <a:spLocks noChangeArrowheads="1"/>
          </p:cNvSpPr>
          <p:nvPr/>
        </p:nvSpPr>
        <p:spPr bwMode="auto">
          <a:xfrm>
            <a:off x="5954831" y="317776"/>
            <a:ext cx="2154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從</a:t>
            </a:r>
            <a:r>
              <a:rPr kumimoji="0" lang="en-US" altLang="zh-TW" sz="1800" dirty="0">
                <a:cs typeface="Times New Roman" panose="02020603050405020304" pitchFamily="18" charset="0"/>
              </a:rPr>
              <a:t>Sally</a:t>
            </a:r>
            <a:r>
              <a:rPr kumimoji="0" lang="zh-TW" altLang="en-US" sz="1800" dirty="0">
                <a:latin typeface="Arial" charset="0"/>
              </a:rPr>
              <a:t>的觀點來看</a:t>
            </a:r>
          </a:p>
        </p:txBody>
      </p:sp>
      <p:pic>
        <p:nvPicPr>
          <p:cNvPr id="113697" name="Picture 14" descr="http://shrs.shu.edu.tw/pics/volume/20111201234942_i17614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260350"/>
            <a:ext cx="123507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98" name="Text Box 10"/>
          <p:cNvSpPr txBox="1">
            <a:spLocks noChangeArrowheads="1"/>
          </p:cNvSpPr>
          <p:nvPr/>
        </p:nvSpPr>
        <p:spPr bwMode="auto">
          <a:xfrm>
            <a:off x="1259632" y="6277837"/>
            <a:ext cx="6589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solidFill>
                  <a:srgbClr val="FF0000"/>
                </a:solidFill>
                <a:latin typeface="Arial" charset="0"/>
              </a:rPr>
              <a:t>兩個信號對</a:t>
            </a:r>
            <a:r>
              <a:rPr kumimoji="0" lang="en-US" altLang="zh-TW" sz="1800" dirty="0">
                <a:solidFill>
                  <a:srgbClr val="FF0000"/>
                </a:solidFill>
              </a:rPr>
              <a:t>Sam</a:t>
            </a:r>
            <a:r>
              <a:rPr kumimoji="0" lang="zh-TW" altLang="en-US" sz="1800" dirty="0">
                <a:solidFill>
                  <a:srgbClr val="FF0000"/>
                </a:solidFill>
                <a:latin typeface="Arial" charset="0"/>
              </a:rPr>
              <a:t>來說是同時發射，但對於</a:t>
            </a:r>
            <a:r>
              <a:rPr kumimoji="0" lang="en-US" altLang="zh-TW" sz="1800" dirty="0">
                <a:solidFill>
                  <a:srgbClr val="FF0000"/>
                </a:solidFill>
              </a:rPr>
              <a:t>Sally</a:t>
            </a:r>
            <a:r>
              <a:rPr kumimoji="0" lang="zh-TW" altLang="en-US" sz="1800" dirty="0">
                <a:solidFill>
                  <a:srgbClr val="FF0000"/>
                </a:solidFill>
                <a:latin typeface="Arial" charset="0"/>
              </a:rPr>
              <a:t>卻不是同時發射！</a:t>
            </a:r>
            <a:endParaRPr kumimoji="0" lang="en-US" altLang="zh-TW" sz="1800" dirty="0">
              <a:solidFill>
                <a:srgbClr val="FF0000"/>
              </a:solidFill>
              <a:latin typeface="Arial" charset="0"/>
            </a:endParaRPr>
          </a:p>
        </p:txBody>
      </p:sp>
      <p:sp>
        <p:nvSpPr>
          <p:cNvPr id="18" name="弧形 17"/>
          <p:cNvSpPr/>
          <p:nvPr/>
        </p:nvSpPr>
        <p:spPr bwMode="auto">
          <a:xfrm rot="13632753">
            <a:off x="4148987" y="1882473"/>
            <a:ext cx="1277937" cy="1168400"/>
          </a:xfrm>
          <a:prstGeom prst="arc">
            <a:avLst/>
          </a:prstGeom>
          <a:noFill/>
          <a:ln w="25400" cap="flat" cmpd="sng" algn="ctr">
            <a:solidFill>
              <a:srgbClr val="FF0000"/>
            </a:solidFill>
            <a:prstDash val="solid"/>
            <a:round/>
            <a:headEnd type="none" w="med" len="med"/>
            <a:tailEnd type="none" w="med" len="med"/>
          </a:ln>
          <a:effectLst/>
        </p:spPr>
        <p:txBody>
          <a:bodyPr/>
          <a:lstStyle/>
          <a:p>
            <a:pPr>
              <a:defRPr/>
            </a:pPr>
            <a:endParaRPr lang="zh-TW" altLang="en-US"/>
          </a:p>
        </p:txBody>
      </p:sp>
      <p:sp>
        <p:nvSpPr>
          <p:cNvPr id="2" name="文字方塊 1"/>
          <p:cNvSpPr txBox="1"/>
          <p:nvPr/>
        </p:nvSpPr>
        <p:spPr>
          <a:xfrm>
            <a:off x="5394722" y="2090727"/>
            <a:ext cx="3723082" cy="369332"/>
          </a:xfrm>
          <a:prstGeom prst="rect">
            <a:avLst/>
          </a:prstGeom>
          <a:noFill/>
        </p:spPr>
        <p:txBody>
          <a:bodyPr wrap="square" rtlCol="0">
            <a:spAutoFit/>
          </a:bodyPr>
          <a:lstStyle/>
          <a:p>
            <a:r>
              <a:rPr lang="zh-TW" altLang="en-US" dirty="0"/>
              <a:t>右邊的光是先發射，所以先被看到</a:t>
            </a:r>
          </a:p>
        </p:txBody>
      </p:sp>
      <p:sp>
        <p:nvSpPr>
          <p:cNvPr id="36" name="文字方塊 35"/>
          <p:cNvSpPr txBox="1"/>
          <p:nvPr/>
        </p:nvSpPr>
        <p:spPr>
          <a:xfrm>
            <a:off x="4933335" y="5339329"/>
            <a:ext cx="4035996" cy="369332"/>
          </a:xfrm>
          <a:prstGeom prst="rect">
            <a:avLst/>
          </a:prstGeom>
          <a:noFill/>
        </p:spPr>
        <p:txBody>
          <a:bodyPr wrap="square" rtlCol="0">
            <a:spAutoFit/>
          </a:bodyPr>
          <a:lstStyle/>
          <a:p>
            <a:r>
              <a:rPr lang="zh-TW" altLang="en-US" dirty="0"/>
              <a:t>左邊的光後發射，所以後被</a:t>
            </a:r>
            <a:r>
              <a:rPr lang="en-US" altLang="zh-TW" dirty="0">
                <a:latin typeface="Times New Roman" panose="02020603050405020304" pitchFamily="18" charset="0"/>
                <a:cs typeface="Times New Roman" panose="02020603050405020304" pitchFamily="18" charset="0"/>
              </a:rPr>
              <a:t>Sally</a:t>
            </a:r>
            <a:r>
              <a:rPr lang="zh-TW" altLang="en-US" dirty="0"/>
              <a:t>看到。</a:t>
            </a:r>
            <a:endParaRPr lang="en-US" altLang="zh-TW" dirty="0"/>
          </a:p>
        </p:txBody>
      </p:sp>
      <p:sp>
        <p:nvSpPr>
          <p:cNvPr id="3" name="矩形 2"/>
          <p:cNvSpPr/>
          <p:nvPr/>
        </p:nvSpPr>
        <p:spPr>
          <a:xfrm>
            <a:off x="5094568" y="3578082"/>
            <a:ext cx="3874764" cy="369332"/>
          </a:xfrm>
          <a:prstGeom prst="rect">
            <a:avLst/>
          </a:prstGeom>
        </p:spPr>
        <p:txBody>
          <a:bodyPr wrap="square">
            <a:spAutoFit/>
          </a:bodyPr>
          <a:lstStyle/>
          <a:p>
            <a:r>
              <a:rPr lang="zh-TW" altLang="en-US" dirty="0"/>
              <a:t>左邊的光後發射，但</a:t>
            </a:r>
            <a:r>
              <a:rPr lang="en-US" altLang="zh-TW" dirty="0">
                <a:latin typeface="Times New Roman" panose="02020603050405020304" pitchFamily="18" charset="0"/>
                <a:cs typeface="Times New Roman" panose="02020603050405020304" pitchFamily="18" charset="0"/>
              </a:rPr>
              <a:t>Sam</a:t>
            </a:r>
            <a:r>
              <a:rPr lang="zh-TW" altLang="en-US" dirty="0">
                <a:latin typeface="Times New Roman" panose="02020603050405020304" pitchFamily="18" charset="0"/>
                <a:cs typeface="Times New Roman" panose="02020603050405020304" pitchFamily="18" charset="0"/>
              </a:rPr>
              <a:t>向左</a:t>
            </a:r>
            <a:r>
              <a:rPr lang="zh-TW" altLang="en-US" dirty="0"/>
              <a:t>移動中</a:t>
            </a:r>
          </a:p>
        </p:txBody>
      </p:sp>
      <p:sp>
        <p:nvSpPr>
          <p:cNvPr id="4" name="文字方塊 3"/>
          <p:cNvSpPr txBox="1"/>
          <p:nvPr/>
        </p:nvSpPr>
        <p:spPr>
          <a:xfrm>
            <a:off x="5112807" y="4059606"/>
            <a:ext cx="3050679" cy="369332"/>
          </a:xfrm>
          <a:prstGeom prst="rect">
            <a:avLst/>
          </a:prstGeom>
          <a:noFill/>
        </p:spPr>
        <p:txBody>
          <a:bodyPr wrap="square" rtlCol="0">
            <a:spAutoFit/>
          </a:bodyPr>
          <a:lstStyle/>
          <a:p>
            <a:r>
              <a:rPr lang="zh-TW" altLang="en-US" dirty="0"/>
              <a:t>所以他同時看到左右兩道光。</a:t>
            </a:r>
          </a:p>
        </p:txBody>
      </p:sp>
    </p:spTree>
    <p:extLst>
      <p:ext uri="{BB962C8B-B14F-4D97-AF65-F5344CB8AC3E}">
        <p14:creationId xmlns:p14="http://schemas.microsoft.com/office/powerpoint/2010/main" val="33559268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descr="animated simultaneity 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5625" y="1858963"/>
            <a:ext cx="8255000"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文字方塊 3"/>
          <p:cNvSpPr txBox="1">
            <a:spLocks noChangeArrowheads="1"/>
          </p:cNvSpPr>
          <p:nvPr/>
        </p:nvSpPr>
        <p:spPr bwMode="auto">
          <a:xfrm>
            <a:off x="2545556" y="5157192"/>
            <a:ext cx="4600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對</a:t>
            </a:r>
            <a:r>
              <a:rPr kumimoji="0" lang="en-US" altLang="zh-TW" sz="1800" dirty="0">
                <a:cs typeface="Times New Roman" panose="02020603050405020304" pitchFamily="18" charset="0"/>
              </a:rPr>
              <a:t>Sally</a:t>
            </a:r>
            <a:r>
              <a:rPr kumimoji="0" lang="zh-TW" altLang="en-US" sz="1800" dirty="0">
                <a:latin typeface="Arial" charset="0"/>
              </a:rPr>
              <a:t>來說，兩道光一定不是同時發射！</a:t>
            </a:r>
          </a:p>
        </p:txBody>
      </p:sp>
      <p:sp>
        <p:nvSpPr>
          <p:cNvPr id="112644" name="文字方塊 5"/>
          <p:cNvSpPr txBox="1">
            <a:spLocks noChangeArrowheads="1"/>
          </p:cNvSpPr>
          <p:nvPr/>
        </p:nvSpPr>
        <p:spPr bwMode="auto">
          <a:xfrm>
            <a:off x="2016125" y="4159250"/>
            <a:ext cx="1058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en-US" altLang="zh-TW" sz="1800" dirty="0">
                <a:cs typeface="Times New Roman" panose="02020603050405020304" pitchFamily="18" charset="0"/>
              </a:rPr>
              <a:t>Sally</a:t>
            </a:r>
            <a:endParaRPr kumimoji="0" lang="zh-TW" altLang="en-US" sz="1800" dirty="0">
              <a:cs typeface="Times New Roman" panose="02020603050405020304" pitchFamily="18" charset="0"/>
            </a:endParaRPr>
          </a:p>
        </p:txBody>
      </p:sp>
      <p:pic>
        <p:nvPicPr>
          <p:cNvPr id="112645" name="Picture 14" descr="http://shrs.shu.edu.tw/pics/volume/20111201234942_i17614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1525" y="296863"/>
            <a:ext cx="2052638"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16056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4"/>
          <p:cNvSpPr>
            <a:spLocks noGrp="1" noChangeArrowheads="1"/>
          </p:cNvSpPr>
          <p:nvPr>
            <p:ph type="title"/>
          </p:nvPr>
        </p:nvSpPr>
        <p:spPr>
          <a:xfrm>
            <a:off x="167365" y="3138955"/>
            <a:ext cx="4404635" cy="442912"/>
          </a:xfrm>
        </p:spPr>
        <p:txBody>
          <a:bodyPr/>
          <a:lstStyle/>
          <a:p>
            <a:pPr eaLnBrk="1" hangingPunct="1"/>
            <a:r>
              <a:rPr lang="en-US" altLang="zh-TW" sz="1800" dirty="0">
                <a:solidFill>
                  <a:srgbClr val="FF0000"/>
                </a:solidFill>
                <a:latin typeface="Times New Roman" panose="02020603050405020304" pitchFamily="18" charset="0"/>
                <a:cs typeface="Times New Roman" panose="02020603050405020304" pitchFamily="18" charset="0"/>
              </a:rPr>
              <a:t>Relativity of Simultaneity</a:t>
            </a:r>
            <a:r>
              <a:rPr lang="zh-TW" altLang="en-US" sz="1800" dirty="0">
                <a:solidFill>
                  <a:srgbClr val="FF0000"/>
                </a:solidFill>
                <a:latin typeface="Times New Roman" panose="02020603050405020304" pitchFamily="18" charset="0"/>
                <a:cs typeface="Times New Roman" panose="02020603050405020304" pitchFamily="18" charset="0"/>
              </a:rPr>
              <a:t> </a:t>
            </a:r>
            <a:r>
              <a:rPr lang="zh-TW" altLang="en-US" sz="1800" dirty="0">
                <a:solidFill>
                  <a:srgbClr val="FF0000"/>
                </a:solidFill>
              </a:rPr>
              <a:t>同時性是相對的</a:t>
            </a:r>
            <a:endParaRPr lang="en-US" altLang="zh-TW" sz="1800" dirty="0">
              <a:solidFill>
                <a:srgbClr val="FF0000"/>
              </a:solidFill>
            </a:endParaRPr>
          </a:p>
        </p:txBody>
      </p:sp>
      <p:pic>
        <p:nvPicPr>
          <p:cNvPr id="114691" name="Picture 8" descr="f38_04"/>
          <p:cNvPicPr>
            <a:picLocks noChangeAspect="1" noChangeArrowheads="1"/>
          </p:cNvPicPr>
          <p:nvPr/>
        </p:nvPicPr>
        <p:blipFill>
          <a:blip r:embed="rId2">
            <a:extLst>
              <a:ext uri="{28A0092B-C50C-407E-A947-70E740481C1C}">
                <a14:useLocalDpi xmlns:a14="http://schemas.microsoft.com/office/drawing/2010/main" val="0"/>
              </a:ext>
            </a:extLst>
          </a:blip>
          <a:srcRect b="50000"/>
          <a:stretch>
            <a:fillRect/>
          </a:stretch>
        </p:blipFill>
        <p:spPr bwMode="auto">
          <a:xfrm>
            <a:off x="4932363" y="188913"/>
            <a:ext cx="2838450"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9" descr="f38_04"/>
          <p:cNvPicPr>
            <a:picLocks noChangeAspect="1" noChangeArrowheads="1"/>
          </p:cNvPicPr>
          <p:nvPr/>
        </p:nvPicPr>
        <p:blipFill>
          <a:blip r:embed="rId2">
            <a:extLst>
              <a:ext uri="{28A0092B-C50C-407E-A947-70E740481C1C}">
                <a14:useLocalDpi xmlns:a14="http://schemas.microsoft.com/office/drawing/2010/main" val="0"/>
              </a:ext>
            </a:extLst>
          </a:blip>
          <a:srcRect t="50545"/>
          <a:stretch>
            <a:fillRect/>
          </a:stretch>
        </p:blipFill>
        <p:spPr bwMode="auto">
          <a:xfrm>
            <a:off x="4932363" y="3429000"/>
            <a:ext cx="283845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Text Box 10"/>
          <p:cNvSpPr txBox="1">
            <a:spLocks noChangeArrowheads="1"/>
          </p:cNvSpPr>
          <p:nvPr/>
        </p:nvSpPr>
        <p:spPr bwMode="auto">
          <a:xfrm>
            <a:off x="238803" y="1265705"/>
            <a:ext cx="375713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dirty="0">
                <a:solidFill>
                  <a:srgbClr val="FF0000"/>
                </a:solidFill>
                <a:latin typeface="Arial" charset="0"/>
              </a:rPr>
              <a:t>兩個信號對</a:t>
            </a:r>
            <a:r>
              <a:rPr kumimoji="0" lang="en-US" altLang="zh-TW" sz="1800" dirty="0">
                <a:solidFill>
                  <a:srgbClr val="FF0000"/>
                </a:solidFill>
              </a:rPr>
              <a:t>Sam</a:t>
            </a:r>
            <a:r>
              <a:rPr kumimoji="0" lang="zh-TW" altLang="en-US" sz="1800" dirty="0">
                <a:solidFill>
                  <a:srgbClr val="FF0000"/>
                </a:solidFill>
                <a:latin typeface="Arial" charset="0"/>
              </a:rPr>
              <a:t>來說是同時發射，但對於</a:t>
            </a:r>
            <a:r>
              <a:rPr kumimoji="0" lang="en-US" altLang="zh-TW" sz="1800" dirty="0">
                <a:solidFill>
                  <a:srgbClr val="FF0000"/>
                </a:solidFill>
              </a:rPr>
              <a:t>Sally</a:t>
            </a:r>
            <a:r>
              <a:rPr kumimoji="0" lang="zh-TW" altLang="en-US" sz="1800" dirty="0">
                <a:solidFill>
                  <a:srgbClr val="FF0000"/>
                </a:solidFill>
                <a:latin typeface="Arial" charset="0"/>
              </a:rPr>
              <a:t>卻不是同時發射！</a:t>
            </a:r>
            <a:endParaRPr kumimoji="0" lang="en-US" altLang="zh-TW" sz="1800" dirty="0">
              <a:solidFill>
                <a:srgbClr val="FF0000"/>
              </a:solidFill>
              <a:latin typeface="Arial" charset="0"/>
            </a:endParaRPr>
          </a:p>
        </p:txBody>
      </p:sp>
      <p:sp>
        <p:nvSpPr>
          <p:cNvPr id="237579" name="Text Box 11"/>
          <p:cNvSpPr txBox="1">
            <a:spLocks noChangeArrowheads="1"/>
          </p:cNvSpPr>
          <p:nvPr/>
        </p:nvSpPr>
        <p:spPr bwMode="auto">
          <a:xfrm>
            <a:off x="203878" y="3786655"/>
            <a:ext cx="4752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50000"/>
              </a:spcBef>
              <a:buFontTx/>
              <a:buNone/>
            </a:pPr>
            <a:r>
              <a:rPr kumimoji="0" lang="zh-TW" altLang="en-US" sz="1800"/>
              <a:t>同時性若是相對的，時間自然也不是絕對的！</a:t>
            </a:r>
            <a:endParaRPr kumimoji="0" lang="en-US" altLang="zh-TW" sz="1800"/>
          </a:p>
        </p:txBody>
      </p:sp>
      <p:pic>
        <p:nvPicPr>
          <p:cNvPr id="157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5327650"/>
            <a:ext cx="77343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6" name="Rectangle 4"/>
          <p:cNvSpPr txBox="1">
            <a:spLocks noChangeArrowheads="1"/>
          </p:cNvSpPr>
          <p:nvPr/>
        </p:nvSpPr>
        <p:spPr bwMode="auto">
          <a:xfrm>
            <a:off x="238803" y="2273767"/>
            <a:ext cx="3973157"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如果光速與觀察者的運動狀態無關，同時與否就與觀察者的運動狀態有關</a:t>
            </a:r>
            <a:r>
              <a:rPr lang="zh-TW" altLang="en-US" sz="1600" dirty="0">
                <a:solidFill>
                  <a:srgbClr val="FF0000"/>
                </a:solidFill>
              </a:rPr>
              <a:t>！</a:t>
            </a:r>
            <a:endParaRPr lang="en-US" altLang="zh-TW" sz="1600" dirty="0">
              <a:solidFill>
                <a:srgbClr val="FF0000"/>
              </a:solidFill>
            </a:endParaRPr>
          </a:p>
        </p:txBody>
      </p:sp>
    </p:spTree>
    <p:extLst>
      <p:ext uri="{BB962C8B-B14F-4D97-AF65-F5344CB8AC3E}">
        <p14:creationId xmlns:p14="http://schemas.microsoft.com/office/powerpoint/2010/main" val="416503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7579"/>
                                        </p:tgtEl>
                                        <p:attrNameLst>
                                          <p:attrName>style.visibility</p:attrName>
                                        </p:attrNameLst>
                                      </p:cBhvr>
                                      <p:to>
                                        <p:strVal val="visible"/>
                                      </p:to>
                                    </p:set>
                                    <p:anim calcmode="lin" valueType="num">
                                      <p:cBhvr additive="base">
                                        <p:cTn id="7" dur="500" fill="hold"/>
                                        <p:tgtEl>
                                          <p:spTgt spid="237579"/>
                                        </p:tgtEl>
                                        <p:attrNameLst>
                                          <p:attrName>ppt_x</p:attrName>
                                        </p:attrNameLst>
                                      </p:cBhvr>
                                      <p:tavLst>
                                        <p:tav tm="0">
                                          <p:val>
                                            <p:strVal val="#ppt_x"/>
                                          </p:val>
                                        </p:tav>
                                        <p:tav tm="100000">
                                          <p:val>
                                            <p:strVal val="#ppt_x"/>
                                          </p:val>
                                        </p:tav>
                                      </p:tavLst>
                                    </p:anim>
                                    <p:anim calcmode="lin" valueType="num">
                                      <p:cBhvr additive="base">
                                        <p:cTn id="8" dur="500" fill="hold"/>
                                        <p:tgtEl>
                                          <p:spTgt spid="23757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7698"/>
                                        </p:tgtEl>
                                        <p:attrNameLst>
                                          <p:attrName>style.visibility</p:attrName>
                                        </p:attrNameLst>
                                      </p:cBhvr>
                                      <p:to>
                                        <p:strVal val="visible"/>
                                      </p:to>
                                    </p:set>
                                    <p:anim calcmode="lin" valueType="num">
                                      <p:cBhvr additive="base">
                                        <p:cTn id="13" dur="500" fill="hold"/>
                                        <p:tgtEl>
                                          <p:spTgt spid="157698"/>
                                        </p:tgtEl>
                                        <p:attrNameLst>
                                          <p:attrName>ppt_x</p:attrName>
                                        </p:attrNameLst>
                                      </p:cBhvr>
                                      <p:tavLst>
                                        <p:tav tm="0">
                                          <p:val>
                                            <p:strVal val="#ppt_x"/>
                                          </p:val>
                                        </p:tav>
                                        <p:tav tm="100000">
                                          <p:val>
                                            <p:strVal val="#ppt_x"/>
                                          </p:val>
                                        </p:tav>
                                      </p:tavLst>
                                    </p:anim>
                                    <p:anim calcmode="lin" valueType="num">
                                      <p:cBhvr additive="base">
                                        <p:cTn id="14" dur="500" fill="hold"/>
                                        <p:tgtEl>
                                          <p:spTgt spid="1576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fig39"/>
          <p:cNvPicPr>
            <a:picLocks noChangeAspect="1" noChangeArrowheads="1"/>
          </p:cNvPicPr>
          <p:nvPr/>
        </p:nvPicPr>
        <p:blipFill>
          <a:blip r:embed="rId2">
            <a:extLst>
              <a:ext uri="{28A0092B-C50C-407E-A947-70E740481C1C}">
                <a14:useLocalDpi xmlns:a14="http://schemas.microsoft.com/office/drawing/2010/main" val="0"/>
              </a:ext>
            </a:extLst>
          </a:blip>
          <a:srcRect t="2" r="51591" b="39111"/>
          <a:stretch>
            <a:fillRect/>
          </a:stretch>
        </p:blipFill>
        <p:spPr bwMode="auto">
          <a:xfrm>
            <a:off x="809898" y="3713454"/>
            <a:ext cx="26638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ig39"/>
          <p:cNvPicPr>
            <a:picLocks noChangeAspect="1" noChangeArrowheads="1"/>
          </p:cNvPicPr>
          <p:nvPr/>
        </p:nvPicPr>
        <p:blipFill>
          <a:blip r:embed="rId2">
            <a:extLst>
              <a:ext uri="{28A0092B-C50C-407E-A947-70E740481C1C}">
                <a14:useLocalDpi xmlns:a14="http://schemas.microsoft.com/office/drawing/2010/main" val="0"/>
              </a:ext>
            </a:extLst>
          </a:blip>
          <a:srcRect l="51024" t="2" b="39111"/>
          <a:stretch>
            <a:fillRect/>
          </a:stretch>
        </p:blipFill>
        <p:spPr bwMode="auto">
          <a:xfrm>
            <a:off x="4959109" y="3763272"/>
            <a:ext cx="26955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文字方塊 7"/>
          <p:cNvSpPr txBox="1">
            <a:spLocks noChangeArrowheads="1"/>
          </p:cNvSpPr>
          <p:nvPr/>
        </p:nvSpPr>
        <p:spPr bwMode="auto">
          <a:xfrm>
            <a:off x="2616830" y="437409"/>
            <a:ext cx="5400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光的移動速度，與觀察者的運動狀態無關。</a:t>
            </a:r>
          </a:p>
        </p:txBody>
      </p:sp>
      <p:pic>
        <p:nvPicPr>
          <p:cNvPr id="16390" name="Picture 2" descr="Speed_of_light_from_Earth_to_Mo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67743" y="956521"/>
            <a:ext cx="6503194"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文字方塊 9"/>
          <p:cNvSpPr txBox="1">
            <a:spLocks noChangeArrowheads="1"/>
          </p:cNvSpPr>
          <p:nvPr/>
        </p:nvSpPr>
        <p:spPr bwMode="auto">
          <a:xfrm>
            <a:off x="662704" y="2545118"/>
            <a:ext cx="77225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當測量</a:t>
            </a:r>
            <a:r>
              <a:rPr lang="zh-TW" altLang="en-US" sz="1800" dirty="0">
                <a:solidFill>
                  <a:srgbClr val="FF0000"/>
                </a:solidFill>
              </a:rPr>
              <a:t>同一段時間</a:t>
            </a:r>
            <a:r>
              <a:rPr lang="zh-TW" altLang="en-US" sz="1800" dirty="0"/>
              <a:t>時，移動的時鐘，與靜止的時鐘，得到的結果一定不同！</a:t>
            </a:r>
          </a:p>
        </p:txBody>
      </p:sp>
      <p:sp>
        <p:nvSpPr>
          <p:cNvPr id="10" name="向下箭號 9"/>
          <p:cNvSpPr/>
          <p:nvPr/>
        </p:nvSpPr>
        <p:spPr>
          <a:xfrm>
            <a:off x="3994150" y="1912048"/>
            <a:ext cx="865187" cy="580231"/>
          </a:xfrm>
          <a:prstGeom prst="downArrow">
            <a:avLst/>
          </a:prstGeom>
          <a:solidFill>
            <a:srgbClr val="FFFF00"/>
          </a:solidFill>
          <a:ln w="4445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29705" name="文字方塊 1"/>
          <p:cNvSpPr txBox="1">
            <a:spLocks noChangeArrowheads="1"/>
          </p:cNvSpPr>
          <p:nvPr/>
        </p:nvSpPr>
        <p:spPr bwMode="auto">
          <a:xfrm>
            <a:off x="2242687" y="3764304"/>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1</a:t>
            </a:r>
            <a:endParaRPr lang="zh-TW" altLang="en-US" sz="1800" dirty="0">
              <a:latin typeface="Cambria Math" panose="02040503050406030204" pitchFamily="18" charset="0"/>
            </a:endParaRPr>
          </a:p>
        </p:txBody>
      </p:sp>
      <p:sp>
        <p:nvSpPr>
          <p:cNvPr id="29706" name="文字方塊 11"/>
          <p:cNvSpPr txBox="1">
            <a:spLocks noChangeArrowheads="1"/>
          </p:cNvSpPr>
          <p:nvPr/>
        </p:nvSpPr>
        <p:spPr bwMode="auto">
          <a:xfrm>
            <a:off x="5595945" y="3764304"/>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2</a:t>
            </a:r>
            <a:endParaRPr lang="zh-TW" altLang="en-US" sz="1800" dirty="0">
              <a:latin typeface="Cambria Math" panose="02040503050406030204" pitchFamily="18" charset="0"/>
            </a:endParaRPr>
          </a:p>
        </p:txBody>
      </p:sp>
      <p:sp>
        <p:nvSpPr>
          <p:cNvPr id="12" name="矩形 8"/>
          <p:cNvSpPr>
            <a:spLocks noChangeArrowheads="1"/>
          </p:cNvSpPr>
          <p:nvPr/>
        </p:nvSpPr>
        <p:spPr bwMode="auto">
          <a:xfrm>
            <a:off x="5364087" y="2031260"/>
            <a:ext cx="1338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隱含</a:t>
            </a:r>
            <a:r>
              <a:rPr lang="en-US" altLang="zh-TW" sz="1800" dirty="0">
                <a:latin typeface="Times New Roman" panose="02020603050405020304" pitchFamily="18" charset="0"/>
                <a:cs typeface="Times New Roman" panose="02020603050405020304" pitchFamily="18" charset="0"/>
              </a:rPr>
              <a:t>(imply)</a:t>
            </a:r>
            <a:endParaRPr lang="zh-TW" altLang="en-US" sz="1800" dirty="0">
              <a:latin typeface="Times New Roman" panose="02020603050405020304" pitchFamily="18" charset="0"/>
              <a:cs typeface="Times New Roman" panose="02020603050405020304" pitchFamily="18" charset="0"/>
            </a:endParaRPr>
          </a:p>
        </p:txBody>
      </p:sp>
      <p:pic>
        <p:nvPicPr>
          <p:cNvPr id="13" name="Picture 6" descr="http://www.bhm.ch/downloads/04_Einstein_in_Bern.jpg"/>
          <p:cNvPicPr>
            <a:picLocks noChangeAspect="1" noChangeArrowheads="1"/>
          </p:cNvPicPr>
          <p:nvPr/>
        </p:nvPicPr>
        <p:blipFill>
          <a:blip r:embed="rId4" cstate="print">
            <a:extLst>
              <a:ext uri="{28A0092B-C50C-407E-A947-70E740481C1C}">
                <a14:useLocalDpi xmlns:a14="http://schemas.microsoft.com/office/drawing/2010/main" val="0"/>
              </a:ext>
            </a:extLst>
          </a:blip>
          <a:srcRect t="20279"/>
          <a:stretch>
            <a:fillRect/>
          </a:stretch>
        </p:blipFill>
        <p:spPr bwMode="auto">
          <a:xfrm>
            <a:off x="251520" y="93197"/>
            <a:ext cx="1890291" cy="223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tebulb"/>
          <p:cNvSpPr>
            <a:spLocks noEditPoints="1" noChangeArrowheads="1"/>
          </p:cNvSpPr>
          <p:nvPr/>
        </p:nvSpPr>
        <p:spPr bwMode="auto">
          <a:xfrm>
            <a:off x="2202848" y="1159040"/>
            <a:ext cx="386160" cy="512188"/>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19" name="文字方塊 9">
            <a:extLst>
              <a:ext uri="{FF2B5EF4-FFF2-40B4-BE49-F238E27FC236}">
                <a16:creationId xmlns:a16="http://schemas.microsoft.com/office/drawing/2014/main" id="{73FA2E38-8B72-0746-87DD-1F1FC35725C3}"/>
              </a:ext>
            </a:extLst>
          </p:cNvPr>
          <p:cNvSpPr txBox="1">
            <a:spLocks noChangeArrowheads="1"/>
          </p:cNvSpPr>
          <p:nvPr/>
        </p:nvSpPr>
        <p:spPr bwMode="auto">
          <a:xfrm>
            <a:off x="662704" y="2923589"/>
            <a:ext cx="77225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一個移動的時鐘，與一個靜止的時鐘，兩者一交會就分開，無從再次比較。</a:t>
            </a:r>
          </a:p>
        </p:txBody>
      </p:sp>
      <p:sp>
        <p:nvSpPr>
          <p:cNvPr id="30" name="矩形 17">
            <a:extLst>
              <a:ext uri="{FF2B5EF4-FFF2-40B4-BE49-F238E27FC236}">
                <a16:creationId xmlns:a16="http://schemas.microsoft.com/office/drawing/2014/main" id="{42C718B4-7E40-2F4B-8860-378478BDD07F}"/>
              </a:ext>
            </a:extLst>
          </p:cNvPr>
          <p:cNvSpPr/>
          <p:nvPr/>
        </p:nvSpPr>
        <p:spPr>
          <a:xfrm>
            <a:off x="656434" y="3300085"/>
            <a:ext cx="8498816" cy="369332"/>
          </a:xfrm>
          <a:prstGeom prst="rect">
            <a:avLst/>
          </a:prstGeom>
        </p:spPr>
        <p:txBody>
          <a:bodyPr wrap="square">
            <a:spAutoFit/>
          </a:bodyPr>
          <a:lstStyle/>
          <a:p>
            <a:r>
              <a:rPr lang="zh-TW" altLang="en-US" dirty="0"/>
              <a:t>所以在地面上各個位置都架設靜止的校準過的一系列時鐘。隨時可以做比較。</a:t>
            </a:r>
          </a:p>
        </p:txBody>
      </p:sp>
      <p:pic>
        <p:nvPicPr>
          <p:cNvPr id="3" name="圖片 2">
            <a:extLst>
              <a:ext uri="{FF2B5EF4-FFF2-40B4-BE49-F238E27FC236}">
                <a16:creationId xmlns:a16="http://schemas.microsoft.com/office/drawing/2014/main" id="{725358B2-9943-D644-9B2F-5072C352BDC1}"/>
              </a:ext>
            </a:extLst>
          </p:cNvPr>
          <p:cNvPicPr>
            <a:picLocks noChangeAspect="1"/>
          </p:cNvPicPr>
          <p:nvPr/>
        </p:nvPicPr>
        <p:blipFill rotWithShape="1">
          <a:blip r:embed="rId5">
            <a:extLst>
              <a:ext uri="{28A0092B-C50C-407E-A947-70E740481C1C}">
                <a14:useLocalDpi xmlns:a14="http://schemas.microsoft.com/office/drawing/2010/main" val="0"/>
              </a:ext>
            </a:extLst>
          </a:blip>
          <a:srcRect b="33275"/>
          <a:stretch/>
        </p:blipFill>
        <p:spPr>
          <a:xfrm>
            <a:off x="3507919" y="3713454"/>
            <a:ext cx="3179921" cy="2707137"/>
          </a:xfrm>
          <a:prstGeom prst="rect">
            <a:avLst/>
          </a:prstGeom>
        </p:spPr>
      </p:pic>
    </p:spTree>
    <p:extLst>
      <p:ext uri="{BB962C8B-B14F-4D97-AF65-F5344CB8AC3E}">
        <p14:creationId xmlns:p14="http://schemas.microsoft.com/office/powerpoint/2010/main" val="2960834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702"/>
                                        </p:tgtEl>
                                        <p:attrNameLst>
                                          <p:attrName>style.visibility</p:attrName>
                                        </p:attrNameLst>
                                      </p:cBhvr>
                                      <p:to>
                                        <p:strVal val="visible"/>
                                      </p:to>
                                    </p:set>
                                    <p:anim calcmode="lin" valueType="num">
                                      <p:cBhvr additive="base">
                                        <p:cTn id="15" dur="500" fill="hold"/>
                                        <p:tgtEl>
                                          <p:spTgt spid="29702"/>
                                        </p:tgtEl>
                                        <p:attrNameLst>
                                          <p:attrName>ppt_x</p:attrName>
                                        </p:attrNameLst>
                                      </p:cBhvr>
                                      <p:tavLst>
                                        <p:tav tm="0">
                                          <p:val>
                                            <p:strVal val="#ppt_x"/>
                                          </p:val>
                                        </p:tav>
                                        <p:tav tm="100000">
                                          <p:val>
                                            <p:strVal val="#ppt_x"/>
                                          </p:val>
                                        </p:tav>
                                      </p:tavLst>
                                    </p:anim>
                                    <p:anim calcmode="lin" valueType="num">
                                      <p:cBhvr additive="base">
                                        <p:cTn id="16" dur="500" fill="hold"/>
                                        <p:tgtEl>
                                          <p:spTgt spid="2970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3"/>
                                        </p:tgtEl>
                                        <p:attrNameLst>
                                          <p:attrName>ppt_x</p:attrName>
                                        </p:attrNameLst>
                                      </p:cBhvr>
                                      <p:tavLst>
                                        <p:tav tm="0">
                                          <p:val>
                                            <p:strVal val="ppt_x"/>
                                          </p:val>
                                        </p:tav>
                                        <p:tav tm="100000">
                                          <p:val>
                                            <p:strVal val="ppt_x"/>
                                          </p:val>
                                        </p:tav>
                                      </p:tavLst>
                                    </p:anim>
                                    <p:anim calcmode="lin" valueType="num">
                                      <p:cBhvr additive="base">
                                        <p:cTn id="37" dur="500"/>
                                        <p:tgtEl>
                                          <p:spTgt spid="3"/>
                                        </p:tgtEl>
                                        <p:attrNameLst>
                                          <p:attrName>ppt_y</p:attrName>
                                        </p:attrNameLst>
                                      </p:cBhvr>
                                      <p:tavLst>
                                        <p:tav tm="0">
                                          <p:val>
                                            <p:strVal val="ppt_y"/>
                                          </p:val>
                                        </p:tav>
                                        <p:tav tm="100000">
                                          <p:val>
                                            <p:strVal val="1+ppt_h/2"/>
                                          </p:val>
                                        </p:tav>
                                      </p:tavLst>
                                    </p:anim>
                                    <p:set>
                                      <p:cBhvr>
                                        <p:cTn id="38" dur="1" fill="hold">
                                          <p:stCondLst>
                                            <p:cond delay="499"/>
                                          </p:stCondLst>
                                        </p:cTn>
                                        <p:tgtEl>
                                          <p:spTgt spid="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530"/>
                                        </p:tgtEl>
                                        <p:attrNameLst>
                                          <p:attrName>style.visibility</p:attrName>
                                        </p:attrNameLst>
                                      </p:cBhvr>
                                      <p:to>
                                        <p:strVal val="visible"/>
                                      </p:to>
                                    </p:set>
                                    <p:anim calcmode="lin" valueType="num">
                                      <p:cBhvr additive="base">
                                        <p:cTn id="43" dur="500" fill="hold"/>
                                        <p:tgtEl>
                                          <p:spTgt spid="22530"/>
                                        </p:tgtEl>
                                        <p:attrNameLst>
                                          <p:attrName>ppt_x</p:attrName>
                                        </p:attrNameLst>
                                      </p:cBhvr>
                                      <p:tavLst>
                                        <p:tav tm="0">
                                          <p:val>
                                            <p:strVal val="#ppt_x"/>
                                          </p:val>
                                        </p:tav>
                                        <p:tav tm="100000">
                                          <p:val>
                                            <p:strVal val="#ppt_x"/>
                                          </p:val>
                                        </p:tav>
                                      </p:tavLst>
                                    </p:anim>
                                    <p:anim calcmode="lin" valueType="num">
                                      <p:cBhvr additive="base">
                                        <p:cTn id="44" dur="500" fill="hold"/>
                                        <p:tgtEl>
                                          <p:spTgt spid="2253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9705"/>
                                        </p:tgtEl>
                                        <p:attrNameLst>
                                          <p:attrName>style.visibility</p:attrName>
                                        </p:attrNameLst>
                                      </p:cBhvr>
                                      <p:to>
                                        <p:strVal val="visible"/>
                                      </p:to>
                                    </p:set>
                                    <p:anim calcmode="lin" valueType="num">
                                      <p:cBhvr additive="base">
                                        <p:cTn id="47" dur="500" fill="hold"/>
                                        <p:tgtEl>
                                          <p:spTgt spid="29705"/>
                                        </p:tgtEl>
                                        <p:attrNameLst>
                                          <p:attrName>ppt_x</p:attrName>
                                        </p:attrNameLst>
                                      </p:cBhvr>
                                      <p:tavLst>
                                        <p:tav tm="0">
                                          <p:val>
                                            <p:strVal val="#ppt_x"/>
                                          </p:val>
                                        </p:tav>
                                        <p:tav tm="100000">
                                          <p:val>
                                            <p:strVal val="#ppt_x"/>
                                          </p:val>
                                        </p:tav>
                                      </p:tavLst>
                                    </p:anim>
                                    <p:anim calcmode="lin" valueType="num">
                                      <p:cBhvr additive="base">
                                        <p:cTn id="48" dur="500" fill="hold"/>
                                        <p:tgtEl>
                                          <p:spTgt spid="2970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9706"/>
                                        </p:tgtEl>
                                        <p:attrNameLst>
                                          <p:attrName>style.visibility</p:attrName>
                                        </p:attrNameLst>
                                      </p:cBhvr>
                                      <p:to>
                                        <p:strVal val="visible"/>
                                      </p:to>
                                    </p:set>
                                    <p:anim calcmode="lin" valueType="num">
                                      <p:cBhvr additive="base">
                                        <p:cTn id="55" dur="500" fill="hold"/>
                                        <p:tgtEl>
                                          <p:spTgt spid="29706"/>
                                        </p:tgtEl>
                                        <p:attrNameLst>
                                          <p:attrName>ppt_x</p:attrName>
                                        </p:attrNameLst>
                                      </p:cBhvr>
                                      <p:tavLst>
                                        <p:tav tm="0">
                                          <p:val>
                                            <p:strVal val="#ppt_x"/>
                                          </p:val>
                                        </p:tav>
                                        <p:tav tm="100000">
                                          <p:val>
                                            <p:strVal val="#ppt_x"/>
                                          </p:val>
                                        </p:tav>
                                      </p:tavLst>
                                    </p:anim>
                                    <p:anim calcmode="lin" valueType="num">
                                      <p:cBhvr additive="base">
                                        <p:cTn id="56" dur="500" fill="hold"/>
                                        <p:tgtEl>
                                          <p:spTgt spid="297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P spid="10" grpId="0" animBg="1"/>
      <p:bldP spid="29705" grpId="0"/>
      <p:bldP spid="29706" grpId="0"/>
      <p:bldP spid="12" grpId="0"/>
      <p:bldP spid="19" grpId="0"/>
      <p:bldP spid="3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fig39"/>
          <p:cNvPicPr>
            <a:picLocks noChangeAspect="1" noChangeArrowheads="1"/>
          </p:cNvPicPr>
          <p:nvPr/>
        </p:nvPicPr>
        <p:blipFill>
          <a:blip r:embed="rId3">
            <a:extLst>
              <a:ext uri="{28A0092B-C50C-407E-A947-70E740481C1C}">
                <a14:useLocalDpi xmlns:a14="http://schemas.microsoft.com/office/drawing/2010/main" val="0"/>
              </a:ext>
            </a:extLst>
          </a:blip>
          <a:srcRect t="2" r="51591" b="39111"/>
          <a:stretch>
            <a:fillRect/>
          </a:stretch>
        </p:blipFill>
        <p:spPr bwMode="auto">
          <a:xfrm>
            <a:off x="818501" y="627688"/>
            <a:ext cx="26638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ig39"/>
          <p:cNvPicPr>
            <a:picLocks noChangeAspect="1" noChangeArrowheads="1"/>
          </p:cNvPicPr>
          <p:nvPr/>
        </p:nvPicPr>
        <p:blipFill>
          <a:blip r:embed="rId3">
            <a:extLst>
              <a:ext uri="{28A0092B-C50C-407E-A947-70E740481C1C}">
                <a14:useLocalDpi xmlns:a14="http://schemas.microsoft.com/office/drawing/2010/main" val="0"/>
              </a:ext>
            </a:extLst>
          </a:blip>
          <a:srcRect l="51024" t="2" b="39111"/>
          <a:stretch>
            <a:fillRect/>
          </a:stretch>
        </p:blipFill>
        <p:spPr bwMode="auto">
          <a:xfrm>
            <a:off x="5049981" y="627688"/>
            <a:ext cx="26955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5"/>
          <p:cNvSpPr txBox="1">
            <a:spLocks noChangeArrowheads="1"/>
          </p:cNvSpPr>
          <p:nvPr/>
        </p:nvSpPr>
        <p:spPr bwMode="auto">
          <a:xfrm>
            <a:off x="5187590" y="5858055"/>
            <a:ext cx="33658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攏統地說：移動的時鐘走得慢！</a:t>
            </a:r>
          </a:p>
        </p:txBody>
      </p:sp>
      <p:sp>
        <p:nvSpPr>
          <p:cNvPr id="29705" name="文字方塊 1"/>
          <p:cNvSpPr txBox="1">
            <a:spLocks noChangeArrowheads="1"/>
          </p:cNvSpPr>
          <p:nvPr/>
        </p:nvSpPr>
        <p:spPr bwMode="auto">
          <a:xfrm>
            <a:off x="2333559" y="628720"/>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1</a:t>
            </a:r>
            <a:endParaRPr lang="zh-TW" altLang="en-US" sz="1800" dirty="0">
              <a:latin typeface="Cambria Math" panose="02040503050406030204" pitchFamily="18" charset="0"/>
            </a:endParaRPr>
          </a:p>
        </p:txBody>
      </p:sp>
      <p:sp>
        <p:nvSpPr>
          <p:cNvPr id="29706" name="文字方塊 11"/>
          <p:cNvSpPr txBox="1">
            <a:spLocks noChangeArrowheads="1"/>
          </p:cNvSpPr>
          <p:nvPr/>
        </p:nvSpPr>
        <p:spPr bwMode="auto">
          <a:xfrm>
            <a:off x="5686817" y="628720"/>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事件</a:t>
            </a:r>
            <a:r>
              <a:rPr lang="en-US" altLang="zh-TW" sz="1800" dirty="0"/>
              <a:t> </a:t>
            </a:r>
            <a:r>
              <a:rPr lang="en-US" altLang="zh-TW" sz="1800" dirty="0">
                <a:latin typeface="Cambria Math" panose="02040503050406030204" pitchFamily="18" charset="0"/>
                <a:ea typeface="Cambria Math" panose="02040503050406030204" pitchFamily="18" charset="0"/>
              </a:rPr>
              <a:t>2</a:t>
            </a:r>
            <a:endParaRPr lang="zh-TW" altLang="en-US" sz="1800" dirty="0">
              <a:latin typeface="Cambria Math" panose="02040503050406030204" pitchFamily="18" charset="0"/>
            </a:endParaRPr>
          </a:p>
        </p:txBody>
      </p:sp>
      <p:graphicFrame>
        <p:nvGraphicFramePr>
          <p:cNvPr id="2" name="物件 1"/>
          <p:cNvGraphicFramePr>
            <a:graphicFrameLocks noChangeAspect="1"/>
          </p:cNvGraphicFramePr>
          <p:nvPr>
            <p:extLst>
              <p:ext uri="{D42A27DB-BD31-4B8C-83A1-F6EECF244321}">
                <p14:modId xmlns:p14="http://schemas.microsoft.com/office/powerpoint/2010/main" val="3913137869"/>
              </p:ext>
            </p:extLst>
          </p:nvPr>
        </p:nvGraphicFramePr>
        <p:xfrm>
          <a:off x="828959" y="5881312"/>
          <a:ext cx="4248150" cy="346075"/>
        </p:xfrm>
        <a:graphic>
          <a:graphicData uri="http://schemas.openxmlformats.org/presentationml/2006/ole">
            <mc:AlternateContent xmlns:mc="http://schemas.openxmlformats.org/markup-compatibility/2006">
              <mc:Choice xmlns:v="urn:schemas-microsoft-com:vml" Requires="v">
                <p:oleObj spid="_x0000_s58406" name="方程式" r:id="rId4" imgW="2501900" imgH="203200" progId="Equation.3">
                  <p:embed/>
                </p:oleObj>
              </mc:Choice>
              <mc:Fallback>
                <p:oleObj name="方程式" r:id="rId4" imgW="2501900" imgH="203200" progId="Equation.3">
                  <p:embed/>
                  <p:pic>
                    <p:nvPicPr>
                      <p:cNvPr id="2" name="物件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959" y="5881312"/>
                        <a:ext cx="4248150" cy="346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3" name="文字方塊 2"/>
              <p:cNvSpPr txBox="1"/>
              <p:nvPr/>
            </p:nvSpPr>
            <p:spPr>
              <a:xfrm>
                <a:off x="766017" y="2234372"/>
                <a:ext cx="6442212" cy="369332"/>
              </a:xfrm>
              <a:prstGeom prst="rect">
                <a:avLst/>
              </a:prstGeom>
              <a:noFill/>
            </p:spPr>
            <p:txBody>
              <a:bodyPr wrap="square" rtlCol="0">
                <a:spAutoFit/>
              </a:bodyPr>
              <a:lstStyle/>
              <a:p>
                <a:r>
                  <a:rPr lang="zh-TW" altLang="en-US" dirty="0"/>
                  <a:t>考慮移動的時鐘走了</a:t>
                </a:r>
                <a14:m>
                  <m:oMath xmlns:m="http://schemas.openxmlformats.org/officeDocument/2006/math">
                    <m:r>
                      <a:rPr lang="zh-TW" altLang="en-US" i="1" smtClean="0">
                        <a:latin typeface="Cambria Math"/>
                      </a:rPr>
                      <m:t>∆</m:t>
                    </m:r>
                    <m:r>
                      <a:rPr lang="en-US" altLang="zh-TW" b="0" i="1" smtClean="0">
                        <a:latin typeface="Cambria Math"/>
                      </a:rPr>
                      <m:t>𝑡</m:t>
                    </m:r>
                    <m:r>
                      <a:rPr lang="en-US" altLang="zh-TW" b="0" i="1" smtClean="0">
                        <a:latin typeface="Cambria Math"/>
                      </a:rPr>
                      <m:t>′</m:t>
                    </m:r>
                  </m:oMath>
                </a14:m>
                <a:r>
                  <a:rPr lang="zh-TW" altLang="en-US" dirty="0"/>
                  <a:t>的這一段時間，位置移動了！</a:t>
                </a:r>
              </a:p>
            </p:txBody>
          </p:sp>
        </mc:Choice>
        <mc:Fallback xmlns="">
          <p:sp>
            <p:nvSpPr>
              <p:cNvPr id="3" name="文字方塊 2"/>
              <p:cNvSpPr txBox="1">
                <a:spLocks noRot="1" noChangeAspect="1" noMove="1" noResize="1" noEditPoints="1" noAdjustHandles="1" noChangeArrowheads="1" noChangeShapeType="1" noTextEdit="1"/>
              </p:cNvSpPr>
              <p:nvPr/>
            </p:nvSpPr>
            <p:spPr>
              <a:xfrm>
                <a:off x="766017" y="2234372"/>
                <a:ext cx="6442212" cy="369332"/>
              </a:xfrm>
              <a:prstGeom prst="rect">
                <a:avLst/>
              </a:prstGeom>
              <a:blipFill>
                <a:blip r:embed="rId6"/>
                <a:stretch>
                  <a:fillRect l="-789" t="-10714" b="-25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7208229" y="627688"/>
                <a:ext cx="53732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r>
                        <a:rPr lang="en-US" altLang="zh-TW" i="1">
                          <a:latin typeface="Cambria Math"/>
                        </a:rPr>
                        <m:t>′</m:t>
                      </m:r>
                    </m:oMath>
                  </m:oMathPara>
                </a14:m>
                <a:endParaRPr lang="zh-TW" altLang="en-US" dirty="0"/>
              </a:p>
            </p:txBody>
          </p:sp>
        </mc:Choice>
        <mc:Fallback xmlns="">
          <p:sp>
            <p:nvSpPr>
              <p:cNvPr id="4" name="矩形 3"/>
              <p:cNvSpPr>
                <a:spLocks noRot="1" noChangeAspect="1" noMove="1" noResize="1" noEditPoints="1" noAdjustHandles="1" noChangeArrowheads="1" noChangeShapeType="1" noTextEdit="1"/>
              </p:cNvSpPr>
              <p:nvPr/>
            </p:nvSpPr>
            <p:spPr>
              <a:xfrm>
                <a:off x="7208229" y="627688"/>
                <a:ext cx="537327" cy="369332"/>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7224253" y="1814106"/>
                <a:ext cx="4836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a:rPr>
                        <m:t>∆</m:t>
                      </m:r>
                      <m:r>
                        <a:rPr lang="en-US" altLang="zh-TW" i="1">
                          <a:latin typeface="Cambria Math"/>
                        </a:rPr>
                        <m:t>𝑡</m:t>
                      </m:r>
                    </m:oMath>
                  </m:oMathPara>
                </a14:m>
                <a:endParaRPr lang="zh-TW" altLang="en-US" dirty="0"/>
              </a:p>
            </p:txBody>
          </p:sp>
        </mc:Choice>
        <mc:Fallback xmlns="">
          <p:sp>
            <p:nvSpPr>
              <p:cNvPr id="17" name="矩形 16"/>
              <p:cNvSpPr>
                <a:spLocks noRot="1" noChangeAspect="1" noMove="1" noResize="1" noEditPoints="1" noAdjustHandles="1" noChangeArrowheads="1" noChangeShapeType="1" noTextEdit="1"/>
              </p:cNvSpPr>
              <p:nvPr/>
            </p:nvSpPr>
            <p:spPr>
              <a:xfrm>
                <a:off x="7224253" y="1814106"/>
                <a:ext cx="483659" cy="369332"/>
              </a:xfrm>
              <a:prstGeom prst="rect">
                <a:avLst/>
              </a:prstGeom>
              <a:blipFill>
                <a:blip r:embed="rId8"/>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782921" y="2639402"/>
                <a:ext cx="8385488" cy="369332"/>
              </a:xfrm>
              <a:prstGeom prst="rect">
                <a:avLst/>
              </a:prstGeom>
            </p:spPr>
            <p:txBody>
              <a:bodyPr wrap="square">
                <a:spAutoFit/>
              </a:bodyPr>
              <a:lstStyle/>
              <a:p>
                <a:r>
                  <a:rPr lang="zh-TW" altLang="en-US" dirty="0"/>
                  <a:t>地面靜止的校準過的系列時鐘在前後兩個位置，測得的兩個時間的差記為</a:t>
                </a:r>
                <a14:m>
                  <m:oMath xmlns:m="http://schemas.openxmlformats.org/officeDocument/2006/math">
                    <m:r>
                      <a:rPr lang="zh-TW" altLang="en-US" b="0" i="1" smtClean="0">
                        <a:latin typeface="Cambria Math"/>
                      </a:rPr>
                      <m:t>：</m:t>
                    </m:r>
                    <m:r>
                      <a:rPr lang="zh-TW" altLang="en-US" i="1">
                        <a:latin typeface="Cambria Math"/>
                      </a:rPr>
                      <m:t>∆</m:t>
                    </m:r>
                    <m:r>
                      <a:rPr lang="en-US" altLang="zh-TW" i="1">
                        <a:latin typeface="Cambria Math"/>
                      </a:rPr>
                      <m:t>𝑡</m:t>
                    </m:r>
                  </m:oMath>
                </a14:m>
                <a:r>
                  <a:rPr lang="zh-TW" altLang="en-US" dirty="0"/>
                  <a:t>。</a:t>
                </a:r>
              </a:p>
            </p:txBody>
          </p:sp>
        </mc:Choice>
        <mc:Fallback xmlns="">
          <p:sp>
            <p:nvSpPr>
              <p:cNvPr id="18" name="矩形 17"/>
              <p:cNvSpPr>
                <a:spLocks noRot="1" noChangeAspect="1" noMove="1" noResize="1" noEditPoints="1" noAdjustHandles="1" noChangeArrowheads="1" noChangeShapeType="1" noTextEdit="1"/>
              </p:cNvSpPr>
              <p:nvPr/>
            </p:nvSpPr>
            <p:spPr>
              <a:xfrm>
                <a:off x="782921" y="2639402"/>
                <a:ext cx="8385488" cy="369332"/>
              </a:xfrm>
              <a:prstGeom prst="rect">
                <a:avLst/>
              </a:prstGeom>
              <a:blipFill>
                <a:blip r:embed="rId9"/>
                <a:stretch>
                  <a:fillRect l="-606" t="-6667" b="-20000"/>
                </a:stretch>
              </a:blipFill>
            </p:spPr>
            <p:txBody>
              <a:bodyPr/>
              <a:lstStyle/>
              <a:p>
                <a:r>
                  <a:rPr lang="en-TW">
                    <a:noFill/>
                  </a:rPr>
                  <a:t> </a:t>
                </a:r>
              </a:p>
            </p:txBody>
          </p:sp>
        </mc:Fallback>
      </mc:AlternateContent>
      <p:sp>
        <p:nvSpPr>
          <p:cNvPr id="7" name="TextBox 6">
            <a:extLst>
              <a:ext uri="{FF2B5EF4-FFF2-40B4-BE49-F238E27FC236}">
                <a16:creationId xmlns:a16="http://schemas.microsoft.com/office/drawing/2014/main" id="{BA7B1D5B-7833-9949-92B0-988429B72AD0}"/>
              </a:ext>
            </a:extLst>
          </p:cNvPr>
          <p:cNvSpPr txBox="1"/>
          <p:nvPr/>
        </p:nvSpPr>
        <p:spPr>
          <a:xfrm>
            <a:off x="766017" y="3059668"/>
            <a:ext cx="7341796" cy="369332"/>
          </a:xfrm>
          <a:prstGeom prst="rect">
            <a:avLst/>
          </a:prstGeom>
          <a:noFill/>
        </p:spPr>
        <p:txBody>
          <a:bodyPr wrap="square" rtlCol="0">
            <a:spAutoFit/>
          </a:bodyPr>
          <a:lstStyle/>
          <a:p>
            <a:r>
              <a:rPr lang="en-TW" dirty="0"/>
              <a:t>常識與牛頓力學告訴我們時鐘走的速度固定，時間差與觀察者無關：</a:t>
            </a:r>
          </a:p>
        </p:txBody>
      </p:sp>
      <p:sp>
        <p:nvSpPr>
          <p:cNvPr id="23" name="文字方塊 7">
            <a:extLst>
              <a:ext uri="{FF2B5EF4-FFF2-40B4-BE49-F238E27FC236}">
                <a16:creationId xmlns:a16="http://schemas.microsoft.com/office/drawing/2014/main" id="{A248F22E-C54D-8743-B177-385E5E0A81B0}"/>
              </a:ext>
            </a:extLst>
          </p:cNvPr>
          <p:cNvSpPr txBox="1">
            <a:spLocks noChangeArrowheads="1"/>
          </p:cNvSpPr>
          <p:nvPr/>
        </p:nvSpPr>
        <p:spPr bwMode="auto">
          <a:xfrm>
            <a:off x="2017717" y="3941556"/>
            <a:ext cx="5400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光的移動速度，與觀察者的運動狀態無關。</a:t>
            </a:r>
          </a:p>
        </p:txBody>
      </p:sp>
      <p:pic>
        <p:nvPicPr>
          <p:cNvPr id="24" name="Picture 2" descr="Speed_of_light_from_Earth_to_Moon">
            <a:extLst>
              <a:ext uri="{FF2B5EF4-FFF2-40B4-BE49-F238E27FC236}">
                <a16:creationId xmlns:a16="http://schemas.microsoft.com/office/drawing/2014/main" id="{F52521F7-289A-4C4F-99A6-04A4616C59A9}"/>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4619" y="4419919"/>
            <a:ext cx="6503194"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向下箭號 9">
            <a:extLst>
              <a:ext uri="{FF2B5EF4-FFF2-40B4-BE49-F238E27FC236}">
                <a16:creationId xmlns:a16="http://schemas.microsoft.com/office/drawing/2014/main" id="{E6957D30-127F-D946-AEBC-B2958396A85A}"/>
              </a:ext>
            </a:extLst>
          </p:cNvPr>
          <p:cNvSpPr/>
          <p:nvPr/>
        </p:nvSpPr>
        <p:spPr>
          <a:xfrm>
            <a:off x="3525842" y="5218759"/>
            <a:ext cx="865187" cy="580231"/>
          </a:xfrm>
          <a:prstGeom prst="downArrow">
            <a:avLst/>
          </a:prstGeom>
          <a:solidFill>
            <a:srgbClr val="FFFF00"/>
          </a:solidFill>
          <a:ln w="4445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26" name="矩形 8">
            <a:extLst>
              <a:ext uri="{FF2B5EF4-FFF2-40B4-BE49-F238E27FC236}">
                <a16:creationId xmlns:a16="http://schemas.microsoft.com/office/drawing/2014/main" id="{2523A332-D7BB-7944-9ADD-C5BC69D7F0E7}"/>
              </a:ext>
            </a:extLst>
          </p:cNvPr>
          <p:cNvSpPr>
            <a:spLocks noChangeArrowheads="1"/>
          </p:cNvSpPr>
          <p:nvPr/>
        </p:nvSpPr>
        <p:spPr bwMode="auto">
          <a:xfrm>
            <a:off x="4879714" y="5296060"/>
            <a:ext cx="1338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隱含</a:t>
            </a:r>
            <a:r>
              <a:rPr lang="en-US" altLang="zh-TW" sz="1800" dirty="0">
                <a:latin typeface="Times New Roman" panose="02020603050405020304" pitchFamily="18" charset="0"/>
                <a:cs typeface="Times New Roman" panose="02020603050405020304" pitchFamily="18" charset="0"/>
              </a:rPr>
              <a:t>(imply)</a:t>
            </a:r>
            <a:endParaRPr lang="zh-TW" altLang="en-US" sz="1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9C6340B6-8553-4444-982F-C8E0C2FF51AE}"/>
                  </a:ext>
                </a:extLst>
              </p:cNvPr>
              <p:cNvSpPr/>
              <p:nvPr/>
            </p:nvSpPr>
            <p:spPr>
              <a:xfrm>
                <a:off x="7707912" y="3062870"/>
                <a:ext cx="1096069"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sSup>
                        <m:sSupPr>
                          <m:ctrlPr>
                            <a:rPr lang="en-US" altLang="zh-TW" i="1">
                              <a:latin typeface="Cambria Math" panose="02040503050406030204" pitchFamily="18" charset="0"/>
                            </a:rPr>
                          </m:ctrlPr>
                        </m:sSupPr>
                        <m:e>
                          <m:r>
                            <a:rPr lang="en-US" altLang="zh-TW" i="1">
                              <a:latin typeface="Cambria Math"/>
                            </a:rPr>
                            <m:t>𝑡</m:t>
                          </m:r>
                        </m:e>
                        <m:sup>
                          <m:r>
                            <a:rPr lang="en-US" altLang="zh-TW" i="1">
                              <a:latin typeface="Cambria Math"/>
                            </a:rPr>
                            <m:t>′</m:t>
                          </m:r>
                        </m:sup>
                      </m:sSup>
                      <m:r>
                        <a:rPr lang="en-US" altLang="zh-TW" b="0" i="0"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𝑡</m:t>
                      </m:r>
                    </m:oMath>
                  </m:oMathPara>
                </a14:m>
                <a:endParaRPr lang="en-TW" dirty="0"/>
              </a:p>
            </p:txBody>
          </p:sp>
        </mc:Choice>
        <mc:Fallback xmlns="">
          <p:sp>
            <p:nvSpPr>
              <p:cNvPr id="8" name="Rectangle 7">
                <a:extLst>
                  <a:ext uri="{FF2B5EF4-FFF2-40B4-BE49-F238E27FC236}">
                    <a16:creationId xmlns:a16="http://schemas.microsoft.com/office/drawing/2014/main" id="{9C6340B6-8553-4444-982F-C8E0C2FF51AE}"/>
                  </a:ext>
                </a:extLst>
              </p:cNvPr>
              <p:cNvSpPr>
                <a:spLocks noRot="1" noChangeAspect="1" noMove="1" noResize="1" noEditPoints="1" noAdjustHandles="1" noChangeArrowheads="1" noChangeShapeType="1" noTextEdit="1"/>
              </p:cNvSpPr>
              <p:nvPr/>
            </p:nvSpPr>
            <p:spPr>
              <a:xfrm>
                <a:off x="7707912" y="3062870"/>
                <a:ext cx="1096069" cy="369332"/>
              </a:xfrm>
              <a:prstGeom prst="rect">
                <a:avLst/>
              </a:prstGeom>
              <a:blipFill>
                <a:blip r:embed="rId11"/>
                <a:stretch>
                  <a:fillRect/>
                </a:stretch>
              </a:blipFill>
            </p:spPr>
            <p:txBody>
              <a:bodyPr/>
              <a:lstStyle/>
              <a:p>
                <a:r>
                  <a:rPr lang="en-TW">
                    <a:noFill/>
                  </a:rPr>
                  <a:t> </a:t>
                </a:r>
              </a:p>
            </p:txBody>
          </p:sp>
        </mc:Fallback>
      </mc:AlternateContent>
    </p:spTree>
    <p:extLst>
      <p:ext uri="{BB962C8B-B14F-4D97-AF65-F5344CB8AC3E}">
        <p14:creationId xmlns:p14="http://schemas.microsoft.com/office/powerpoint/2010/main" val="414503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4" grpId="0"/>
      <p:bldP spid="17" grpId="0"/>
      <p:bldP spid="18" grpId="0"/>
      <p:bldP spid="7" grpId="0"/>
      <p:bldP spid="23" grpId="0"/>
      <p:bldP spid="25" grpId="0" animBg="1"/>
      <p:bldP spid="26"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marktwainssecretary.files.wordpress.com/2009/06/einstein-bicycl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363" y="1493838"/>
            <a:ext cx="333375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 descr="http://www.learn-math.info/history/photos/Einstein_17.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1538" y="3319463"/>
            <a:ext cx="3530600"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2789" y="1124744"/>
            <a:ext cx="3000574" cy="2105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
              <p:cNvSpPr txBox="1"/>
              <p:nvPr/>
            </p:nvSpPr>
            <p:spPr>
              <a:xfrm>
                <a:off x="1263489" y="3244334"/>
                <a:ext cx="5956248" cy="369332"/>
              </a:xfrm>
              <a:prstGeom prst="rect">
                <a:avLst/>
              </a:prstGeom>
              <a:noFill/>
            </p:spPr>
            <p:txBody>
              <a:bodyPr wrap="square" rtlCol="0">
                <a:spAutoFit/>
              </a:bodyPr>
              <a:lstStyle/>
              <a:p>
                <a:r>
                  <a:rPr lang="zh-TW" altLang="en-US" dirty="0"/>
                  <a:t>以火箭上一道雷射光在兩片鏡子間來回反射的時間為</a:t>
                </a:r>
                <a14:m>
                  <m:oMath xmlns:m="http://schemas.openxmlformats.org/officeDocument/2006/math">
                    <m:r>
                      <a:rPr lang="zh-TW" altLang="en-US" i="1">
                        <a:latin typeface="Cambria Math"/>
                      </a:rPr>
                      <m:t>∆</m:t>
                    </m:r>
                    <m:r>
                      <a:rPr lang="en-US" altLang="zh-TW" i="1">
                        <a:latin typeface="Cambria Math"/>
                      </a:rPr>
                      <m:t>𝑡</m:t>
                    </m:r>
                    <m:r>
                      <a:rPr lang="en-US" altLang="zh-TW" i="1">
                        <a:latin typeface="Cambria Math"/>
                      </a:rPr>
                      <m:t>′</m:t>
                    </m:r>
                  </m:oMath>
                </a14:m>
                <a:r>
                  <a:rPr lang="zh-TW" altLang="en-US" dirty="0"/>
                  <a:t>！</a:t>
                </a:r>
              </a:p>
            </p:txBody>
          </p:sp>
        </mc:Choice>
        <mc:Fallback xmlns="">
          <p:sp>
            <p:nvSpPr>
              <p:cNvPr id="2" name="文字方塊 1"/>
              <p:cNvSpPr txBox="1">
                <a:spLocks noRot="1" noChangeAspect="1" noMove="1" noResize="1" noEditPoints="1" noAdjustHandles="1" noChangeArrowheads="1" noChangeShapeType="1" noTextEdit="1"/>
              </p:cNvSpPr>
              <p:nvPr/>
            </p:nvSpPr>
            <p:spPr>
              <a:xfrm>
                <a:off x="1263489" y="3244334"/>
                <a:ext cx="5956248" cy="369332"/>
              </a:xfrm>
              <a:prstGeom prst="rect">
                <a:avLst/>
              </a:prstGeom>
              <a:blipFill>
                <a:blip r:embed="rId2"/>
                <a:stretch>
                  <a:fillRect l="-853" t="-6897" r="-853" b="-24138"/>
                </a:stretch>
              </a:blipFill>
            </p:spPr>
            <p:txBody>
              <a:bodyPr/>
              <a:lstStyle/>
              <a:p>
                <a:r>
                  <a:rPr lang="en-TW">
                    <a:noFill/>
                  </a:rPr>
                  <a:t> </a:t>
                </a:r>
              </a:p>
            </p:txBody>
          </p:sp>
        </mc:Fallback>
      </mc:AlternateContent>
      <p:sp>
        <p:nvSpPr>
          <p:cNvPr id="5" name="TextBox 4">
            <a:extLst>
              <a:ext uri="{FF2B5EF4-FFF2-40B4-BE49-F238E27FC236}">
                <a16:creationId xmlns:a16="http://schemas.microsoft.com/office/drawing/2014/main" id="{DDE05E3C-C962-3741-BC20-EAF2F90A9E6C}"/>
              </a:ext>
            </a:extLst>
          </p:cNvPr>
          <p:cNvSpPr txBox="1"/>
          <p:nvPr/>
        </p:nvSpPr>
        <p:spPr>
          <a:xfrm>
            <a:off x="1263489" y="462992"/>
            <a:ext cx="6650532" cy="369332"/>
          </a:xfrm>
          <a:prstGeom prst="rect">
            <a:avLst/>
          </a:prstGeom>
          <a:noFill/>
        </p:spPr>
        <p:txBody>
          <a:bodyPr wrap="square" rtlCol="0">
            <a:spAutoFit/>
          </a:bodyPr>
          <a:lstStyle/>
          <a:p>
            <a:r>
              <a:rPr lang="en-TW" dirty="0"/>
              <a:t>愛因斯坦用一個想像實驗（邏輯推理，不需要真的作）來證明：</a:t>
            </a:r>
          </a:p>
        </p:txBody>
      </p:sp>
      <p:pic>
        <p:nvPicPr>
          <p:cNvPr id="8" name="Picture 4" descr="relativity">
            <a:extLst>
              <a:ext uri="{FF2B5EF4-FFF2-40B4-BE49-F238E27FC236}">
                <a16:creationId xmlns:a16="http://schemas.microsoft.com/office/drawing/2014/main" id="{637B08E4-E72F-5C45-BD9B-53896A3705F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69" t="4441" r="73420" b="65411"/>
          <a:stretch/>
        </p:blipFill>
        <p:spPr bwMode="auto">
          <a:xfrm>
            <a:off x="2084108" y="3745482"/>
            <a:ext cx="1891637" cy="2139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relativity">
            <a:extLst>
              <a:ext uri="{FF2B5EF4-FFF2-40B4-BE49-F238E27FC236}">
                <a16:creationId xmlns:a16="http://schemas.microsoft.com/office/drawing/2014/main" id="{F797BC8C-EBFA-6943-ADDD-AA7A8014629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22" t="37319" r="74638" b="33838"/>
          <a:stretch/>
        </p:blipFill>
        <p:spPr bwMode="auto">
          <a:xfrm>
            <a:off x="4202802" y="3750314"/>
            <a:ext cx="1849348" cy="213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relativity">
            <a:extLst>
              <a:ext uri="{FF2B5EF4-FFF2-40B4-BE49-F238E27FC236}">
                <a16:creationId xmlns:a16="http://schemas.microsoft.com/office/drawing/2014/main" id="{1C354649-48E8-6140-ACBB-79A68516EEC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69" t="67235" r="73420" b="3250"/>
          <a:stretch/>
        </p:blipFill>
        <p:spPr bwMode="auto">
          <a:xfrm>
            <a:off x="6284455" y="3745482"/>
            <a:ext cx="1927869" cy="213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fig39">
            <a:extLst>
              <a:ext uri="{FF2B5EF4-FFF2-40B4-BE49-F238E27FC236}">
                <a16:creationId xmlns:a16="http://schemas.microsoft.com/office/drawing/2014/main" id="{50B3D4A1-C44C-FF48-9BD5-DD34ACC2CF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77" t="6363" r="75795" b="67547"/>
          <a:stretch/>
        </p:blipFill>
        <p:spPr bwMode="auto">
          <a:xfrm>
            <a:off x="2032423" y="6057986"/>
            <a:ext cx="997503" cy="66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fig39">
            <a:extLst>
              <a:ext uri="{FF2B5EF4-FFF2-40B4-BE49-F238E27FC236}">
                <a16:creationId xmlns:a16="http://schemas.microsoft.com/office/drawing/2014/main" id="{322228EE-AF15-C14D-A792-CEB8174195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260" t="4838" b="67687"/>
          <a:stretch/>
        </p:blipFill>
        <p:spPr bwMode="auto">
          <a:xfrm>
            <a:off x="6309337" y="6016707"/>
            <a:ext cx="976407" cy="70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8" name="Picture 2">
            <a:extLst>
              <a:ext uri="{FF2B5EF4-FFF2-40B4-BE49-F238E27FC236}">
                <a16:creationId xmlns:a16="http://schemas.microsoft.com/office/drawing/2014/main" id="{3973C3A3-4A86-C143-9AFC-66A9C12115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3406" y="930474"/>
            <a:ext cx="3788744" cy="21772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D3F0F301-7D3A-8842-98CE-17DE8C2DFC8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307" r="75495" b="42967"/>
          <a:stretch/>
        </p:blipFill>
        <p:spPr bwMode="auto">
          <a:xfrm>
            <a:off x="68654" y="3861048"/>
            <a:ext cx="1851803" cy="1884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54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additive="base">
                                        <p:cTn id="7" dur="500" fill="hold"/>
                                        <p:tgtEl>
                                          <p:spTgt spid="60418"/>
                                        </p:tgtEl>
                                        <p:attrNameLst>
                                          <p:attrName>ppt_x</p:attrName>
                                        </p:attrNameLst>
                                      </p:cBhvr>
                                      <p:tavLst>
                                        <p:tav tm="0">
                                          <p:val>
                                            <p:strVal val="#ppt_x"/>
                                          </p:val>
                                        </p:tav>
                                        <p:tav tm="100000">
                                          <p:val>
                                            <p:strVal val="#ppt_x"/>
                                          </p:val>
                                        </p:tav>
                                      </p:tavLst>
                                    </p:anim>
                                    <p:anim calcmode="lin" valueType="num">
                                      <p:cBhvr additive="base">
                                        <p:cTn id="8" dur="500" fill="hold"/>
                                        <p:tgtEl>
                                          <p:spTgt spid="604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307" r="75495" b="42967"/>
          <a:stretch/>
        </p:blipFill>
        <p:spPr bwMode="auto">
          <a:xfrm>
            <a:off x="1425544" y="538230"/>
            <a:ext cx="1597496" cy="1625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296" b="12612"/>
          <a:stretch/>
        </p:blipFill>
        <p:spPr bwMode="auto">
          <a:xfrm>
            <a:off x="3150976" y="3613268"/>
            <a:ext cx="4869916" cy="2800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fig39"/>
          <p:cNvPicPr>
            <a:picLocks noChangeAspect="1" noChangeArrowheads="1"/>
          </p:cNvPicPr>
          <p:nvPr/>
        </p:nvPicPr>
        <p:blipFill rotWithShape="1">
          <a:blip r:embed="rId3">
            <a:extLst>
              <a:ext uri="{28A0092B-C50C-407E-A947-70E740481C1C}">
                <a14:useLocalDpi xmlns:a14="http://schemas.microsoft.com/office/drawing/2010/main" val="0"/>
              </a:ext>
            </a:extLst>
          </a:blip>
          <a:srcRect l="2160" t="32660" r="82200" b="41026"/>
          <a:stretch/>
        </p:blipFill>
        <p:spPr bwMode="auto">
          <a:xfrm>
            <a:off x="3421869" y="5353916"/>
            <a:ext cx="860612" cy="67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fig39"/>
          <p:cNvPicPr>
            <a:picLocks noChangeAspect="1" noChangeArrowheads="1"/>
          </p:cNvPicPr>
          <p:nvPr/>
        </p:nvPicPr>
        <p:blipFill rotWithShape="1">
          <a:blip r:embed="rId3">
            <a:extLst>
              <a:ext uri="{28A0092B-C50C-407E-A947-70E740481C1C}">
                <a14:useLocalDpi xmlns:a14="http://schemas.microsoft.com/office/drawing/2010/main" val="0"/>
              </a:ext>
            </a:extLst>
          </a:blip>
          <a:srcRect l="81211" t="32555" r="5963" b="39111"/>
          <a:stretch/>
        </p:blipFill>
        <p:spPr bwMode="auto">
          <a:xfrm>
            <a:off x="6999694" y="5277796"/>
            <a:ext cx="705971" cy="72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a:xfrm>
            <a:off x="3069192" y="2673481"/>
            <a:ext cx="5512042" cy="369332"/>
          </a:xfrm>
          <a:prstGeom prst="rect">
            <a:avLst/>
          </a:prstGeom>
          <a:noFill/>
        </p:spPr>
        <p:txBody>
          <a:bodyPr wrap="square" rtlCol="0">
            <a:spAutoFit/>
          </a:bodyPr>
          <a:lstStyle/>
          <a:p>
            <a:r>
              <a:rPr lang="zh-TW" altLang="en-US" dirty="0"/>
              <a:t>從地面上觀察，鏡子的位置在這段時間內移動了！</a:t>
            </a:r>
          </a:p>
        </p:txBody>
      </p:sp>
      <p:pic>
        <p:nvPicPr>
          <p:cNvPr id="10" name="Picture 4" descr="relativit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69" t="4441" r="73420" b="65411"/>
          <a:stretch/>
        </p:blipFill>
        <p:spPr bwMode="auto">
          <a:xfrm>
            <a:off x="3220855" y="539596"/>
            <a:ext cx="1437524" cy="1625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
            <a:extLst>
              <a:ext uri="{FF2B5EF4-FFF2-40B4-BE49-F238E27FC236}">
                <a16:creationId xmlns:a16="http://schemas.microsoft.com/office/drawing/2014/main" id="{35E6F0C6-77C8-5E4B-9C9C-E149A0D989FC}"/>
              </a:ext>
            </a:extLst>
          </p:cNvPr>
          <p:cNvSpPr txBox="1"/>
          <p:nvPr/>
        </p:nvSpPr>
        <p:spPr>
          <a:xfrm>
            <a:off x="3069192" y="3065702"/>
            <a:ext cx="5112568" cy="369332"/>
          </a:xfrm>
          <a:prstGeom prst="rect">
            <a:avLst/>
          </a:prstGeom>
          <a:noFill/>
        </p:spPr>
        <p:txBody>
          <a:bodyPr wrap="square" rtlCol="0">
            <a:spAutoFit/>
          </a:bodyPr>
          <a:lstStyle/>
          <a:p>
            <a:r>
              <a:rPr lang="zh-TW" altLang="en-US" dirty="0"/>
              <a:t>這道雷射光看來應該是斜射的！</a:t>
            </a:r>
          </a:p>
        </p:txBody>
      </p:sp>
      <p:pic>
        <p:nvPicPr>
          <p:cNvPr id="12" name="Picture 4" descr="relativity">
            <a:extLst>
              <a:ext uri="{FF2B5EF4-FFF2-40B4-BE49-F238E27FC236}">
                <a16:creationId xmlns:a16="http://schemas.microsoft.com/office/drawing/2014/main" id="{DFF7AAEB-586E-BD48-B0D1-47DF084C301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22" t="37319" r="74638" b="33838"/>
          <a:stretch/>
        </p:blipFill>
        <p:spPr bwMode="auto">
          <a:xfrm>
            <a:off x="4788024" y="565220"/>
            <a:ext cx="1379444" cy="159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relativity">
            <a:extLst>
              <a:ext uri="{FF2B5EF4-FFF2-40B4-BE49-F238E27FC236}">
                <a16:creationId xmlns:a16="http://schemas.microsoft.com/office/drawing/2014/main" id="{14968B6A-AD24-B14E-A349-CA952719A3E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69" t="67235" r="73420" b="3250"/>
          <a:stretch/>
        </p:blipFill>
        <p:spPr bwMode="auto">
          <a:xfrm>
            <a:off x="6280932" y="539596"/>
            <a:ext cx="1437524" cy="159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fig39">
            <a:extLst>
              <a:ext uri="{FF2B5EF4-FFF2-40B4-BE49-F238E27FC236}">
                <a16:creationId xmlns:a16="http://schemas.microsoft.com/office/drawing/2014/main" id="{540B9B33-99B2-5843-A503-5266AE8B98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77" t="6363" r="75795" b="67547"/>
          <a:stretch/>
        </p:blipFill>
        <p:spPr bwMode="auto">
          <a:xfrm>
            <a:off x="3200469" y="1976645"/>
            <a:ext cx="997503" cy="66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fig39"/>
          <p:cNvPicPr>
            <a:picLocks noChangeAspect="1" noChangeArrowheads="1"/>
          </p:cNvPicPr>
          <p:nvPr/>
        </p:nvPicPr>
        <p:blipFill rotWithShape="1">
          <a:blip r:embed="rId3">
            <a:extLst>
              <a:ext uri="{28A0092B-C50C-407E-A947-70E740481C1C}">
                <a14:useLocalDpi xmlns:a14="http://schemas.microsoft.com/office/drawing/2010/main" val="0"/>
              </a:ext>
            </a:extLst>
          </a:blip>
          <a:srcRect l="82260" t="4838" b="67687"/>
          <a:stretch/>
        </p:blipFill>
        <p:spPr bwMode="auto">
          <a:xfrm>
            <a:off x="6989769" y="1967797"/>
            <a:ext cx="976407" cy="70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43441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relativity"/>
          <p:cNvPicPr>
            <a:picLocks noChangeAspect="1" noChangeArrowheads="1"/>
          </p:cNvPicPr>
          <p:nvPr/>
        </p:nvPicPr>
        <p:blipFill>
          <a:blip r:embed="rId2" cstate="print">
            <a:extLst>
              <a:ext uri="{28A0092B-C50C-407E-A947-70E740481C1C}">
                <a14:useLocalDpi xmlns:a14="http://schemas.microsoft.com/office/drawing/2010/main" val="0"/>
              </a:ext>
            </a:extLst>
          </a:blip>
          <a:srcRect l="1469" t="4440" r="3685" b="3250"/>
          <a:stretch>
            <a:fillRect/>
          </a:stretch>
        </p:blipFill>
        <p:spPr bwMode="auto">
          <a:xfrm>
            <a:off x="1619250" y="692150"/>
            <a:ext cx="6048375"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547664" y="332656"/>
            <a:ext cx="1512168" cy="369332"/>
          </a:xfrm>
          <a:prstGeom prst="rect">
            <a:avLst/>
          </a:prstGeom>
          <a:noFill/>
        </p:spPr>
        <p:txBody>
          <a:bodyPr wrap="square" rtlCol="0">
            <a:spAutoFit/>
          </a:bodyPr>
          <a:lstStyle/>
          <a:p>
            <a:r>
              <a:rPr lang="zh-TW" altLang="en-US" dirty="0"/>
              <a:t>火箭上觀察</a:t>
            </a:r>
          </a:p>
        </p:txBody>
      </p:sp>
      <p:sp>
        <p:nvSpPr>
          <p:cNvPr id="3" name="文字方塊 2"/>
          <p:cNvSpPr txBox="1"/>
          <p:nvPr/>
        </p:nvSpPr>
        <p:spPr>
          <a:xfrm>
            <a:off x="3491880" y="332656"/>
            <a:ext cx="2304256" cy="369332"/>
          </a:xfrm>
          <a:prstGeom prst="rect">
            <a:avLst/>
          </a:prstGeom>
          <a:noFill/>
        </p:spPr>
        <p:txBody>
          <a:bodyPr wrap="square" rtlCol="0">
            <a:spAutoFit/>
          </a:bodyPr>
          <a:lstStyle/>
          <a:p>
            <a:r>
              <a:rPr lang="zh-TW" altLang="en-US" dirty="0"/>
              <a:t>地面上觀察</a:t>
            </a:r>
          </a:p>
        </p:txBody>
      </p:sp>
      <p:pic>
        <p:nvPicPr>
          <p:cNvPr id="5" name="Picture 4" descr="fig39">
            <a:extLst>
              <a:ext uri="{FF2B5EF4-FFF2-40B4-BE49-F238E27FC236}">
                <a16:creationId xmlns:a16="http://schemas.microsoft.com/office/drawing/2014/main" id="{1D03B1DB-6AB5-DE4C-8B36-98C1386ACD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77" t="6363" r="75795" b="67547"/>
          <a:stretch/>
        </p:blipFill>
        <p:spPr bwMode="auto">
          <a:xfrm>
            <a:off x="478872" y="1772816"/>
            <a:ext cx="997503" cy="66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fig39">
            <a:extLst>
              <a:ext uri="{FF2B5EF4-FFF2-40B4-BE49-F238E27FC236}">
                <a16:creationId xmlns:a16="http://schemas.microsoft.com/office/drawing/2014/main" id="{AF394363-E9FC-BE4A-BE2F-9BCFD4B1D4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260" t="4838" b="67687"/>
          <a:stretch/>
        </p:blipFill>
        <p:spPr bwMode="auto">
          <a:xfrm>
            <a:off x="478872" y="5535264"/>
            <a:ext cx="976407" cy="70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fig39">
            <a:extLst>
              <a:ext uri="{FF2B5EF4-FFF2-40B4-BE49-F238E27FC236}">
                <a16:creationId xmlns:a16="http://schemas.microsoft.com/office/drawing/2014/main" id="{F036B2C7-3CFF-4A40-95B4-E07790B459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0" t="32660" r="82200" b="41026"/>
          <a:stretch/>
        </p:blipFill>
        <p:spPr bwMode="auto">
          <a:xfrm>
            <a:off x="7831596" y="1767090"/>
            <a:ext cx="860612" cy="67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fig39">
            <a:extLst>
              <a:ext uri="{FF2B5EF4-FFF2-40B4-BE49-F238E27FC236}">
                <a16:creationId xmlns:a16="http://schemas.microsoft.com/office/drawing/2014/main" id="{0D0E3354-C8B4-BA48-863E-61DC076CF7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211" t="32555" r="5963" b="39111"/>
          <a:stretch/>
        </p:blipFill>
        <p:spPr bwMode="auto">
          <a:xfrm>
            <a:off x="7810500" y="5513305"/>
            <a:ext cx="705971" cy="72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5" descr="timev"/>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1953648"/>
            <a:ext cx="3468688"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timev"/>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95636" y="1953650"/>
            <a:ext cx="3468688"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bwMode="auto">
          <a:xfrm>
            <a:off x="1907704" y="1844826"/>
            <a:ext cx="2520280" cy="3816422"/>
          </a:xfrm>
          <a:prstGeom prst="rect">
            <a:avLst/>
          </a:prstGeom>
          <a:solidFill>
            <a:schemeClr val="accent5">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Arial" charset="0"/>
              <a:ea typeface="新細明體" pitchFamily="18" charset="-120"/>
            </a:endParaRPr>
          </a:p>
        </p:txBody>
      </p:sp>
      <p:sp>
        <p:nvSpPr>
          <p:cNvPr id="5" name="矩形 4"/>
          <p:cNvSpPr/>
          <p:nvPr/>
        </p:nvSpPr>
        <p:spPr bwMode="auto">
          <a:xfrm>
            <a:off x="1083804" y="1844824"/>
            <a:ext cx="391852" cy="3816421"/>
          </a:xfrm>
          <a:prstGeom prst="rect">
            <a:avLst/>
          </a:prstGeom>
          <a:solidFill>
            <a:schemeClr val="accent5">
              <a:lumMod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Arial" charset="0"/>
              <a:ea typeface="新細明體" pitchFamily="18" charset="-120"/>
            </a:endParaRPr>
          </a:p>
        </p:txBody>
      </p:sp>
    </p:spTree>
    <p:extLst>
      <p:ext uri="{BB962C8B-B14F-4D97-AF65-F5344CB8AC3E}">
        <p14:creationId xmlns:p14="http://schemas.microsoft.com/office/powerpoint/2010/main" val="16048084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F37_05"/>
          <p:cNvPicPr>
            <a:picLocks noChangeAspect="1" noChangeArrowheads="1"/>
          </p:cNvPicPr>
          <p:nvPr/>
        </p:nvPicPr>
        <p:blipFill rotWithShape="1">
          <a:blip r:embed="rId3">
            <a:extLst>
              <a:ext uri="{28A0092B-C50C-407E-A947-70E740481C1C}">
                <a14:useLocalDpi xmlns:a14="http://schemas.microsoft.com/office/drawing/2010/main" val="0"/>
              </a:ext>
            </a:extLst>
          </a:blip>
          <a:srcRect t="-1" b="18263"/>
          <a:stretch/>
        </p:blipFill>
        <p:spPr bwMode="auto">
          <a:xfrm>
            <a:off x="1318418" y="260648"/>
            <a:ext cx="6507163" cy="433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endParaRPr lang="zh-TW" altLang="en-US" sz="1800"/>
          </a:p>
        </p:txBody>
      </p:sp>
      <p:sp>
        <p:nvSpPr>
          <p:cNvPr id="18437" name="文字方塊 6"/>
          <p:cNvSpPr txBox="1">
            <a:spLocks noChangeArrowheads="1"/>
          </p:cNvSpPr>
          <p:nvPr/>
        </p:nvSpPr>
        <p:spPr bwMode="auto">
          <a:xfrm>
            <a:off x="1071148" y="4892369"/>
            <a:ext cx="22934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太空船上的時鐘測得</a:t>
            </a:r>
          </a:p>
        </p:txBody>
      </p:sp>
      <p:sp>
        <p:nvSpPr>
          <p:cNvPr id="18438" name="文字方塊 7"/>
          <p:cNvSpPr txBox="1">
            <a:spLocks noChangeArrowheads="1"/>
          </p:cNvSpPr>
          <p:nvPr/>
        </p:nvSpPr>
        <p:spPr bwMode="auto">
          <a:xfrm>
            <a:off x="4573504" y="4851522"/>
            <a:ext cx="2434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None/>
            </a:pPr>
            <a:r>
              <a:rPr lang="zh-TW" altLang="en-US" sz="1800" dirty="0"/>
              <a:t>地面上的時鐘測得</a:t>
            </a:r>
          </a:p>
        </p:txBody>
      </p:sp>
      <p:graphicFrame>
        <p:nvGraphicFramePr>
          <p:cNvPr id="18439" name="Object 8"/>
          <p:cNvGraphicFramePr>
            <a:graphicFrameLocks noChangeAspect="1"/>
          </p:cNvGraphicFramePr>
          <p:nvPr>
            <p:extLst>
              <p:ext uri="{D42A27DB-BD31-4B8C-83A1-F6EECF244321}">
                <p14:modId xmlns:p14="http://schemas.microsoft.com/office/powerpoint/2010/main" val="2955679543"/>
              </p:ext>
            </p:extLst>
          </p:nvPr>
        </p:nvGraphicFramePr>
        <p:xfrm>
          <a:off x="2253803" y="3456160"/>
          <a:ext cx="287337" cy="223837"/>
        </p:xfrm>
        <a:graphic>
          <a:graphicData uri="http://schemas.openxmlformats.org/presentationml/2006/ole">
            <mc:AlternateContent xmlns:mc="http://schemas.openxmlformats.org/markup-compatibility/2006">
              <mc:Choice xmlns:v="urn:schemas-microsoft-com:vml" Requires="v">
                <p:oleObj spid="_x0000_s8503" name="Equation" r:id="rId4" imgW="228402" imgH="177646" progId="Equation.DSMT4">
                  <p:embed/>
                </p:oleObj>
              </mc:Choice>
              <mc:Fallback>
                <p:oleObj name="Equation" r:id="rId4" imgW="228402" imgH="177646" progId="Equation.DSMT4">
                  <p:embed/>
                  <p:pic>
                    <p:nvPicPr>
                      <p:cNvPr id="18439"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3803" y="3456160"/>
                        <a:ext cx="287337" cy="22383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8440" name="Object 9"/>
          <p:cNvGraphicFramePr>
            <a:graphicFrameLocks noChangeAspect="1"/>
          </p:cNvGraphicFramePr>
          <p:nvPr>
            <p:extLst>
              <p:ext uri="{D42A27DB-BD31-4B8C-83A1-F6EECF244321}">
                <p14:modId xmlns:p14="http://schemas.microsoft.com/office/powerpoint/2010/main" val="3558114480"/>
              </p:ext>
            </p:extLst>
          </p:nvPr>
        </p:nvGraphicFramePr>
        <p:xfrm>
          <a:off x="5566171" y="3208021"/>
          <a:ext cx="350838" cy="255587"/>
        </p:xfrm>
        <a:graphic>
          <a:graphicData uri="http://schemas.openxmlformats.org/presentationml/2006/ole">
            <mc:AlternateContent xmlns:mc="http://schemas.openxmlformats.org/markup-compatibility/2006">
              <mc:Choice xmlns:v="urn:schemas-microsoft-com:vml" Requires="v">
                <p:oleObj spid="_x0000_s8504" name="Equation" r:id="rId6" imgW="279279" imgH="203112" progId="Equation.DSMT4">
                  <p:embed/>
                </p:oleObj>
              </mc:Choice>
              <mc:Fallback>
                <p:oleObj name="Equation" r:id="rId6" imgW="279279" imgH="203112" progId="Equation.DSMT4">
                  <p:embed/>
                  <p:pic>
                    <p:nvPicPr>
                      <p:cNvPr id="1844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6171" y="3208021"/>
                        <a:ext cx="350838" cy="25558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8443" name="文字方塊 10"/>
              <p:cNvSpPr txBox="1">
                <a:spLocks noChangeArrowheads="1"/>
              </p:cNvSpPr>
              <p:nvPr/>
            </p:nvSpPr>
            <p:spPr bwMode="auto">
              <a:xfrm>
                <a:off x="1071148" y="5751608"/>
                <a:ext cx="763828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發生在太空船上的同一位置的這一段時間</a:t>
                </a:r>
                <a14:m>
                  <m:oMath xmlns:m="http://schemas.openxmlformats.org/officeDocument/2006/math">
                    <m:r>
                      <a:rPr lang="en-US" altLang="zh-TW" sz="1800">
                        <a:latin typeface="Cambria Math"/>
                      </a:rPr>
                      <m:t>∆</m:t>
                    </m:r>
                    <m:r>
                      <a:rPr lang="en-US" altLang="zh-TW" sz="1800" i="1">
                        <a:latin typeface="Cambria Math"/>
                      </a:rPr>
                      <m:t>𝑡</m:t>
                    </m:r>
                    <m:r>
                      <a:rPr lang="en-US" altLang="zh-TW" sz="1800" i="1">
                        <a:latin typeface="Cambria Math"/>
                      </a:rPr>
                      <m:t>′</m:t>
                    </m:r>
                  </m:oMath>
                </a14:m>
                <a:r>
                  <a:rPr lang="zh-TW" altLang="en-US" sz="1800" dirty="0"/>
                  <a:t>，從地面上量起來為</a:t>
                </a:r>
                <a14:m>
                  <m:oMath xmlns:m="http://schemas.openxmlformats.org/officeDocument/2006/math">
                    <m:r>
                      <m:rPr>
                        <m:nor/>
                      </m:rPr>
                      <a:rPr lang="zh-TW" altLang="en-US" sz="1800" dirty="0"/>
                      <m:t>較長</m:t>
                    </m:r>
                    <m:r>
                      <a:rPr lang="zh-TW" altLang="en-US" sz="1800" i="1" dirty="0" smtClean="0">
                        <a:latin typeface="Cambria Math" panose="02040503050406030204" pitchFamily="18" charset="0"/>
                      </a:rPr>
                      <m:t>的</m:t>
                    </m:r>
                    <m:r>
                      <a:rPr lang="en-US" altLang="zh-TW" sz="1800">
                        <a:latin typeface="Cambria Math"/>
                      </a:rPr>
                      <m:t>∆</m:t>
                    </m:r>
                    <m:r>
                      <a:rPr lang="en-US" altLang="zh-TW" sz="1800" i="1">
                        <a:latin typeface="Cambria Math"/>
                      </a:rPr>
                      <m:t>𝑡</m:t>
                    </m:r>
                  </m:oMath>
                </a14:m>
                <a:r>
                  <a:rPr lang="zh-TW" altLang="en-US" sz="1800" dirty="0"/>
                  <a:t>。</a:t>
                </a:r>
              </a:p>
            </p:txBody>
          </p:sp>
        </mc:Choice>
        <mc:Fallback xmlns="">
          <p:sp>
            <p:nvSpPr>
              <p:cNvPr id="18443" name="文字方塊 10"/>
              <p:cNvSpPr txBox="1">
                <a:spLocks noRot="1" noChangeAspect="1" noMove="1" noResize="1" noEditPoints="1" noAdjustHandles="1" noChangeArrowheads="1" noChangeShapeType="1" noTextEdit="1"/>
              </p:cNvSpPr>
              <p:nvPr/>
            </p:nvSpPr>
            <p:spPr bwMode="auto">
              <a:xfrm>
                <a:off x="1071148" y="5751608"/>
                <a:ext cx="7638285" cy="369332"/>
              </a:xfrm>
              <a:prstGeom prst="rect">
                <a:avLst/>
              </a:prstGeom>
              <a:blipFill>
                <a:blip r:embed="rId8"/>
                <a:stretch>
                  <a:fillRect l="-666" t="-10714" r="-3827" b="-25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1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r="74741" b="42967"/>
          <a:stretch/>
        </p:blipFill>
        <p:spPr bwMode="auto">
          <a:xfrm>
            <a:off x="673752" y="3568079"/>
            <a:ext cx="926559" cy="1028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60576" t="48049" r="30913" b="12612"/>
          <a:stretch/>
        </p:blipFill>
        <p:spPr bwMode="auto">
          <a:xfrm>
            <a:off x="7825581" y="3335815"/>
            <a:ext cx="554852" cy="1260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矩形 1"/>
              <p:cNvSpPr/>
              <p:nvPr/>
            </p:nvSpPr>
            <p:spPr>
              <a:xfrm>
                <a:off x="3347864" y="4691378"/>
                <a:ext cx="1107660" cy="612796"/>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a:latin typeface="Cambria Math"/>
                        </a:rPr>
                        <m:t>∆</m:t>
                      </m:r>
                      <m:r>
                        <a:rPr lang="en-US" altLang="zh-TW" i="1">
                          <a:latin typeface="Cambria Math"/>
                        </a:rPr>
                        <m:t>𝑡</m:t>
                      </m:r>
                      <m:r>
                        <a:rPr lang="en-US" altLang="zh-TW" i="1">
                          <a:latin typeface="Cambria Math"/>
                        </a:rPr>
                        <m:t>′</m:t>
                      </m:r>
                      <m:r>
                        <a:rPr lang="en-US" altLang="zh-TW">
                          <a:latin typeface="Cambria Math"/>
                        </a:rPr>
                        <m:t>=</m:t>
                      </m:r>
                      <m:f>
                        <m:fPr>
                          <m:ctrlPr>
                            <a:rPr lang="zh-TW" altLang="zh-TW" i="1">
                              <a:latin typeface="Cambria Math" panose="02040503050406030204" pitchFamily="18" charset="0"/>
                            </a:rPr>
                          </m:ctrlPr>
                        </m:fPr>
                        <m:num>
                          <m:r>
                            <a:rPr lang="en-US" altLang="zh-TW" i="1">
                              <a:latin typeface="Cambria Math"/>
                            </a:rPr>
                            <m:t>2</m:t>
                          </m:r>
                          <m:r>
                            <a:rPr lang="en-US" altLang="zh-TW" i="1">
                              <a:latin typeface="Cambria Math"/>
                            </a:rPr>
                            <m:t>𝐷</m:t>
                          </m:r>
                        </m:num>
                        <m:den>
                          <m:r>
                            <a:rPr lang="en-US" altLang="zh-TW" i="1">
                              <a:latin typeface="Cambria Math"/>
                            </a:rPr>
                            <m:t>𝑐</m:t>
                          </m:r>
                        </m:den>
                      </m:f>
                    </m:oMath>
                  </m:oMathPara>
                </a14:m>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3347864" y="4691378"/>
                <a:ext cx="1107660" cy="612796"/>
              </a:xfrm>
              <a:prstGeom prst="rect">
                <a:avLst/>
              </a:prstGeom>
              <a:blipFill>
                <a:blip r:embed="rId10"/>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6614260" y="4691378"/>
                <a:ext cx="1080120" cy="612796"/>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mtClean="0">
                          <a:latin typeface="Cambria Math"/>
                        </a:rPr>
                        <m:t>∆</m:t>
                      </m:r>
                      <m:r>
                        <a:rPr lang="en-US" altLang="zh-TW" i="1">
                          <a:latin typeface="Cambria Math"/>
                        </a:rPr>
                        <m:t>𝑡</m:t>
                      </m:r>
                      <m:r>
                        <a:rPr lang="en-US" altLang="zh-TW">
                          <a:latin typeface="Cambria Math"/>
                        </a:rPr>
                        <m:t>=</m:t>
                      </m:r>
                      <m:f>
                        <m:fPr>
                          <m:ctrlPr>
                            <a:rPr lang="zh-TW" altLang="zh-TW" i="1">
                              <a:latin typeface="Cambria Math" panose="02040503050406030204" pitchFamily="18" charset="0"/>
                            </a:rPr>
                          </m:ctrlPr>
                        </m:fPr>
                        <m:num>
                          <m:r>
                            <a:rPr lang="en-US" altLang="zh-TW" i="1">
                              <a:latin typeface="Cambria Math"/>
                            </a:rPr>
                            <m:t>2</m:t>
                          </m:r>
                          <m:r>
                            <a:rPr lang="en-US" altLang="zh-TW" b="0" i="1" smtClean="0">
                              <a:latin typeface="Cambria Math"/>
                            </a:rPr>
                            <m:t>𝐿</m:t>
                          </m:r>
                        </m:num>
                        <m:den>
                          <m:r>
                            <a:rPr lang="en-US" altLang="zh-TW" i="1">
                              <a:latin typeface="Cambria Math"/>
                            </a:rPr>
                            <m:t>𝑐</m:t>
                          </m:r>
                        </m:den>
                      </m:f>
                    </m:oMath>
                  </m:oMathPara>
                </a14:m>
                <a:endParaRPr lang="zh-TW" altLang="en-US" dirty="0"/>
              </a:p>
            </p:txBody>
          </p:sp>
        </mc:Choice>
        <mc:Fallback xmlns="">
          <p:sp>
            <p:nvSpPr>
              <p:cNvPr id="15" name="矩形 14"/>
              <p:cNvSpPr>
                <a:spLocks noRot="1" noChangeAspect="1" noMove="1" noResize="1" noEditPoints="1" noAdjustHandles="1" noChangeArrowheads="1" noChangeShapeType="1" noTextEdit="1"/>
              </p:cNvSpPr>
              <p:nvPr/>
            </p:nvSpPr>
            <p:spPr>
              <a:xfrm>
                <a:off x="6614260" y="4691378"/>
                <a:ext cx="1080120" cy="612796"/>
              </a:xfrm>
              <a:prstGeom prst="rect">
                <a:avLst/>
              </a:prstGeom>
              <a:blipFill>
                <a:blip r:embed="rId11"/>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10"/>
              <p:cNvSpPr txBox="1">
                <a:spLocks noChangeArrowheads="1"/>
              </p:cNvSpPr>
              <p:nvPr/>
            </p:nvSpPr>
            <p:spPr bwMode="auto">
              <a:xfrm>
                <a:off x="2716679" y="5371536"/>
                <a:ext cx="4501148" cy="369332"/>
              </a:xfrm>
              <a:prstGeom prst="rect">
                <a:avLst/>
              </a:prstGeom>
              <a:solidFill>
                <a:srgbClr val="FFFF00"/>
              </a:solidFill>
              <a:ln>
                <a:noFill/>
              </a:ln>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None/>
                </a:pPr>
                <a14:m>
                  <m:oMathPara xmlns:m="http://schemas.openxmlformats.org/officeDocument/2006/math">
                    <m:oMathParaPr>
                      <m:jc m:val="centerGroup"/>
                    </m:oMathParaPr>
                    <m:oMath xmlns:m="http://schemas.openxmlformats.org/officeDocument/2006/math">
                      <m:r>
                        <m:rPr>
                          <m:nor/>
                        </m:rPr>
                        <a:rPr lang="zh-TW" altLang="en-US" sz="1800" dirty="0" smtClean="0"/>
                        <m:t>太空船上量的時間</m:t>
                      </m:r>
                      <m:r>
                        <a:rPr lang="en-US" altLang="zh-TW" sz="1800">
                          <a:latin typeface="Cambria Math"/>
                        </a:rPr>
                        <m:t>∆</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m:t>
                          </m:r>
                        </m:sup>
                      </m:sSup>
                      <m:r>
                        <a:rPr lang="en-US" altLang="zh-TW" sz="1800" b="0" i="1" smtClean="0">
                          <a:latin typeface="Cambria Math"/>
                        </a:rPr>
                        <m:t>&lt;</m:t>
                      </m:r>
                      <m:r>
                        <m:rPr>
                          <m:nor/>
                        </m:rPr>
                        <a:rPr lang="zh-TW" altLang="en-US" sz="1800" dirty="0" smtClean="0"/>
                        <m:t>地面上量</m:t>
                      </m:r>
                      <m:r>
                        <a:rPr lang="zh-TW" altLang="en-US" sz="1800" b="0" i="1" dirty="0" smtClean="0">
                          <a:latin typeface="Cambria Math"/>
                        </a:rPr>
                        <m:t>的</m:t>
                      </m:r>
                      <m:r>
                        <a:rPr lang="zh-TW" altLang="en-US" sz="1800" i="1" dirty="0">
                          <a:latin typeface="Cambria Math"/>
                        </a:rPr>
                        <m:t>時間</m:t>
                      </m:r>
                      <m:r>
                        <a:rPr lang="en-US" altLang="zh-TW" sz="1800">
                          <a:latin typeface="Cambria Math"/>
                        </a:rPr>
                        <m:t>∆</m:t>
                      </m:r>
                      <m:r>
                        <a:rPr lang="en-US" altLang="zh-TW" sz="1800" i="1">
                          <a:latin typeface="Cambria Math"/>
                        </a:rPr>
                        <m:t>𝑡</m:t>
                      </m:r>
                    </m:oMath>
                  </m:oMathPara>
                </a14:m>
                <a:endParaRPr lang="zh-TW" altLang="en-US" sz="1800" dirty="0"/>
              </a:p>
            </p:txBody>
          </p:sp>
        </mc:Choice>
        <mc:Fallback xmlns="">
          <p:sp>
            <p:nvSpPr>
              <p:cNvPr id="17" name="文字方塊 10"/>
              <p:cNvSpPr txBox="1">
                <a:spLocks noRot="1" noChangeAspect="1" noMove="1" noResize="1" noEditPoints="1" noAdjustHandles="1" noChangeArrowheads="1" noChangeShapeType="1" noTextEdit="1"/>
              </p:cNvSpPr>
              <p:nvPr/>
            </p:nvSpPr>
            <p:spPr bwMode="auto">
              <a:xfrm>
                <a:off x="2716679" y="5371536"/>
                <a:ext cx="4501148" cy="369332"/>
              </a:xfrm>
              <a:prstGeom prst="rect">
                <a:avLst/>
              </a:prstGeom>
              <a:blipFill>
                <a:blip r:embed="rId12"/>
                <a:stretch>
                  <a:fillRect b="-13333"/>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7">
                <a:extLst>
                  <a:ext uri="{FF2B5EF4-FFF2-40B4-BE49-F238E27FC236}">
                    <a16:creationId xmlns:a16="http://schemas.microsoft.com/office/drawing/2014/main" id="{29C650EA-DC85-C34D-81FB-7FEFC0D3FC1A}"/>
                  </a:ext>
                </a:extLst>
              </p:cNvPr>
              <p:cNvSpPr txBox="1">
                <a:spLocks noChangeArrowheads="1"/>
              </p:cNvSpPr>
              <p:nvPr/>
            </p:nvSpPr>
            <p:spPr bwMode="auto">
              <a:xfrm>
                <a:off x="2546076" y="707505"/>
                <a:ext cx="54006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但如果光的移動速度，對地面及太空船都是定值</a:t>
                </a:r>
                <a14:m>
                  <m:oMath xmlns:m="http://schemas.openxmlformats.org/officeDocument/2006/math">
                    <m:r>
                      <a:rPr lang="en-US" altLang="zh-TW" sz="1800" i="1">
                        <a:latin typeface="Cambria Math"/>
                      </a:rPr>
                      <m:t>𝑐</m:t>
                    </m:r>
                    <m:r>
                      <a:rPr lang="en-US" altLang="zh-TW" sz="1800" i="1">
                        <a:latin typeface="Cambria Math"/>
                      </a:rPr>
                      <m:t> </m:t>
                    </m:r>
                    <m:r>
                      <a:rPr lang="zh-TW" altLang="en-US" sz="1800" i="1">
                        <a:latin typeface="Cambria Math" panose="02040503050406030204" pitchFamily="18" charset="0"/>
                      </a:rPr>
                      <m:t>！</m:t>
                    </m:r>
                  </m:oMath>
                </a14:m>
                <a:endParaRPr lang="zh-TW" altLang="en-US" sz="1800" dirty="0"/>
              </a:p>
            </p:txBody>
          </p:sp>
        </mc:Choice>
        <mc:Fallback xmlns="">
          <p:sp>
            <p:nvSpPr>
              <p:cNvPr id="14" name="文字方塊 7">
                <a:extLst>
                  <a:ext uri="{FF2B5EF4-FFF2-40B4-BE49-F238E27FC236}">
                    <a16:creationId xmlns:a16="http://schemas.microsoft.com/office/drawing/2014/main" id="{29C650EA-DC85-C34D-81FB-7FEFC0D3FC1A}"/>
                  </a:ext>
                </a:extLst>
              </p:cNvPr>
              <p:cNvSpPr txBox="1">
                <a:spLocks noRot="1" noChangeAspect="1" noMove="1" noResize="1" noEditPoints="1" noAdjustHandles="1" noChangeArrowheads="1" noChangeShapeType="1" noTextEdit="1"/>
              </p:cNvSpPr>
              <p:nvPr/>
            </p:nvSpPr>
            <p:spPr bwMode="auto">
              <a:xfrm>
                <a:off x="2546076" y="707505"/>
                <a:ext cx="5400650" cy="369332"/>
              </a:xfrm>
              <a:prstGeom prst="rect">
                <a:avLst/>
              </a:prstGeom>
              <a:blipFill>
                <a:blip r:embed="rId13"/>
                <a:stretch>
                  <a:fillRect l="-941" t="-6897"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8414" name="Picture 222" descr="惊讶emoji表情图片搞收片的笑图包红表情-表情包之园">
            <a:extLst>
              <a:ext uri="{FF2B5EF4-FFF2-40B4-BE49-F238E27FC236}">
                <a16:creationId xmlns:a16="http://schemas.microsoft.com/office/drawing/2014/main" id="{5F3C9042-1BF8-4041-84D2-044CA252DE8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74591" y="1029667"/>
            <a:ext cx="1147421" cy="94265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6" name="文字方塊 10">
                <a:extLst>
                  <a:ext uri="{FF2B5EF4-FFF2-40B4-BE49-F238E27FC236}">
                    <a16:creationId xmlns:a16="http://schemas.microsoft.com/office/drawing/2014/main" id="{C876ECD2-13C6-B141-BB92-A97958C41826}"/>
                  </a:ext>
                </a:extLst>
              </p:cNvPr>
              <p:cNvSpPr txBox="1">
                <a:spLocks noChangeArrowheads="1"/>
              </p:cNvSpPr>
              <p:nvPr/>
            </p:nvSpPr>
            <p:spPr bwMode="auto">
              <a:xfrm>
                <a:off x="1071148" y="6289788"/>
                <a:ext cx="731079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發生在太空船上的同一位置的任一段時間，從地面上量起來都</a:t>
                </a:r>
                <a14:m>
                  <m:oMath xmlns:m="http://schemas.openxmlformats.org/officeDocument/2006/math">
                    <m:r>
                      <m:rPr>
                        <m:nor/>
                      </m:rPr>
                      <a:rPr lang="zh-TW" altLang="en-US" sz="1800" dirty="0"/>
                      <m:t>較長</m:t>
                    </m:r>
                    <m:r>
                      <a:rPr lang="zh-TW" altLang="en-US" sz="1800" i="1" dirty="0" smtClean="0">
                        <a:latin typeface="Cambria Math" panose="02040503050406030204" pitchFamily="18" charset="0"/>
                      </a:rPr>
                      <m:t>的</m:t>
                    </m:r>
                  </m:oMath>
                </a14:m>
                <a:r>
                  <a:rPr lang="zh-TW" altLang="en-US" sz="1800" dirty="0"/>
                  <a:t>。</a:t>
                </a:r>
              </a:p>
            </p:txBody>
          </p:sp>
        </mc:Choice>
        <mc:Fallback xmlns="">
          <p:sp>
            <p:nvSpPr>
              <p:cNvPr id="16" name="文字方塊 10">
                <a:extLst>
                  <a:ext uri="{FF2B5EF4-FFF2-40B4-BE49-F238E27FC236}">
                    <a16:creationId xmlns:a16="http://schemas.microsoft.com/office/drawing/2014/main" id="{C876ECD2-13C6-B141-BB92-A97958C41826}"/>
                  </a:ext>
                </a:extLst>
              </p:cNvPr>
              <p:cNvSpPr txBox="1">
                <a:spLocks noRot="1" noChangeAspect="1" noMove="1" noResize="1" noEditPoints="1" noAdjustHandles="1" noChangeArrowheads="1" noChangeShapeType="1" noTextEdit="1"/>
              </p:cNvSpPr>
              <p:nvPr/>
            </p:nvSpPr>
            <p:spPr bwMode="auto">
              <a:xfrm>
                <a:off x="1071148" y="6289788"/>
                <a:ext cx="7310790" cy="369332"/>
              </a:xfrm>
              <a:prstGeom prst="rect">
                <a:avLst/>
              </a:prstGeom>
              <a:blipFill>
                <a:blip r:embed="rId15"/>
                <a:stretch>
                  <a:fillRect l="-694" t="-10345" b="-206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414"/>
                                        </p:tgtEl>
                                        <p:attrNameLst>
                                          <p:attrName>style.visibility</p:attrName>
                                        </p:attrNameLst>
                                      </p:cBhvr>
                                      <p:to>
                                        <p:strVal val="visible"/>
                                      </p:to>
                                    </p:set>
                                    <p:anim calcmode="lin" valueType="num">
                                      <p:cBhvr additive="base">
                                        <p:cTn id="7" dur="500" fill="hold"/>
                                        <p:tgtEl>
                                          <p:spTgt spid="8414"/>
                                        </p:tgtEl>
                                        <p:attrNameLst>
                                          <p:attrName>ppt_x</p:attrName>
                                        </p:attrNameLst>
                                      </p:cBhvr>
                                      <p:tavLst>
                                        <p:tav tm="0">
                                          <p:val>
                                            <p:strVal val="#ppt_x"/>
                                          </p:val>
                                        </p:tav>
                                        <p:tav tm="100000">
                                          <p:val>
                                            <p:strVal val="#ppt_x"/>
                                          </p:val>
                                        </p:tav>
                                      </p:tavLst>
                                    </p:anim>
                                    <p:anim calcmode="lin" valueType="num">
                                      <p:cBhvr additive="base">
                                        <p:cTn id="8" dur="500" fill="hold"/>
                                        <p:tgtEl>
                                          <p:spTgt spid="84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437"/>
                                        </p:tgtEl>
                                        <p:attrNameLst>
                                          <p:attrName>style.visibility</p:attrName>
                                        </p:attrNameLst>
                                      </p:cBhvr>
                                      <p:to>
                                        <p:strVal val="visible"/>
                                      </p:to>
                                    </p:set>
                                    <p:anim calcmode="lin" valueType="num">
                                      <p:cBhvr additive="base">
                                        <p:cTn id="17" dur="500" fill="hold"/>
                                        <p:tgtEl>
                                          <p:spTgt spid="18437"/>
                                        </p:tgtEl>
                                        <p:attrNameLst>
                                          <p:attrName>ppt_x</p:attrName>
                                        </p:attrNameLst>
                                      </p:cBhvr>
                                      <p:tavLst>
                                        <p:tav tm="0">
                                          <p:val>
                                            <p:strVal val="#ppt_x"/>
                                          </p:val>
                                        </p:tav>
                                        <p:tav tm="100000">
                                          <p:val>
                                            <p:strVal val="#ppt_x"/>
                                          </p:val>
                                        </p:tav>
                                      </p:tavLst>
                                    </p:anim>
                                    <p:anim calcmode="lin" valueType="num">
                                      <p:cBhvr additive="base">
                                        <p:cTn id="18" dur="500" fill="hold"/>
                                        <p:tgtEl>
                                          <p:spTgt spid="1843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438"/>
                                        </p:tgtEl>
                                        <p:attrNameLst>
                                          <p:attrName>style.visibility</p:attrName>
                                        </p:attrNameLst>
                                      </p:cBhvr>
                                      <p:to>
                                        <p:strVal val="visible"/>
                                      </p:to>
                                    </p:set>
                                    <p:anim calcmode="lin" valueType="num">
                                      <p:cBhvr additive="base">
                                        <p:cTn id="21" dur="500" fill="hold"/>
                                        <p:tgtEl>
                                          <p:spTgt spid="18438"/>
                                        </p:tgtEl>
                                        <p:attrNameLst>
                                          <p:attrName>ppt_x</p:attrName>
                                        </p:attrNameLst>
                                      </p:cBhvr>
                                      <p:tavLst>
                                        <p:tav tm="0">
                                          <p:val>
                                            <p:strVal val="#ppt_x"/>
                                          </p:val>
                                        </p:tav>
                                        <p:tav tm="100000">
                                          <p:val>
                                            <p:strVal val="#ppt_x"/>
                                          </p:val>
                                        </p:tav>
                                      </p:tavLst>
                                    </p:anim>
                                    <p:anim calcmode="lin" valueType="num">
                                      <p:cBhvr additive="base">
                                        <p:cTn id="22" dur="500" fill="hold"/>
                                        <p:tgtEl>
                                          <p:spTgt spid="1843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443"/>
                                        </p:tgtEl>
                                        <p:attrNameLst>
                                          <p:attrName>style.visibility</p:attrName>
                                        </p:attrNameLst>
                                      </p:cBhvr>
                                      <p:to>
                                        <p:strVal val="visible"/>
                                      </p:to>
                                    </p:set>
                                    <p:anim calcmode="lin" valueType="num">
                                      <p:cBhvr additive="base">
                                        <p:cTn id="25" dur="500" fill="hold"/>
                                        <p:tgtEl>
                                          <p:spTgt spid="18443"/>
                                        </p:tgtEl>
                                        <p:attrNameLst>
                                          <p:attrName>ppt_x</p:attrName>
                                        </p:attrNameLst>
                                      </p:cBhvr>
                                      <p:tavLst>
                                        <p:tav tm="0">
                                          <p:val>
                                            <p:strVal val="#ppt_x"/>
                                          </p:val>
                                        </p:tav>
                                        <p:tav tm="100000">
                                          <p:val>
                                            <p:strVal val="#ppt_x"/>
                                          </p:val>
                                        </p:tav>
                                      </p:tavLst>
                                    </p:anim>
                                    <p:anim calcmode="lin" valueType="num">
                                      <p:cBhvr additive="base">
                                        <p:cTn id="26" dur="500" fill="hold"/>
                                        <p:tgtEl>
                                          <p:spTgt spid="1844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P spid="18438" grpId="0"/>
      <p:bldP spid="18443" grpId="0"/>
      <p:bldP spid="2" grpId="0" animBg="1"/>
      <p:bldP spid="15" grpId="0" animBg="1"/>
      <p:bldP spid="17" grpId="0" animBg="1"/>
      <p:bldP spid="14" grpId="0"/>
      <p:bldP spid="1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4" descr="F37_05"/>
          <p:cNvPicPr>
            <a:picLocks noChangeAspect="1" noChangeArrowheads="1"/>
          </p:cNvPicPr>
          <p:nvPr/>
        </p:nvPicPr>
        <p:blipFill rotWithShape="1">
          <a:blip r:embed="rId4">
            <a:extLst>
              <a:ext uri="{28A0092B-C50C-407E-A947-70E740481C1C}">
                <a14:useLocalDpi xmlns:a14="http://schemas.microsoft.com/office/drawing/2010/main" val="0"/>
              </a:ext>
            </a:extLst>
          </a:blip>
          <a:srcRect b="39948"/>
          <a:stretch/>
        </p:blipFill>
        <p:spPr bwMode="auto">
          <a:xfrm>
            <a:off x="1703387" y="1412776"/>
            <a:ext cx="5737225" cy="280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graphicFrame>
        <p:nvGraphicFramePr>
          <p:cNvPr id="122886" name="Object 4"/>
          <p:cNvGraphicFramePr>
            <a:graphicFrameLocks noChangeAspect="1"/>
          </p:cNvGraphicFramePr>
          <p:nvPr>
            <p:extLst>
              <p:ext uri="{D42A27DB-BD31-4B8C-83A1-F6EECF244321}">
                <p14:modId xmlns:p14="http://schemas.microsoft.com/office/powerpoint/2010/main" val="926810123"/>
              </p:ext>
            </p:extLst>
          </p:nvPr>
        </p:nvGraphicFramePr>
        <p:xfrm>
          <a:off x="2855242" y="3996666"/>
          <a:ext cx="287337" cy="223837"/>
        </p:xfrm>
        <a:graphic>
          <a:graphicData uri="http://schemas.openxmlformats.org/presentationml/2006/ole">
            <mc:AlternateContent xmlns:mc="http://schemas.openxmlformats.org/markup-compatibility/2006">
              <mc:Choice xmlns:v="urn:schemas-microsoft-com:vml" Requires="v">
                <p:oleObj spid="_x0000_s9521" name="Equation" r:id="rId5" imgW="228402" imgH="177646" progId="Equation.DSMT4">
                  <p:embed/>
                </p:oleObj>
              </mc:Choice>
              <mc:Fallback>
                <p:oleObj name="Equation" r:id="rId5" imgW="228402" imgH="177646" progId="Equation.DSMT4">
                  <p:embed/>
                  <p:pic>
                    <p:nvPicPr>
                      <p:cNvPr id="12288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5242" y="3996666"/>
                        <a:ext cx="287337" cy="22383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22887"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22889"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graphicFrame>
        <p:nvGraphicFramePr>
          <p:cNvPr id="122891" name="Object 9"/>
          <p:cNvGraphicFramePr>
            <a:graphicFrameLocks noChangeAspect="1"/>
          </p:cNvGraphicFramePr>
          <p:nvPr>
            <p:extLst>
              <p:ext uri="{D42A27DB-BD31-4B8C-83A1-F6EECF244321}">
                <p14:modId xmlns:p14="http://schemas.microsoft.com/office/powerpoint/2010/main" val="2853171770"/>
              </p:ext>
            </p:extLst>
          </p:nvPr>
        </p:nvGraphicFramePr>
        <p:xfrm>
          <a:off x="5447530" y="3973382"/>
          <a:ext cx="350838" cy="255587"/>
        </p:xfrm>
        <a:graphic>
          <a:graphicData uri="http://schemas.openxmlformats.org/presentationml/2006/ole">
            <mc:AlternateContent xmlns:mc="http://schemas.openxmlformats.org/markup-compatibility/2006">
              <mc:Choice xmlns:v="urn:schemas-microsoft-com:vml" Requires="v">
                <p:oleObj spid="_x0000_s9522" name="Equation" r:id="rId7" imgW="279279" imgH="203112" progId="Equation.DSMT4">
                  <p:embed/>
                </p:oleObj>
              </mc:Choice>
              <mc:Fallback>
                <p:oleObj name="Equation" r:id="rId7" imgW="279279" imgH="203112" progId="Equation.DSMT4">
                  <p:embed/>
                  <p:pic>
                    <p:nvPicPr>
                      <p:cNvPr id="122891"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7530" y="3973382"/>
                        <a:ext cx="350838" cy="25558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22892" name="文字方塊 11"/>
          <p:cNvSpPr txBox="1">
            <a:spLocks noChangeArrowheads="1"/>
          </p:cNvSpPr>
          <p:nvPr/>
        </p:nvSpPr>
        <p:spPr bwMode="auto">
          <a:xfrm>
            <a:off x="1703387" y="863974"/>
            <a:ext cx="3382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兩者的關係很容易計算出來：</a:t>
            </a:r>
          </a:p>
        </p:txBody>
      </p:sp>
      <mc:AlternateContent xmlns:mc="http://schemas.openxmlformats.org/markup-compatibility/2006" xmlns:a14="http://schemas.microsoft.com/office/drawing/2010/main">
        <mc:Choice Requires="a14">
          <p:sp>
            <p:nvSpPr>
              <p:cNvPr id="2" name="矩形 1"/>
              <p:cNvSpPr/>
              <p:nvPr/>
            </p:nvSpPr>
            <p:spPr>
              <a:xfrm>
                <a:off x="3563888" y="4293096"/>
                <a:ext cx="4752528" cy="1169679"/>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a:latin typeface="Cambria Math"/>
                        </a:rPr>
                        <m:t>∆</m:t>
                      </m:r>
                      <m:r>
                        <a:rPr lang="en-US" altLang="zh-TW" i="1">
                          <a:latin typeface="Cambria Math"/>
                        </a:rPr>
                        <m:t>𝑡</m:t>
                      </m:r>
                      <m:r>
                        <a:rPr lang="en-US" altLang="zh-TW">
                          <a:latin typeface="Cambria Math"/>
                        </a:rPr>
                        <m:t>=</m:t>
                      </m:r>
                      <m:f>
                        <m:fPr>
                          <m:ctrlPr>
                            <a:rPr lang="zh-TW" altLang="zh-TW" i="1">
                              <a:latin typeface="Cambria Math" panose="02040503050406030204" pitchFamily="18" charset="0"/>
                            </a:rPr>
                          </m:ctrlPr>
                        </m:fPr>
                        <m:num>
                          <m:r>
                            <a:rPr lang="en-US" altLang="zh-TW" i="1">
                              <a:latin typeface="Cambria Math"/>
                            </a:rPr>
                            <m:t>2</m:t>
                          </m:r>
                          <m:r>
                            <a:rPr lang="en-US" altLang="zh-TW" i="1">
                              <a:latin typeface="Cambria Math"/>
                            </a:rPr>
                            <m:t>𝐿</m:t>
                          </m:r>
                        </m:num>
                        <m:den>
                          <m:r>
                            <a:rPr lang="en-US" altLang="zh-TW" i="1">
                              <a:latin typeface="Cambria Math"/>
                            </a:rPr>
                            <m:t>𝑐</m:t>
                          </m:r>
                        </m:den>
                      </m:f>
                      <m:r>
                        <a:rPr lang="en-US" altLang="zh-TW" i="1">
                          <a:latin typeface="Cambria Math"/>
                        </a:rPr>
                        <m:t>=</m:t>
                      </m:r>
                      <m:f>
                        <m:fPr>
                          <m:ctrlPr>
                            <a:rPr lang="zh-TW" altLang="zh-TW" i="1">
                              <a:latin typeface="Cambria Math" panose="02040503050406030204" pitchFamily="18" charset="0"/>
                            </a:rPr>
                          </m:ctrlPr>
                        </m:fPr>
                        <m:num>
                          <m:r>
                            <a:rPr lang="en-US" altLang="zh-TW" i="1">
                              <a:latin typeface="Cambria Math"/>
                            </a:rPr>
                            <m:t>2</m:t>
                          </m:r>
                          <m:rad>
                            <m:radPr>
                              <m:degHide m:val="on"/>
                              <m:ctrlPr>
                                <a:rPr lang="zh-TW" altLang="zh-TW" i="1">
                                  <a:latin typeface="Cambria Math" panose="02040503050406030204" pitchFamily="18" charset="0"/>
                                </a:rPr>
                              </m:ctrlPr>
                            </m:radPr>
                            <m:deg/>
                            <m:e>
                              <m:sSup>
                                <m:sSupPr>
                                  <m:ctrlPr>
                                    <a:rPr lang="zh-TW" altLang="zh-TW" i="1">
                                      <a:latin typeface="Cambria Math" panose="02040503050406030204" pitchFamily="18" charset="0"/>
                                    </a:rPr>
                                  </m:ctrlPr>
                                </m:sSupPr>
                                <m:e>
                                  <m:r>
                                    <a:rPr lang="en-US" altLang="zh-TW" i="1">
                                      <a:latin typeface="Cambria Math"/>
                                    </a:rPr>
                                    <m:t>𝐷</m:t>
                                  </m:r>
                                </m:e>
                                <m:sup>
                                  <m:r>
                                    <a:rPr lang="en-US" altLang="zh-TW" i="1">
                                      <a:latin typeface="Cambria Math"/>
                                    </a:rPr>
                                    <m:t>2</m:t>
                                  </m:r>
                                </m:sup>
                              </m:sSup>
                              <m:r>
                                <a:rPr lang="en-US" altLang="zh-TW" i="1">
                                  <a:latin typeface="Cambria Math"/>
                                </a:rPr>
                                <m:t>+</m:t>
                              </m:r>
                              <m:sSup>
                                <m:sSupPr>
                                  <m:ctrlPr>
                                    <a:rPr lang="zh-TW" altLang="zh-TW" i="1">
                                      <a:latin typeface="Cambria Math" panose="02040503050406030204" pitchFamily="18" charset="0"/>
                                    </a:rPr>
                                  </m:ctrlPr>
                                </m:sSupPr>
                                <m:e>
                                  <m:d>
                                    <m:dPr>
                                      <m:ctrlPr>
                                        <a:rPr lang="zh-TW" altLang="zh-TW" i="1">
                                          <a:latin typeface="Cambria Math" panose="02040503050406030204" pitchFamily="18" charset="0"/>
                                        </a:rPr>
                                      </m:ctrlPr>
                                    </m:dPr>
                                    <m:e>
                                      <m:f>
                                        <m:fPr>
                                          <m:ctrlPr>
                                            <a:rPr lang="zh-TW" altLang="zh-TW" i="1">
                                              <a:latin typeface="Cambria Math" panose="02040503050406030204" pitchFamily="18" charset="0"/>
                                            </a:rPr>
                                          </m:ctrlPr>
                                        </m:fPr>
                                        <m:num>
                                          <m:r>
                                            <a:rPr lang="en-US" altLang="zh-TW" i="1">
                                              <a:latin typeface="Cambria Math"/>
                                            </a:rPr>
                                            <m:t>𝑣</m:t>
                                          </m:r>
                                          <m:r>
                                            <a:rPr lang="en-US" altLang="zh-TW" i="1">
                                              <a:latin typeface="Cambria Math"/>
                                            </a:rPr>
                                            <m:t>∆</m:t>
                                          </m:r>
                                          <m:r>
                                            <a:rPr lang="en-US" altLang="zh-TW" i="1">
                                              <a:latin typeface="Cambria Math"/>
                                            </a:rPr>
                                            <m:t>𝑡</m:t>
                                          </m:r>
                                        </m:num>
                                        <m:den>
                                          <m:r>
                                            <a:rPr lang="en-US" altLang="zh-TW" i="1">
                                              <a:latin typeface="Cambria Math"/>
                                            </a:rPr>
                                            <m:t>2</m:t>
                                          </m:r>
                                        </m:den>
                                      </m:f>
                                    </m:e>
                                  </m:d>
                                </m:e>
                                <m:sup>
                                  <m:r>
                                    <a:rPr lang="en-US" altLang="zh-TW" i="1">
                                      <a:latin typeface="Cambria Math"/>
                                    </a:rPr>
                                    <m:t>2</m:t>
                                  </m:r>
                                </m:sup>
                              </m:sSup>
                            </m:e>
                          </m:rad>
                        </m:num>
                        <m:den>
                          <m:r>
                            <a:rPr lang="en-US" altLang="zh-TW" i="1">
                              <a:latin typeface="Cambria Math"/>
                            </a:rPr>
                            <m:t>𝑐</m:t>
                          </m:r>
                        </m:den>
                      </m:f>
                      <m:r>
                        <a:rPr lang="en-US" altLang="zh-TW">
                          <a:latin typeface="Cambria Math"/>
                        </a:rPr>
                        <m:t>=</m:t>
                      </m:r>
                      <m:f>
                        <m:fPr>
                          <m:ctrlPr>
                            <a:rPr lang="zh-TW" altLang="zh-TW" i="1">
                              <a:latin typeface="Cambria Math" panose="02040503050406030204" pitchFamily="18" charset="0"/>
                            </a:rPr>
                          </m:ctrlPr>
                        </m:fPr>
                        <m:num>
                          <m:rad>
                            <m:radPr>
                              <m:degHide m:val="on"/>
                              <m:ctrlPr>
                                <a:rPr lang="zh-TW" altLang="zh-TW" i="1">
                                  <a:latin typeface="Cambria Math" panose="02040503050406030204" pitchFamily="18" charset="0"/>
                                </a:rPr>
                              </m:ctrlPr>
                            </m:radPr>
                            <m:deg/>
                            <m:e>
                              <m:r>
                                <a:rPr lang="en-US" altLang="zh-TW" i="1">
                                  <a:latin typeface="Cambria Math"/>
                                </a:rPr>
                                <m:t>4</m:t>
                              </m:r>
                              <m:sSup>
                                <m:sSupPr>
                                  <m:ctrlPr>
                                    <a:rPr lang="zh-TW" altLang="zh-TW" i="1">
                                      <a:latin typeface="Cambria Math" panose="02040503050406030204" pitchFamily="18" charset="0"/>
                                    </a:rPr>
                                  </m:ctrlPr>
                                </m:sSupPr>
                                <m:e>
                                  <m:r>
                                    <a:rPr lang="en-US" altLang="zh-TW" i="1">
                                      <a:latin typeface="Cambria Math"/>
                                    </a:rPr>
                                    <m:t>𝐷</m:t>
                                  </m:r>
                                </m:e>
                                <m:sup>
                                  <m:r>
                                    <a:rPr lang="en-US" altLang="zh-TW" i="1">
                                      <a:latin typeface="Cambria Math"/>
                                    </a:rPr>
                                    <m:t>2</m:t>
                                  </m:r>
                                </m:sup>
                              </m:sSup>
                              <m:r>
                                <a:rPr lang="en-US" altLang="zh-TW" i="1">
                                  <a:latin typeface="Cambria Math"/>
                                </a:rPr>
                                <m:t>+</m:t>
                              </m:r>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sSup>
                                <m:sSupPr>
                                  <m:ctrlPr>
                                    <a:rPr lang="zh-TW" altLang="zh-TW" i="1">
                                      <a:latin typeface="Cambria Math" panose="02040503050406030204" pitchFamily="18" charset="0"/>
                                    </a:rPr>
                                  </m:ctrlPr>
                                </m:sSupPr>
                                <m:e>
                                  <m:d>
                                    <m:dPr>
                                      <m:ctrlPr>
                                        <a:rPr lang="zh-TW" altLang="zh-TW" i="1">
                                          <a:latin typeface="Cambria Math" panose="02040503050406030204" pitchFamily="18" charset="0"/>
                                        </a:rPr>
                                      </m:ctrlPr>
                                    </m:dPr>
                                    <m:e>
                                      <m:r>
                                        <a:rPr lang="en-US" altLang="zh-TW" i="1">
                                          <a:latin typeface="Cambria Math"/>
                                        </a:rPr>
                                        <m:t>∆</m:t>
                                      </m:r>
                                      <m:r>
                                        <a:rPr lang="en-US" altLang="zh-TW" i="1">
                                          <a:latin typeface="Cambria Math"/>
                                        </a:rPr>
                                        <m:t>𝑡</m:t>
                                      </m:r>
                                    </m:e>
                                  </m:d>
                                </m:e>
                                <m:sup>
                                  <m:r>
                                    <a:rPr lang="en-US" altLang="zh-TW" i="1">
                                      <a:latin typeface="Cambria Math"/>
                                    </a:rPr>
                                    <m:t>2</m:t>
                                  </m:r>
                                </m:sup>
                              </m:sSup>
                            </m:e>
                          </m:rad>
                        </m:num>
                        <m:den>
                          <m:r>
                            <a:rPr lang="en-US" altLang="zh-TW" i="1">
                              <a:latin typeface="Cambria Math"/>
                            </a:rPr>
                            <m:t>𝑐</m:t>
                          </m:r>
                        </m:den>
                      </m:f>
                    </m:oMath>
                  </m:oMathPara>
                </a14:m>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3563888" y="4293096"/>
                <a:ext cx="4752528" cy="1169679"/>
              </a:xfrm>
              <a:prstGeom prst="rect">
                <a:avLst/>
              </a:prstGeom>
              <a:blipFill rotWithShape="1">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3563888" y="5589240"/>
                <a:ext cx="4299702" cy="95731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a:latin typeface="Cambria Math"/>
                        </a:rPr>
                        <m:t>∆</m:t>
                      </m:r>
                      <m:r>
                        <a:rPr lang="en-US" altLang="zh-TW" i="1">
                          <a:latin typeface="Cambria Math"/>
                        </a:rPr>
                        <m:t>𝑡</m:t>
                      </m:r>
                      <m:r>
                        <a:rPr lang="en-US" altLang="zh-TW" i="1">
                          <a:latin typeface="Cambria Math"/>
                        </a:rPr>
                        <m:t>=</m:t>
                      </m:r>
                      <m:f>
                        <m:fPr>
                          <m:ctrlPr>
                            <a:rPr lang="zh-TW" altLang="zh-TW" i="1">
                              <a:latin typeface="Cambria Math" panose="02040503050406030204" pitchFamily="18" charset="0"/>
                            </a:rPr>
                          </m:ctrlPr>
                        </m:fPr>
                        <m:num>
                          <m:r>
                            <a:rPr lang="en-US" altLang="zh-TW" i="1">
                              <a:latin typeface="Cambria Math"/>
                            </a:rPr>
                            <m:t>1</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r>
                        <a:rPr lang="en-US" altLang="zh-TW" i="1">
                          <a:latin typeface="Cambria Math"/>
                        </a:rPr>
                        <m:t>∙</m:t>
                      </m:r>
                      <m:f>
                        <m:fPr>
                          <m:ctrlPr>
                            <a:rPr lang="zh-TW" altLang="zh-TW" i="1">
                              <a:latin typeface="Cambria Math" panose="02040503050406030204" pitchFamily="18" charset="0"/>
                            </a:rPr>
                          </m:ctrlPr>
                        </m:fPr>
                        <m:num>
                          <m:r>
                            <a:rPr lang="en-US" altLang="zh-TW" i="1">
                              <a:latin typeface="Cambria Math"/>
                            </a:rPr>
                            <m:t>2</m:t>
                          </m:r>
                          <m:r>
                            <a:rPr lang="en-US" altLang="zh-TW" i="1">
                              <a:latin typeface="Cambria Math"/>
                            </a:rPr>
                            <m:t>𝐷</m:t>
                          </m:r>
                        </m:num>
                        <m:den>
                          <m:r>
                            <a:rPr lang="en-US" altLang="zh-TW" i="1">
                              <a:latin typeface="Cambria Math"/>
                            </a:rPr>
                            <m:t>𝑐</m:t>
                          </m:r>
                        </m:den>
                      </m:f>
                      <m:r>
                        <a:rPr lang="en-US" altLang="zh-TW">
                          <a:latin typeface="Cambria Math"/>
                        </a:rPr>
                        <m:t>=</m:t>
                      </m:r>
                      <m:f>
                        <m:fPr>
                          <m:ctrlPr>
                            <a:rPr lang="zh-TW" altLang="zh-TW" i="1">
                              <a:latin typeface="Cambria Math" panose="02040503050406030204" pitchFamily="18" charset="0"/>
                            </a:rPr>
                          </m:ctrlPr>
                        </m:fPr>
                        <m:num>
                          <m:r>
                            <a:rPr lang="en-US" altLang="zh-TW" i="1">
                              <a:latin typeface="Cambria Math"/>
                            </a:rPr>
                            <m:t>1</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r>
                        <a:rPr lang="en-US" altLang="zh-TW" i="1">
                          <a:latin typeface="Cambria Math"/>
                        </a:rPr>
                        <m:t>∙</m:t>
                      </m:r>
                      <m:r>
                        <a:rPr lang="en-US" altLang="zh-TW">
                          <a:latin typeface="Cambria Math"/>
                        </a:rPr>
                        <m:t>∆</m:t>
                      </m:r>
                      <m:r>
                        <a:rPr lang="en-US" altLang="zh-TW" i="1">
                          <a:latin typeface="Cambria Math"/>
                        </a:rPr>
                        <m:t>𝑡</m:t>
                      </m:r>
                      <m:r>
                        <a:rPr lang="en-US" altLang="zh-TW" i="1">
                          <a:latin typeface="Cambria Math"/>
                        </a:rPr>
                        <m:t>′</m:t>
                      </m:r>
                      <m:r>
                        <a:rPr lang="en-US" altLang="zh-TW">
                          <a:latin typeface="Cambria Math"/>
                        </a:rPr>
                        <m:t>≡</m:t>
                      </m:r>
                      <m:r>
                        <a:rPr lang="en-US" altLang="zh-TW" i="1">
                          <a:latin typeface="Cambria Math"/>
                        </a:rPr>
                        <m:t>𝛾</m:t>
                      </m:r>
                      <m:r>
                        <a:rPr lang="en-US" altLang="zh-TW" smtClean="0">
                          <a:latin typeface="Cambria Math"/>
                        </a:rPr>
                        <m:t>∆</m:t>
                      </m:r>
                      <m:r>
                        <a:rPr lang="en-US" altLang="zh-TW" i="1" smtClean="0">
                          <a:latin typeface="Cambria Math"/>
                        </a:rPr>
                        <m:t>𝑡</m:t>
                      </m:r>
                      <m:r>
                        <a:rPr lang="en-US" altLang="zh-TW" i="1" smtClean="0">
                          <a:latin typeface="Cambria Math"/>
                        </a:rPr>
                        <m:t>′</m:t>
                      </m:r>
                    </m:oMath>
                  </m:oMathPara>
                </a14:m>
                <a:endParaRPr lang="zh-TW" altLang="en-US" dirty="0"/>
              </a:p>
            </p:txBody>
          </p:sp>
        </mc:Choice>
        <mc:Fallback xmlns="">
          <p:sp>
            <p:nvSpPr>
              <p:cNvPr id="3" name="矩形 2"/>
              <p:cNvSpPr>
                <a:spLocks noRot="1" noChangeAspect="1" noMove="1" noResize="1" noEditPoints="1" noAdjustHandles="1" noChangeArrowheads="1" noChangeShapeType="1" noTextEdit="1"/>
              </p:cNvSpPr>
              <p:nvPr/>
            </p:nvSpPr>
            <p:spPr>
              <a:xfrm>
                <a:off x="3563888" y="5589240"/>
                <a:ext cx="4299702" cy="957313"/>
              </a:xfrm>
              <a:prstGeom prst="rect">
                <a:avLst/>
              </a:prstGeom>
              <a:blipFill rotWithShape="1">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1703387" y="4331926"/>
                <a:ext cx="1107660" cy="612796"/>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a:latin typeface="Cambria Math"/>
                        </a:rPr>
                        <m:t>∆</m:t>
                      </m:r>
                      <m:r>
                        <a:rPr lang="en-US" altLang="zh-TW" i="1">
                          <a:latin typeface="Cambria Math"/>
                        </a:rPr>
                        <m:t>𝑡</m:t>
                      </m:r>
                      <m:r>
                        <a:rPr lang="en-US" altLang="zh-TW" i="1">
                          <a:latin typeface="Cambria Math"/>
                        </a:rPr>
                        <m:t>′</m:t>
                      </m:r>
                      <m:r>
                        <a:rPr lang="en-US" altLang="zh-TW">
                          <a:latin typeface="Cambria Math"/>
                        </a:rPr>
                        <m:t>=</m:t>
                      </m:r>
                      <m:f>
                        <m:fPr>
                          <m:ctrlPr>
                            <a:rPr lang="zh-TW" altLang="zh-TW" i="1">
                              <a:latin typeface="Cambria Math" panose="02040503050406030204" pitchFamily="18" charset="0"/>
                            </a:rPr>
                          </m:ctrlPr>
                        </m:fPr>
                        <m:num>
                          <m:r>
                            <a:rPr lang="en-US" altLang="zh-TW" i="1">
                              <a:latin typeface="Cambria Math"/>
                            </a:rPr>
                            <m:t>2</m:t>
                          </m:r>
                          <m:r>
                            <a:rPr lang="en-US" altLang="zh-TW" i="1">
                              <a:latin typeface="Cambria Math"/>
                            </a:rPr>
                            <m:t>𝐷</m:t>
                          </m:r>
                        </m:num>
                        <m:den>
                          <m:r>
                            <a:rPr lang="en-US" altLang="zh-TW" i="1">
                              <a:latin typeface="Cambria Math"/>
                            </a:rPr>
                            <m:t>𝑐</m:t>
                          </m:r>
                        </m:den>
                      </m:f>
                    </m:oMath>
                  </m:oMathPara>
                </a14:m>
                <a:endParaRPr lang="zh-TW" altLang="en-US" dirty="0"/>
              </a:p>
            </p:txBody>
          </p:sp>
        </mc:Choice>
        <mc:Fallback xmlns="">
          <p:sp>
            <p:nvSpPr>
              <p:cNvPr id="15" name="矩形 14"/>
              <p:cNvSpPr>
                <a:spLocks noRot="1" noChangeAspect="1" noMove="1" noResize="1" noEditPoints="1" noAdjustHandles="1" noChangeArrowheads="1" noChangeShapeType="1" noTextEdit="1"/>
              </p:cNvSpPr>
              <p:nvPr/>
            </p:nvSpPr>
            <p:spPr>
              <a:xfrm>
                <a:off x="1703387" y="4331926"/>
                <a:ext cx="1107660" cy="612796"/>
              </a:xfrm>
              <a:prstGeom prst="rect">
                <a:avLst/>
              </a:prstGeom>
              <a:blipFill rotWithShape="1">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0"/>
              <p:cNvSpPr txBox="1">
                <a:spLocks noChangeArrowheads="1"/>
              </p:cNvSpPr>
              <p:nvPr/>
            </p:nvSpPr>
            <p:spPr bwMode="auto">
              <a:xfrm>
                <a:off x="1703387" y="404664"/>
                <a:ext cx="4501148" cy="369332"/>
              </a:xfrm>
              <a:prstGeom prst="rect">
                <a:avLst/>
              </a:prstGeom>
              <a:solidFill>
                <a:srgbClr val="FFFF00"/>
              </a:solidFill>
              <a:ln>
                <a:noFill/>
              </a:ln>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None/>
                </a:pPr>
                <a14:m>
                  <m:oMathPara xmlns:m="http://schemas.openxmlformats.org/officeDocument/2006/math">
                    <m:oMathParaPr>
                      <m:jc m:val="centerGroup"/>
                    </m:oMathParaPr>
                    <m:oMath xmlns:m="http://schemas.openxmlformats.org/officeDocument/2006/math">
                      <m:r>
                        <m:rPr>
                          <m:nor/>
                        </m:rPr>
                        <a:rPr lang="zh-TW" altLang="en-US" sz="1800" dirty="0" smtClean="0"/>
                        <m:t>太空船上量的時間</m:t>
                      </m:r>
                      <m:r>
                        <a:rPr lang="en-US" altLang="zh-TW" sz="1800">
                          <a:latin typeface="Cambria Math"/>
                        </a:rPr>
                        <m:t>∆</m:t>
                      </m:r>
                      <m:sSup>
                        <m:sSupPr>
                          <m:ctrlPr>
                            <a:rPr lang="en-US"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m:t>
                          </m:r>
                        </m:sup>
                      </m:sSup>
                      <m:r>
                        <a:rPr lang="en-US" altLang="zh-TW" sz="1800" b="0" i="1" smtClean="0">
                          <a:latin typeface="Cambria Math"/>
                        </a:rPr>
                        <m:t>&lt;</m:t>
                      </m:r>
                      <m:r>
                        <m:rPr>
                          <m:nor/>
                        </m:rPr>
                        <a:rPr lang="zh-TW" altLang="en-US" sz="1800" dirty="0" smtClean="0"/>
                        <m:t>地面上量</m:t>
                      </m:r>
                      <m:r>
                        <a:rPr lang="zh-TW" altLang="en-US" sz="1800" b="0" i="1" dirty="0" smtClean="0">
                          <a:latin typeface="Cambria Math"/>
                        </a:rPr>
                        <m:t>的</m:t>
                      </m:r>
                      <m:r>
                        <a:rPr lang="zh-TW" altLang="en-US" sz="1800" i="1" dirty="0">
                          <a:latin typeface="Cambria Math"/>
                        </a:rPr>
                        <m:t>時間</m:t>
                      </m:r>
                      <m:r>
                        <a:rPr lang="en-US" altLang="zh-TW" sz="1800">
                          <a:latin typeface="Cambria Math"/>
                        </a:rPr>
                        <m:t>∆</m:t>
                      </m:r>
                      <m:r>
                        <a:rPr lang="en-US" altLang="zh-TW" sz="1800" i="1">
                          <a:latin typeface="Cambria Math"/>
                        </a:rPr>
                        <m:t>𝑡</m:t>
                      </m:r>
                    </m:oMath>
                  </m:oMathPara>
                </a14:m>
                <a:endParaRPr lang="zh-TW" altLang="en-US" sz="1800" dirty="0"/>
              </a:p>
            </p:txBody>
          </p:sp>
        </mc:Choice>
        <mc:Fallback xmlns="">
          <p:sp>
            <p:nvSpPr>
              <p:cNvPr id="13" name="文字方塊 10"/>
              <p:cNvSpPr txBox="1">
                <a:spLocks noRot="1" noChangeAspect="1" noMove="1" noResize="1" noEditPoints="1" noAdjustHandles="1" noChangeArrowheads="1" noChangeShapeType="1" noTextEdit="1"/>
              </p:cNvSpPr>
              <p:nvPr/>
            </p:nvSpPr>
            <p:spPr bwMode="auto">
              <a:xfrm>
                <a:off x="1703387" y="404664"/>
                <a:ext cx="4501148" cy="369332"/>
              </a:xfrm>
              <a:prstGeom prst="rect">
                <a:avLst/>
              </a:prstGeom>
              <a:blipFill rotWithShape="1">
                <a:blip r:embed="rId12"/>
                <a:stretch>
                  <a:fillRect b="-9836"/>
                </a:stretch>
              </a:blipFill>
              <a:ln>
                <a:noFill/>
              </a:ln>
              <a:extLst/>
            </p:spPr>
            <p:txBody>
              <a:bodyPr/>
              <a:lstStyle/>
              <a:p>
                <a:r>
                  <a:rPr lang="zh-TW" altLang="en-US">
                    <a:noFill/>
                  </a:rPr>
                  <a:t> </a:t>
                </a:r>
              </a:p>
            </p:txBody>
          </p:sp>
        </mc:Fallback>
      </mc:AlternateContent>
    </p:spTree>
    <p:extLst>
      <p:ext uri="{BB962C8B-B14F-4D97-AF65-F5344CB8AC3E}">
        <p14:creationId xmlns:p14="http://schemas.microsoft.com/office/powerpoint/2010/main" val="23777810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4" descr="F37_05"/>
          <p:cNvPicPr>
            <a:picLocks noChangeAspect="1" noChangeArrowheads="1"/>
          </p:cNvPicPr>
          <p:nvPr/>
        </p:nvPicPr>
        <p:blipFill rotWithShape="1">
          <a:blip r:embed="rId4">
            <a:extLst>
              <a:ext uri="{28A0092B-C50C-407E-A947-70E740481C1C}">
                <a14:useLocalDpi xmlns:a14="http://schemas.microsoft.com/office/drawing/2010/main" val="0"/>
              </a:ext>
            </a:extLst>
          </a:blip>
          <a:srcRect b="18341"/>
          <a:stretch/>
        </p:blipFill>
        <p:spPr bwMode="auto">
          <a:xfrm>
            <a:off x="433647" y="519545"/>
            <a:ext cx="5343525" cy="3557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3909" name="Object 4"/>
          <p:cNvGraphicFramePr>
            <a:graphicFrameLocks noChangeAspect="1"/>
          </p:cNvGraphicFramePr>
          <p:nvPr>
            <p:extLst>
              <p:ext uri="{D42A27DB-BD31-4B8C-83A1-F6EECF244321}">
                <p14:modId xmlns:p14="http://schemas.microsoft.com/office/powerpoint/2010/main" val="1808687356"/>
              </p:ext>
            </p:extLst>
          </p:nvPr>
        </p:nvGraphicFramePr>
        <p:xfrm>
          <a:off x="3875992" y="2941251"/>
          <a:ext cx="350837" cy="255587"/>
        </p:xfrm>
        <a:graphic>
          <a:graphicData uri="http://schemas.openxmlformats.org/presentationml/2006/ole">
            <mc:AlternateContent xmlns:mc="http://schemas.openxmlformats.org/markup-compatibility/2006">
              <mc:Choice xmlns:v="urn:schemas-microsoft-com:vml" Requires="v">
                <p:oleObj spid="_x0000_s10547" name="Equation" r:id="rId5" imgW="279279" imgH="203112" progId="Equation.DSMT4">
                  <p:embed/>
                </p:oleObj>
              </mc:Choice>
              <mc:Fallback>
                <p:oleObj name="Equation" r:id="rId5" imgW="279279" imgH="203112" progId="Equation.DSMT4">
                  <p:embed/>
                  <p:pic>
                    <p:nvPicPr>
                      <p:cNvPr id="123909"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5992" y="2941251"/>
                        <a:ext cx="350837" cy="25558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23911" name="文字方塊 7"/>
          <p:cNvSpPr txBox="1">
            <a:spLocks noChangeArrowheads="1"/>
          </p:cNvSpPr>
          <p:nvPr/>
        </p:nvSpPr>
        <p:spPr bwMode="auto">
          <a:xfrm>
            <a:off x="1103112" y="5846687"/>
            <a:ext cx="6170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移動中的鐘看起來（相對於靜止的觀察者）較靜止時走得慢！</a:t>
            </a:r>
          </a:p>
        </p:txBody>
      </p:sp>
      <p:sp>
        <p:nvSpPr>
          <p:cNvPr id="30728" name="文字方塊 8"/>
          <p:cNvSpPr txBox="1">
            <a:spLocks noChangeArrowheads="1"/>
          </p:cNvSpPr>
          <p:nvPr/>
        </p:nvSpPr>
        <p:spPr bwMode="auto">
          <a:xfrm>
            <a:off x="1103112" y="6246868"/>
            <a:ext cx="2665413" cy="369332"/>
          </a:xfrm>
          <a:prstGeom prst="rect">
            <a:avLst/>
          </a:prstGeom>
          <a:noFill/>
          <a:ln w="9525">
            <a:noFill/>
            <a:miter lim="800000"/>
            <a:headEnd/>
            <a:tailEnd/>
          </a:ln>
        </p:spPr>
        <p:txBody>
          <a:bodyPr>
            <a:spAutoFit/>
          </a:bodyPr>
          <a:lstStyle/>
          <a:p>
            <a:pPr>
              <a:defRPr/>
            </a:pPr>
            <a:r>
              <a:rPr lang="en-US" altLang="zh-TW" b="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a:t>Time Dilation</a:t>
            </a:r>
            <a:r>
              <a:rPr lang="zh-TW" altLang="en-US" b="1" dirty="0">
                <a:solidFill>
                  <a:srgbClr val="FF0000"/>
                </a:solidFill>
                <a:latin typeface="Cambria Math" panose="02040503050406030204" pitchFamily="18" charset="0"/>
                <a:cs typeface="Times New Roman" panose="02020603050405020304" pitchFamily="18" charset="0"/>
              </a:rPr>
              <a:t> </a:t>
            </a:r>
            <a:r>
              <a:rPr lang="zh-TW" altLang="en-US" dirty="0">
                <a:solidFill>
                  <a:srgbClr val="FF0000"/>
                </a:solidFill>
              </a:rPr>
              <a:t>時間膨脹</a:t>
            </a:r>
            <a:endParaRPr lang="zh-TW" altLang="en-US" dirty="0"/>
          </a:p>
        </p:txBody>
      </p:sp>
      <p:pic>
        <p:nvPicPr>
          <p:cNvPr id="123913" name="Picture 10" descr="C:\Users\Chia-Hung Chang\Downloads\Data\Halliday8E-0103307-IRCD\Figure\CH37\ch37\afg00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8144" y="1739388"/>
            <a:ext cx="2976562"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3914" name="文字方塊 9"/>
              <p:cNvSpPr txBox="1">
                <a:spLocks noChangeArrowheads="1"/>
              </p:cNvSpPr>
              <p:nvPr/>
            </p:nvSpPr>
            <p:spPr bwMode="auto">
              <a:xfrm>
                <a:off x="1103112" y="5451400"/>
                <a:ext cx="764535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None/>
                </a:pPr>
                <a:r>
                  <a:rPr kumimoji="0" lang="zh-TW" altLang="en-US" sz="1800" dirty="0">
                    <a:latin typeface="Arial" charset="0"/>
                  </a:rPr>
                  <a:t>移動的時鐘上的一段時間</a:t>
                </a:r>
                <a14:m>
                  <m:oMath xmlns:m="http://schemas.openxmlformats.org/officeDocument/2006/math">
                    <m:r>
                      <a:rPr lang="en-US" altLang="zh-TW" sz="1800">
                        <a:latin typeface="Cambria Math"/>
                      </a:rPr>
                      <m:t>∆</m:t>
                    </m:r>
                    <m:r>
                      <a:rPr lang="en-US" altLang="zh-TW" sz="1800" i="1">
                        <a:latin typeface="Cambria Math"/>
                      </a:rPr>
                      <m:t>𝑡</m:t>
                    </m:r>
                    <m:r>
                      <a:rPr lang="en-US" altLang="zh-TW" sz="1800" i="1">
                        <a:latin typeface="Cambria Math"/>
                      </a:rPr>
                      <m:t>′</m:t>
                    </m:r>
                  </m:oMath>
                </a14:m>
                <a:r>
                  <a:rPr kumimoji="0" lang="zh-TW" altLang="en-US" sz="1800" dirty="0">
                    <a:latin typeface="Arial" charset="0"/>
                  </a:rPr>
                  <a:t>，從靜止的觀察者量起來是比較長的</a:t>
                </a:r>
                <a14:m>
                  <m:oMath xmlns:m="http://schemas.openxmlformats.org/officeDocument/2006/math">
                    <m:r>
                      <a:rPr lang="en-US" altLang="zh-TW" sz="1800">
                        <a:latin typeface="Cambria Math"/>
                      </a:rPr>
                      <m:t>∆</m:t>
                    </m:r>
                    <m:r>
                      <a:rPr lang="en-US" altLang="zh-TW" sz="1800" i="1">
                        <a:latin typeface="Cambria Math"/>
                      </a:rPr>
                      <m:t>𝑡</m:t>
                    </m:r>
                  </m:oMath>
                </a14:m>
                <a:r>
                  <a:rPr kumimoji="0" lang="zh-TW" altLang="en-US" sz="1800" dirty="0">
                    <a:latin typeface="Arial" charset="0"/>
                  </a:rPr>
                  <a:t>，</a:t>
                </a:r>
              </a:p>
            </p:txBody>
          </p:sp>
        </mc:Choice>
        <mc:Fallback xmlns="">
          <p:sp>
            <p:nvSpPr>
              <p:cNvPr id="123914" name="文字方塊 9"/>
              <p:cNvSpPr txBox="1">
                <a:spLocks noRot="1" noChangeAspect="1" noMove="1" noResize="1" noEditPoints="1" noAdjustHandles="1" noChangeArrowheads="1" noChangeShapeType="1" noTextEdit="1"/>
              </p:cNvSpPr>
              <p:nvPr/>
            </p:nvSpPr>
            <p:spPr bwMode="auto">
              <a:xfrm>
                <a:off x="1103112" y="5451400"/>
                <a:ext cx="7645352" cy="369332"/>
              </a:xfrm>
              <a:prstGeom prst="rect">
                <a:avLst/>
              </a:prstGeom>
              <a:blipFill>
                <a:blip r:embed="rId8"/>
                <a:stretch>
                  <a:fillRect l="-498" t="-3333"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graphicFrame>
        <p:nvGraphicFramePr>
          <p:cNvPr id="11" name="Object 8"/>
          <p:cNvGraphicFramePr>
            <a:graphicFrameLocks noChangeAspect="1"/>
          </p:cNvGraphicFramePr>
          <p:nvPr>
            <p:extLst>
              <p:ext uri="{D42A27DB-BD31-4B8C-83A1-F6EECF244321}">
                <p14:modId xmlns:p14="http://schemas.microsoft.com/office/powerpoint/2010/main" val="1480954919"/>
              </p:ext>
            </p:extLst>
          </p:nvPr>
        </p:nvGraphicFramePr>
        <p:xfrm>
          <a:off x="1139688" y="3157275"/>
          <a:ext cx="287337" cy="223837"/>
        </p:xfrm>
        <a:graphic>
          <a:graphicData uri="http://schemas.openxmlformats.org/presentationml/2006/ole">
            <mc:AlternateContent xmlns:mc="http://schemas.openxmlformats.org/markup-compatibility/2006">
              <mc:Choice xmlns:v="urn:schemas-microsoft-com:vml" Requires="v">
                <p:oleObj spid="_x0000_s10548" name="Equation" r:id="rId9" imgW="228402" imgH="177646" progId="Equation.DSMT4">
                  <p:embed/>
                </p:oleObj>
              </mc:Choice>
              <mc:Fallback>
                <p:oleObj name="Equation" r:id="rId9" imgW="228402" imgH="177646" progId="Equation.DSMT4">
                  <p:embed/>
                  <p:pic>
                    <p:nvPicPr>
                      <p:cNvPr id="11"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9688" y="3157275"/>
                        <a:ext cx="287337" cy="22383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2"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r="74741" b="42967"/>
          <a:stretch/>
        </p:blipFill>
        <p:spPr bwMode="auto">
          <a:xfrm>
            <a:off x="1715752" y="853019"/>
            <a:ext cx="667099" cy="740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60576" t="48049" r="30913" b="12612"/>
          <a:stretch/>
        </p:blipFill>
        <p:spPr bwMode="auto">
          <a:xfrm>
            <a:off x="5124417" y="853019"/>
            <a:ext cx="418781" cy="95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4" name="矩形 13"/>
              <p:cNvSpPr/>
              <p:nvPr/>
            </p:nvSpPr>
            <p:spPr>
              <a:xfrm>
                <a:off x="1103112" y="4360266"/>
                <a:ext cx="2295885" cy="978345"/>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a:latin typeface="Cambria Math"/>
                        </a:rPr>
                        <m:t>∆</m:t>
                      </m:r>
                      <m:r>
                        <a:rPr lang="en-US" altLang="zh-TW" i="1">
                          <a:latin typeface="Cambria Math"/>
                        </a:rPr>
                        <m:t>𝑡</m:t>
                      </m:r>
                      <m:r>
                        <a:rPr lang="en-US" altLang="zh-TW" i="1">
                          <a:latin typeface="Cambria Math"/>
                        </a:rPr>
                        <m:t>=</m:t>
                      </m:r>
                      <m:f>
                        <m:fPr>
                          <m:ctrlPr>
                            <a:rPr lang="zh-TW" altLang="zh-TW" i="1">
                              <a:latin typeface="Cambria Math" panose="02040503050406030204" pitchFamily="18" charset="0"/>
                            </a:rPr>
                          </m:ctrlPr>
                        </m:fPr>
                        <m:num>
                          <m:r>
                            <a:rPr lang="en-US" altLang="zh-TW">
                              <a:latin typeface="Cambria Math"/>
                            </a:rPr>
                            <m:t>∆</m:t>
                          </m:r>
                          <m:r>
                            <a:rPr lang="en-US" altLang="zh-TW" i="1">
                              <a:latin typeface="Cambria Math"/>
                            </a:rPr>
                            <m:t>𝑡</m:t>
                          </m:r>
                          <m:r>
                            <a:rPr lang="en-US" altLang="zh-TW" i="1">
                              <a:latin typeface="Cambria Math"/>
                            </a:rPr>
                            <m:t>′</m:t>
                          </m:r>
                        </m:num>
                        <m:den>
                          <m:rad>
                            <m:radPr>
                              <m:degHide m:val="on"/>
                              <m:ctrlPr>
                                <a:rPr lang="zh-TW" altLang="zh-TW" i="1">
                                  <a:latin typeface="Cambria Math" panose="02040503050406030204" pitchFamily="18" charset="0"/>
                                </a:rPr>
                              </m:ctrlPr>
                            </m:radPr>
                            <m:deg/>
                            <m:e>
                              <m:r>
                                <a:rPr lang="en-US" altLang="zh-TW" i="1">
                                  <a:latin typeface="Cambria Math"/>
                                </a:rPr>
                                <m:t>1−</m:t>
                              </m:r>
                              <m:f>
                                <m:fPr>
                                  <m:ctrlPr>
                                    <a:rPr lang="zh-TW" altLang="zh-TW" i="1">
                                      <a:latin typeface="Cambria Math" panose="02040503050406030204" pitchFamily="18" charset="0"/>
                                    </a:rPr>
                                  </m:ctrlPr>
                                </m:fPr>
                                <m:num>
                                  <m:sSup>
                                    <m:sSupPr>
                                      <m:ctrlPr>
                                        <a:rPr lang="zh-TW" altLang="zh-TW" i="1">
                                          <a:latin typeface="Cambria Math" panose="02040503050406030204" pitchFamily="18" charset="0"/>
                                        </a:rPr>
                                      </m:ctrlPr>
                                    </m:sSupPr>
                                    <m:e>
                                      <m:r>
                                        <a:rPr lang="en-US" altLang="zh-TW" i="1">
                                          <a:latin typeface="Cambria Math"/>
                                        </a:rPr>
                                        <m:t>𝑣</m:t>
                                      </m:r>
                                    </m:e>
                                    <m:sup>
                                      <m:r>
                                        <a:rPr lang="en-US" altLang="zh-TW" i="1">
                                          <a:latin typeface="Cambria Math"/>
                                        </a:rPr>
                                        <m:t>2</m:t>
                                      </m:r>
                                    </m:sup>
                                  </m:sSup>
                                </m:num>
                                <m:den>
                                  <m:sSup>
                                    <m:sSupPr>
                                      <m:ctrlPr>
                                        <a:rPr lang="zh-TW" altLang="zh-TW" i="1">
                                          <a:latin typeface="Cambria Math" panose="02040503050406030204" pitchFamily="18" charset="0"/>
                                        </a:rPr>
                                      </m:ctrlPr>
                                    </m:sSupPr>
                                    <m:e>
                                      <m:r>
                                        <a:rPr lang="en-US" altLang="zh-TW" i="1">
                                          <a:latin typeface="Cambria Math"/>
                                        </a:rPr>
                                        <m:t>𝑐</m:t>
                                      </m:r>
                                    </m:e>
                                    <m:sup>
                                      <m:r>
                                        <a:rPr lang="en-US" altLang="zh-TW" i="1">
                                          <a:latin typeface="Cambria Math"/>
                                        </a:rPr>
                                        <m:t>2</m:t>
                                      </m:r>
                                    </m:sup>
                                  </m:sSup>
                                </m:den>
                              </m:f>
                            </m:e>
                          </m:rad>
                        </m:den>
                      </m:f>
                      <m:r>
                        <a:rPr lang="en-US" altLang="zh-TW">
                          <a:latin typeface="Cambria Math"/>
                        </a:rPr>
                        <m:t>≡</m:t>
                      </m:r>
                      <m:r>
                        <a:rPr lang="en-US" altLang="zh-TW" i="1">
                          <a:latin typeface="Cambria Math"/>
                        </a:rPr>
                        <m:t>𝛾</m:t>
                      </m:r>
                      <m:r>
                        <a:rPr lang="en-US" altLang="zh-TW">
                          <a:latin typeface="Cambria Math"/>
                        </a:rPr>
                        <m:t>∆</m:t>
                      </m:r>
                      <m:r>
                        <a:rPr lang="en-US" altLang="zh-TW" i="1">
                          <a:latin typeface="Cambria Math"/>
                        </a:rPr>
                        <m:t>𝑡</m:t>
                      </m:r>
                      <m:r>
                        <a:rPr lang="en-US" altLang="zh-TW" i="1">
                          <a:latin typeface="Cambria Math"/>
                        </a:rPr>
                        <m:t>′</m:t>
                      </m:r>
                    </m:oMath>
                  </m:oMathPara>
                </a14:m>
                <a:endParaRPr lang="zh-TW" altLang="en-US" dirty="0"/>
              </a:p>
            </p:txBody>
          </p:sp>
        </mc:Choice>
        <mc:Fallback xmlns="">
          <p:sp>
            <p:nvSpPr>
              <p:cNvPr id="14" name="矩形 13"/>
              <p:cNvSpPr>
                <a:spLocks noRot="1" noChangeAspect="1" noMove="1" noResize="1" noEditPoints="1" noAdjustHandles="1" noChangeArrowheads="1" noChangeShapeType="1" noTextEdit="1"/>
              </p:cNvSpPr>
              <p:nvPr/>
            </p:nvSpPr>
            <p:spPr>
              <a:xfrm>
                <a:off x="1103112" y="4360266"/>
                <a:ext cx="2295885" cy="978345"/>
              </a:xfrm>
              <a:prstGeom prst="rect">
                <a:avLst/>
              </a:prstGeom>
              <a:blipFill>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0"/>
              <p:cNvSpPr txBox="1">
                <a:spLocks noChangeArrowheads="1"/>
              </p:cNvSpPr>
              <p:nvPr/>
            </p:nvSpPr>
            <p:spPr bwMode="auto">
              <a:xfrm>
                <a:off x="3728490" y="4360266"/>
                <a:ext cx="4501148" cy="369332"/>
              </a:xfrm>
              <a:prstGeom prst="rect">
                <a:avLst/>
              </a:prstGeom>
              <a:solidFill>
                <a:srgbClr val="FFFF99"/>
              </a:solidFill>
              <a:ln>
                <a:noFill/>
              </a:ln>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14:m>
                  <m:oMath xmlns:m="http://schemas.openxmlformats.org/officeDocument/2006/math">
                    <m:r>
                      <m:rPr>
                        <m:nor/>
                      </m:rPr>
                      <a:rPr lang="zh-TW" altLang="en-US" sz="1800" dirty="0" smtClean="0"/>
                      <m:t>地面上量</m:t>
                    </m:r>
                    <m:r>
                      <a:rPr lang="zh-TW" altLang="en-US" sz="1800" b="0" i="1" dirty="0" smtClean="0">
                        <a:latin typeface="Cambria Math"/>
                      </a:rPr>
                      <m:t>的</m:t>
                    </m:r>
                    <m:r>
                      <a:rPr lang="zh-TW" altLang="en-US" sz="1800" i="1" dirty="0">
                        <a:latin typeface="Cambria Math"/>
                      </a:rPr>
                      <m:t>時間</m:t>
                    </m:r>
                    <m:r>
                      <a:rPr lang="en-US" altLang="zh-TW" sz="1800">
                        <a:latin typeface="Cambria Math"/>
                      </a:rPr>
                      <m:t>∆</m:t>
                    </m:r>
                    <m:r>
                      <a:rPr lang="en-US" altLang="zh-TW" sz="1800" i="1">
                        <a:latin typeface="Cambria Math"/>
                      </a:rPr>
                      <m:t>𝑡</m:t>
                    </m:r>
                    <m:r>
                      <a:rPr lang="en-US" altLang="zh-TW" sz="1800" b="0" i="1" smtClean="0">
                        <a:latin typeface="Cambria Math"/>
                      </a:rPr>
                      <m:t>&gt;</m:t>
                    </m:r>
                  </m:oMath>
                </a14:m>
                <a:r>
                  <a:rPr lang="zh-TW" altLang="en-US" sz="1800" dirty="0"/>
                  <a:t>太空船上量的時間</a:t>
                </a:r>
                <a14:m>
                  <m:oMath xmlns:m="http://schemas.openxmlformats.org/officeDocument/2006/math">
                    <m:r>
                      <a:rPr lang="en-US" altLang="zh-TW" sz="1800">
                        <a:latin typeface="Cambria Math"/>
                      </a:rPr>
                      <m:t>∆</m:t>
                    </m:r>
                    <m:r>
                      <a:rPr lang="en-US" altLang="zh-TW" sz="1800" i="1">
                        <a:latin typeface="Cambria Math"/>
                      </a:rPr>
                      <m:t>𝑡</m:t>
                    </m:r>
                    <m:r>
                      <a:rPr lang="en-US" altLang="zh-TW" sz="1800" i="1">
                        <a:latin typeface="Cambria Math"/>
                      </a:rPr>
                      <m:t>′</m:t>
                    </m:r>
                  </m:oMath>
                </a14:m>
                <a:endParaRPr lang="zh-TW" altLang="en-US" sz="1800" dirty="0"/>
              </a:p>
            </p:txBody>
          </p:sp>
        </mc:Choice>
        <mc:Fallback xmlns="">
          <p:sp>
            <p:nvSpPr>
              <p:cNvPr id="15" name="文字方塊 10"/>
              <p:cNvSpPr txBox="1">
                <a:spLocks noRot="1" noChangeAspect="1" noMove="1" noResize="1" noEditPoints="1" noAdjustHandles="1" noChangeArrowheads="1" noChangeShapeType="1" noTextEdit="1"/>
              </p:cNvSpPr>
              <p:nvPr/>
            </p:nvSpPr>
            <p:spPr bwMode="auto">
              <a:xfrm>
                <a:off x="3728490" y="4360266"/>
                <a:ext cx="4501148" cy="369332"/>
              </a:xfrm>
              <a:prstGeom prst="rect">
                <a:avLst/>
              </a:prstGeom>
              <a:blipFill>
                <a:blip r:embed="rId13"/>
                <a:stretch>
                  <a:fillRect l="-282" t="-3333" b="-23333"/>
                </a:stretch>
              </a:blipFill>
              <a:ln>
                <a:noFill/>
              </a:ln>
            </p:spPr>
            <p:txBody>
              <a:bodyPr/>
              <a:lstStyle/>
              <a:p>
                <a:r>
                  <a:rPr lang="zh-TW" altLang="en-US">
                    <a:noFill/>
                  </a:rPr>
                  <a:t> </a:t>
                </a:r>
              </a:p>
            </p:txBody>
          </p:sp>
        </mc:Fallback>
      </mc:AlternateContent>
    </p:spTree>
    <p:extLst>
      <p:ext uri="{BB962C8B-B14F-4D97-AF65-F5344CB8AC3E}">
        <p14:creationId xmlns:p14="http://schemas.microsoft.com/office/powerpoint/2010/main" val="2768952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http://www.newyorker.com/images/2009/04/20/cartoons/090420_cartoon_1_a14142_p465.gif">
            <a:hlinkClick r:id="rId2" tooltip="Einstein discovers that time can stop completely"/>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352447"/>
            <a:ext cx="44291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7"/>
          <p:cNvSpPr txBox="1">
            <a:spLocks noChangeArrowheads="1"/>
          </p:cNvSpPr>
          <p:nvPr/>
        </p:nvSpPr>
        <p:spPr bwMode="auto">
          <a:xfrm>
            <a:off x="1486693" y="4797152"/>
            <a:ext cx="6170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移動中的鐘，由靜止的觀察者測量起來，較靜止時走得慢！</a:t>
            </a:r>
          </a:p>
        </p:txBody>
      </p:sp>
      <p:sp>
        <p:nvSpPr>
          <p:cNvPr id="2" name="文字方塊 1"/>
          <p:cNvSpPr txBox="1"/>
          <p:nvPr/>
        </p:nvSpPr>
        <p:spPr>
          <a:xfrm>
            <a:off x="1486693" y="5300782"/>
            <a:ext cx="6336704" cy="369332"/>
          </a:xfrm>
          <a:prstGeom prst="rect">
            <a:avLst/>
          </a:prstGeom>
          <a:noFill/>
        </p:spPr>
        <p:txBody>
          <a:bodyPr wrap="square" rtlCol="0">
            <a:spAutoFit/>
          </a:bodyPr>
          <a:lstStyle/>
          <a:p>
            <a:r>
              <a:rPr lang="zh-TW" altLang="en-US" dirty="0"/>
              <a:t>這完全是光速恆定現象的邏輯結果！</a:t>
            </a:r>
          </a:p>
        </p:txBody>
      </p:sp>
      <p:sp>
        <p:nvSpPr>
          <p:cNvPr id="4" name="文字方塊 3">
            <a:extLst>
              <a:ext uri="{FF2B5EF4-FFF2-40B4-BE49-F238E27FC236}">
                <a16:creationId xmlns:a16="http://schemas.microsoft.com/office/drawing/2014/main" id="{E12F0719-4D61-9C42-80A2-DF95D1C1B4F6}"/>
              </a:ext>
            </a:extLst>
          </p:cNvPr>
          <p:cNvSpPr txBox="1"/>
          <p:nvPr/>
        </p:nvSpPr>
        <p:spPr>
          <a:xfrm>
            <a:off x="1486693" y="5804412"/>
            <a:ext cx="7333779" cy="369332"/>
          </a:xfrm>
          <a:prstGeom prst="rect">
            <a:avLst/>
          </a:prstGeom>
          <a:noFill/>
        </p:spPr>
        <p:txBody>
          <a:bodyPr wrap="square" rtlCol="0">
            <a:spAutoFit/>
          </a:bodyPr>
          <a:lstStyle/>
          <a:p>
            <a:r>
              <a:rPr kumimoji="1" lang="zh-TW" altLang="en-US" dirty="0"/>
              <a:t>時間與測量者的運動狀態，以及測量的位置有關，而不是絕對的！</a:t>
            </a:r>
          </a:p>
        </p:txBody>
      </p:sp>
    </p:spTree>
    <p:extLst>
      <p:ext uri="{BB962C8B-B14F-4D97-AF65-F5344CB8AC3E}">
        <p14:creationId xmlns:p14="http://schemas.microsoft.com/office/powerpoint/2010/main" val="38932450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twin"/>
          <p:cNvPicPr>
            <a:picLocks noChangeAspect="1" noChangeArrowheads="1"/>
          </p:cNvPicPr>
          <p:nvPr/>
        </p:nvPicPr>
        <p:blipFill>
          <a:blip r:embed="rId2">
            <a:extLst>
              <a:ext uri="{28A0092B-C50C-407E-A947-70E740481C1C}">
                <a14:useLocalDpi xmlns:a14="http://schemas.microsoft.com/office/drawing/2010/main" val="0"/>
              </a:ext>
            </a:extLst>
          </a:blip>
          <a:srcRect b="61183"/>
          <a:stretch>
            <a:fillRect/>
          </a:stretch>
        </p:blipFill>
        <p:spPr bwMode="auto">
          <a:xfrm>
            <a:off x="1979711" y="708302"/>
            <a:ext cx="2701925"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5" descr="twin"/>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t="37372"/>
          <a:stretch>
            <a:fillRect/>
          </a:stretch>
        </p:blipFill>
        <p:spPr>
          <a:xfrm>
            <a:off x="4788024" y="693006"/>
            <a:ext cx="2529094" cy="5537843"/>
          </a:xfrm>
          <a:noFill/>
        </p:spPr>
      </p:pic>
      <mc:AlternateContent xmlns:mc="http://schemas.openxmlformats.org/markup-compatibility/2006" xmlns:a14="http://schemas.microsoft.com/office/drawing/2010/main">
        <mc:Choice Requires="a14">
          <p:sp>
            <p:nvSpPr>
              <p:cNvPr id="6" name="文字方塊 5"/>
              <p:cNvSpPr txBox="1"/>
              <p:nvPr/>
            </p:nvSpPr>
            <p:spPr>
              <a:xfrm>
                <a:off x="2987824" y="4793520"/>
                <a:ext cx="1044116"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r>
                        <a:rPr lang="en-US" altLang="zh-TW" b="0" i="1" smtClean="0">
                          <a:latin typeface="Cambria Math"/>
                        </a:rPr>
                        <m:t>𝑡</m:t>
                      </m:r>
                      <m:r>
                        <a:rPr lang="en-US" altLang="zh-TW" b="0" i="1" smtClean="0">
                          <a:latin typeface="Cambria Math"/>
                        </a:rPr>
                        <m:t>&gt;∆</m:t>
                      </m:r>
                      <m:r>
                        <a:rPr lang="en-US" altLang="zh-TW" b="0" i="1" smtClean="0">
                          <a:latin typeface="Cambria Math"/>
                          <a:ea typeface="Cambria Math"/>
                        </a:rPr>
                        <m:t>𝑡</m:t>
                      </m:r>
                      <m:r>
                        <a:rPr lang="en-US" altLang="zh-TW" b="0" i="1" smtClean="0">
                          <a:latin typeface="Cambria Math"/>
                          <a:ea typeface="Cambria Math"/>
                        </a:rPr>
                        <m:t>′</m:t>
                      </m:r>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2987824" y="4793520"/>
                <a:ext cx="1044116" cy="369332"/>
              </a:xfrm>
              <a:prstGeom prst="rect">
                <a:avLst/>
              </a:prstGeom>
              <a:blipFill>
                <a:blip r:embed="rId3"/>
                <a:stretch>
                  <a:fillRect/>
                </a:stretch>
              </a:blipFill>
            </p:spPr>
            <p:txBody>
              <a:bodyPr/>
              <a:lstStyle/>
              <a:p>
                <a:r>
                  <a:rPr lang="zh-TW" altLang="en-US">
                    <a:noFill/>
                  </a:rPr>
                  <a:t> </a:t>
                </a:r>
              </a:p>
            </p:txBody>
          </p:sp>
        </mc:Fallback>
      </mc:AlternateContent>
      <p:sp>
        <p:nvSpPr>
          <p:cNvPr id="8" name="文字方塊 7">
            <a:extLst>
              <a:ext uri="{FF2B5EF4-FFF2-40B4-BE49-F238E27FC236}">
                <a16:creationId xmlns:a16="http://schemas.microsoft.com/office/drawing/2014/main" id="{9E0212C3-3B80-C64E-8186-DE66E4098A55}"/>
              </a:ext>
            </a:extLst>
          </p:cNvPr>
          <p:cNvSpPr txBox="1">
            <a:spLocks noChangeArrowheads="1"/>
          </p:cNvSpPr>
          <p:nvPr/>
        </p:nvSpPr>
        <p:spPr bwMode="auto">
          <a:xfrm>
            <a:off x="755712" y="259584"/>
            <a:ext cx="80824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移動的時鐘</a:t>
            </a:r>
            <a:r>
              <a:rPr lang="zh-CN" altLang="en-US" sz="1800" dirty="0"/>
              <a:t>與</a:t>
            </a:r>
            <a:r>
              <a:rPr lang="zh-TW" altLang="en-US" sz="1800" dirty="0"/>
              <a:t>靜止的時鐘如果走速不同，那可以讓兩者比較一下嗎？</a:t>
            </a:r>
          </a:p>
        </p:txBody>
      </p:sp>
      <p:sp>
        <p:nvSpPr>
          <p:cNvPr id="9" name="文字方塊 6">
            <a:extLst>
              <a:ext uri="{FF2B5EF4-FFF2-40B4-BE49-F238E27FC236}">
                <a16:creationId xmlns:a16="http://schemas.microsoft.com/office/drawing/2014/main" id="{EBE80252-F20F-3341-BE17-C6CB78B24DF9}"/>
              </a:ext>
            </a:extLst>
          </p:cNvPr>
          <p:cNvSpPr txBox="1">
            <a:spLocks noChangeArrowheads="1"/>
          </p:cNvSpPr>
          <p:nvPr/>
        </p:nvSpPr>
        <p:spPr bwMode="auto">
          <a:xfrm>
            <a:off x="1077607" y="6252848"/>
            <a:ext cx="78868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離開地球的孿生姊姊一直在運動，時鐘較慢，再相見時姊姊會比弟弟年輕！</a:t>
            </a:r>
          </a:p>
        </p:txBody>
      </p:sp>
    </p:spTree>
    <p:extLst>
      <p:ext uri="{BB962C8B-B14F-4D97-AF65-F5344CB8AC3E}">
        <p14:creationId xmlns:p14="http://schemas.microsoft.com/office/powerpoint/2010/main" val="2238676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anim calcmode="lin" valueType="num">
                                      <p:cBhvr additive="base">
                                        <p:cTn id="13" dur="500" fill="hold"/>
                                        <p:tgtEl>
                                          <p:spTgt spid="7171"/>
                                        </p:tgtEl>
                                        <p:attrNameLst>
                                          <p:attrName>ppt_x</p:attrName>
                                        </p:attrNameLst>
                                      </p:cBhvr>
                                      <p:tavLst>
                                        <p:tav tm="0">
                                          <p:val>
                                            <p:strVal val="#ppt_x"/>
                                          </p:val>
                                        </p:tav>
                                        <p:tav tm="100000">
                                          <p:val>
                                            <p:strVal val="#ppt_x"/>
                                          </p:val>
                                        </p:tav>
                                      </p:tavLst>
                                    </p:anim>
                                    <p:anim calcmode="lin" valueType="num">
                                      <p:cBhvr additive="base">
                                        <p:cTn id="14" dur="500" fill="hold"/>
                                        <p:tgtEl>
                                          <p:spTgt spid="717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The twin paradox in relativity revisited | physics4me">
            <a:extLst>
              <a:ext uri="{FF2B5EF4-FFF2-40B4-BE49-F238E27FC236}">
                <a16:creationId xmlns:a16="http://schemas.microsoft.com/office/drawing/2014/main" id="{A65F7CE0-65FA-D141-BA18-31DF7F568B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60648"/>
            <a:ext cx="8285222" cy="6012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465015"/>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44450">
          <a:solidFill>
            <a:srgbClr val="00B050"/>
          </a:solidFill>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746</TotalTime>
  <Words>6908</Words>
  <Application>Microsoft Macintosh PowerPoint</Application>
  <PresentationFormat>On-screen Show (4:3)</PresentationFormat>
  <Paragraphs>731</Paragraphs>
  <Slides>209</Slides>
  <Notes>2</Notes>
  <HiddenSlides>19</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209</vt:i4>
      </vt:variant>
    </vt:vector>
  </HeadingPairs>
  <TitlesOfParts>
    <vt:vector size="218" baseType="lpstr">
      <vt:lpstr>Linux Libertine</vt:lpstr>
      <vt:lpstr>新細明體</vt:lpstr>
      <vt:lpstr>Arial</vt:lpstr>
      <vt:lpstr>Cambria Math</vt:lpstr>
      <vt:lpstr>Tahoma</vt:lpstr>
      <vt:lpstr>Times New Roman</vt:lpstr>
      <vt:lpstr>預設簡報設計</vt:lpstr>
      <vt:lpstr>方程式</vt:lpstr>
      <vt:lpstr>Equation</vt:lpstr>
      <vt:lpstr>PowerPoint Presentation</vt:lpstr>
      <vt:lpstr>PowerPoint Presentation</vt:lpstr>
      <vt:lpstr>PowerPoint Presentation</vt:lpstr>
      <vt:lpstr>PowerPoint Presentation</vt:lpstr>
      <vt:lpstr>PowerPoint Presentation</vt:lpstr>
      <vt:lpstr>物理是什麼？</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Relativity of Simultaneity 同時性是相對的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時間膨脹的驗證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對火星逆行的自然解釋</vt:lpstr>
      <vt:lpstr>PowerPoint Presentation</vt:lpstr>
      <vt:lpstr>PowerPoint Presentation</vt:lpstr>
      <vt:lpstr>古典物理定律極為簡單</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如果可以將一個硬幣殲滅，全部化為能量……</vt:lpstr>
      <vt:lpstr>PowerPoint Presentation</vt:lpstr>
      <vt:lpstr>核子</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Chain reaction</vt:lpstr>
      <vt:lpstr>PowerPoint Presentation</vt:lpstr>
      <vt:lpstr>Atomic bomb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Tabletop fusion and the scandal</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Chia-Hung Vincent Chang</dc:creator>
  <cp:lastModifiedBy>Chia-Hung Vincent Chang</cp:lastModifiedBy>
  <cp:revision>33</cp:revision>
  <dcterms:created xsi:type="dcterms:W3CDTF">2020-09-14T03:16:26Z</dcterms:created>
  <dcterms:modified xsi:type="dcterms:W3CDTF">2021-10-04T03:26:35Z</dcterms:modified>
</cp:coreProperties>
</file>