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31" r:id="rId2"/>
    <p:sldId id="477" r:id="rId3"/>
    <p:sldId id="475" r:id="rId4"/>
    <p:sldId id="476" r:id="rId5"/>
    <p:sldId id="436" r:id="rId6"/>
    <p:sldId id="433" r:id="rId7"/>
    <p:sldId id="435" r:id="rId8"/>
    <p:sldId id="449" r:id="rId9"/>
    <p:sldId id="1107" r:id="rId10"/>
    <p:sldId id="428" r:id="rId11"/>
    <p:sldId id="409" r:id="rId12"/>
    <p:sldId id="410" r:id="rId13"/>
    <p:sldId id="412" r:id="rId14"/>
    <p:sldId id="413" r:id="rId15"/>
    <p:sldId id="430" r:id="rId1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33CC33"/>
    <a:srgbClr val="FFFF99"/>
    <a:srgbClr val="3333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5"/>
    <p:restoredTop sz="94660"/>
  </p:normalViewPr>
  <p:slideViewPr>
    <p:cSldViewPr>
      <p:cViewPr varScale="1">
        <p:scale>
          <a:sx n="111" d="100"/>
          <a:sy n="111" d="100"/>
        </p:scale>
        <p:origin x="16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5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E6D94F1-40E0-4B2C-A682-0C538A41D9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2452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CC227-A06E-4045-969E-8215EA5DAF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5741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18888-5E35-4699-940E-B2FE5F12B4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676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B1832-6C3B-4051-BE9D-61CFC95E101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9424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標題，文字及美工圖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美工圖案版面配置區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5346E-6623-4D8D-928F-7E41E3AC25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6110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388AF-86EB-4D3D-A2EF-E8C94E07D1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50106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標題， 2 個小物件與1 個大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47F68-513E-4E10-A163-7FE3D86DB1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4527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67F72-01CE-4BE7-8D01-AF6BC60BC1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5576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2D01E-C4B5-4106-9B03-7D4C4EAE78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0587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70B03-B977-4CA5-9F41-744F78FE49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117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46330-8267-4AAB-BAF7-62CB9E7857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107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A26CB-7821-4E54-A076-9E08975941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776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7C40E-B24E-4909-BF50-5D68274CE46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2535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37FEF-2984-4CA0-97AF-B5C1C09031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4841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EC982-535D-49AB-881E-9636999D97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8185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453A1-616E-492E-9FEF-F56A93BB67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8204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F38E31F-2BA2-4AD8-9169-E98D49DB39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  <p:sldLayoutId id="2147484476" r:id="rId12"/>
    <p:sldLayoutId id="2147484477" r:id="rId13"/>
    <p:sldLayoutId id="2147484478" r:id="rId14"/>
    <p:sldLayoutId id="214748447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HVincentChang" TargetMode="External"/><Relationship Id="rId2" Type="http://schemas.openxmlformats.org/officeDocument/2006/relationships/hyperlink" Target="mailto:chvchang@hot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hy.ntnu.edu.tw/~chchang/GRP.htm" TargetMode="External"/><Relationship Id="rId4" Type="http://schemas.openxmlformats.org/officeDocument/2006/relationships/hyperlink" Target="http://phy.ntnu.edu.tw/~chchan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mirrorvoice.com.tw/podcasts/7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as.wiley.com/WileyCDA/WileyTitle/productCd-1118230744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792649" y="1268760"/>
            <a:ext cx="557825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老師：張嘉泓                 物理系</a:t>
            </a:r>
            <a:endParaRPr lang="en-US" altLang="zh-TW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/>
              <a:t>                                                           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Office:   A213     Phone #: 7749-6038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手機：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0922-492150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E-mail:   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  <a:hlinkClick r:id="rId2"/>
              </a:rPr>
              <a:t>chvchang@hotmail.com</a:t>
            </a:r>
            <a:endParaRPr lang="en-US" altLang="zh-TW" sz="18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FB:</a:t>
            </a: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  <a:hlinkClick r:id="rId3"/>
              </a:rPr>
              <a:t>https://www.facebook.com/CHVincentChang</a:t>
            </a:r>
            <a:endParaRPr lang="en-US" altLang="zh-TW" sz="18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cs typeface="Times New Roman" pitchFamily="18" charset="0"/>
              </a:rPr>
              <a:t>個人網址</a:t>
            </a: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  <a:hlinkClick r:id="rId4"/>
              </a:rPr>
              <a:t>http://phy.ntnu.edu.tw/~chchang</a:t>
            </a:r>
            <a:endParaRPr lang="en-US" altLang="zh-TW" sz="18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      課程網址：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  <a:hlinkClick r:id="rId5"/>
              </a:rPr>
              <a:t>http://phy.ntnu.edu.tw/~chchang/GRP.htm</a:t>
            </a:r>
            <a:endParaRPr lang="en-US" altLang="zh-TW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614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755576" y="2342644"/>
            <a:ext cx="792088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Grade: 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US" altLang="zh-TW" sz="18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一次期中考試（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50%</a:t>
            </a: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），一次期末考試（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50%</a:t>
            </a: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）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6C95DE-68DC-204B-83DC-B904A5D9F16E}"/>
              </a:ext>
            </a:extLst>
          </p:cNvPr>
          <p:cNvSpPr txBox="1"/>
          <p:nvPr/>
        </p:nvSpPr>
        <p:spPr>
          <a:xfrm>
            <a:off x="2843808" y="342900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/>
              <a:t>會出習題，但不需交，解答會給。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71713" y="548680"/>
            <a:ext cx="2520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zh-TW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1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Mechanics</a:t>
            </a:r>
            <a:r>
              <a:rPr lang="zh-TW" altLang="en-US" sz="1800" dirty="0">
                <a:latin typeface="Cambria Math" panose="02040503050406030204" pitchFamily="18" charset="0"/>
                <a:cs typeface="Times New Roman" pitchFamily="18" charset="0"/>
              </a:rPr>
              <a:t> 力學 運動</a:t>
            </a:r>
            <a:endParaRPr lang="en-US" altLang="zh-TW" sz="1800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pic>
        <p:nvPicPr>
          <p:cNvPr id="6147" name="Picture 1" descr="01_00ChapOpener-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1"/>
          <a:stretch>
            <a:fillRect/>
          </a:stretch>
        </p:blipFill>
        <p:spPr bwMode="auto">
          <a:xfrm>
            <a:off x="2807510" y="1010345"/>
            <a:ext cx="3024188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820094" y="3868515"/>
            <a:ext cx="3167063" cy="253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微分</a:t>
            </a:r>
            <a:endParaRPr lang="zh-TW" altLang="en-US" sz="1800" dirty="0"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牛頓運動定律</a:t>
            </a:r>
            <a:endParaRPr lang="zh-TW" altLang="en-US" sz="1800" dirty="0"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運動方程式（微分方程式）</a:t>
            </a:r>
            <a:endParaRPr lang="en-US" altLang="zh-TW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簡諧運動：運動方程式之範例</a:t>
            </a:r>
            <a:endParaRPr lang="zh-TW" altLang="en-US" sz="1800" dirty="0"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能量守恆、積分</a:t>
            </a:r>
            <a:endParaRPr lang="en-US" altLang="zh-TW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波動：波函數與波方程式</a:t>
            </a:r>
            <a:endParaRPr lang="zh-TW" altLang="en-US" sz="18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093404" y="561842"/>
            <a:ext cx="25501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Thermal Physics</a:t>
            </a:r>
            <a:r>
              <a:rPr lang="zh-TW" altLang="en-US" sz="1800" dirty="0">
                <a:latin typeface="Cambria Math" panose="02040503050406030204" pitchFamily="18" charset="0"/>
                <a:cs typeface="Times New Roman" pitchFamily="18" charset="0"/>
              </a:rPr>
              <a:t> 熱物理</a:t>
            </a:r>
            <a:endParaRPr lang="en-US" altLang="zh-TW" sz="1800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pic>
        <p:nvPicPr>
          <p:cNvPr id="7171" name="圖片 1" descr="4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6"/>
          <a:stretch>
            <a:fillRect/>
          </a:stretch>
        </p:blipFill>
        <p:spPr bwMode="auto">
          <a:xfrm>
            <a:off x="3131840" y="1066121"/>
            <a:ext cx="2665413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131840" y="3988462"/>
            <a:ext cx="3816350" cy="253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固體與液體的熱物理</a:t>
            </a:r>
            <a:endParaRPr lang="zh-TW" altLang="en-US" sz="1800" dirty="0"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熱力學第一定律</a:t>
            </a:r>
            <a:endParaRPr lang="zh-TW" altLang="en-US" sz="1800" dirty="0"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氣體的熱物理</a:t>
            </a:r>
            <a:endParaRPr lang="en-US" altLang="zh-TW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熱力學第二定律與熵</a:t>
            </a:r>
            <a:endParaRPr lang="en-US" altLang="zh-TW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氣體分子理論</a:t>
            </a:r>
            <a:endParaRPr lang="en-US" altLang="zh-TW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統計力學初步</a:t>
            </a:r>
            <a:endParaRPr lang="zh-TW" altLang="en-US" sz="1800" dirty="0"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3E2704-2504-E742-8041-878CD47DDEAA}"/>
              </a:ext>
            </a:extLst>
          </p:cNvPr>
          <p:cNvSpPr txBox="1"/>
          <p:nvPr/>
        </p:nvSpPr>
        <p:spPr>
          <a:xfrm>
            <a:off x="6084168" y="45091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熱平衡</a:t>
            </a:r>
            <a:endParaRPr lang="en-TW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9F77FE-E112-2345-BF3D-2D89F54DA026}"/>
              </a:ext>
            </a:extLst>
          </p:cNvPr>
          <p:cNvSpPr txBox="1"/>
          <p:nvPr/>
        </p:nvSpPr>
        <p:spPr>
          <a:xfrm>
            <a:off x="5508104" y="4902675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>
                <a:solidFill>
                  <a:srgbClr val="FF0000"/>
                </a:solidFill>
              </a:rPr>
              <a:t>微觀統計導致巨觀的熱現象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178968" y="764704"/>
            <a:ext cx="3673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Quantum Physics</a:t>
            </a:r>
            <a:r>
              <a:rPr lang="zh-TW" altLang="en-US" sz="1800" dirty="0">
                <a:latin typeface="Cambria Math" panose="02040503050406030204" pitchFamily="18" charset="0"/>
                <a:cs typeface="Times New Roman" pitchFamily="18" charset="0"/>
              </a:rPr>
              <a:t> 量子物理 </a:t>
            </a:r>
            <a:endParaRPr lang="en-US" altLang="zh-TW" sz="1800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pic>
        <p:nvPicPr>
          <p:cNvPr id="8195" name="Picture 1" descr="40_00ChapOpener-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8" b="4279"/>
          <a:stretch>
            <a:fillRect/>
          </a:stretch>
        </p:blipFill>
        <p:spPr bwMode="auto">
          <a:xfrm>
            <a:off x="2195736" y="1412776"/>
            <a:ext cx="28257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2195736" y="3701168"/>
            <a:ext cx="4444636" cy="253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光子</a:t>
            </a:r>
            <a:endParaRPr lang="zh-TW" altLang="en-US" sz="1800" dirty="0"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原子結構：光譜與波爾原子模型</a:t>
            </a:r>
            <a:endParaRPr lang="zh-TW" altLang="en-US" sz="1800" dirty="0"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物質波</a:t>
            </a:r>
            <a:endParaRPr lang="zh-TW" altLang="en-US" sz="1800" dirty="0"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薛丁格波方程式</a:t>
            </a:r>
            <a:endParaRPr lang="en-US" altLang="zh-TW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波與粒子的二重性</a:t>
            </a:r>
            <a:endParaRPr lang="en-US" altLang="zh-TW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1800" dirty="0">
                <a:cs typeface="Times New Roman" pitchFamily="18" charset="0"/>
              </a:rPr>
              <a:t>原子結構：電子的定態波函數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CB59C9-179B-CD40-A543-5C67B5B528DC}"/>
              </a:ext>
            </a:extLst>
          </p:cNvPr>
          <p:cNvSpPr txBox="1"/>
          <p:nvPr/>
        </p:nvSpPr>
        <p:spPr>
          <a:xfrm>
            <a:off x="5220072" y="321297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>
                <a:solidFill>
                  <a:srgbClr val="FF0000"/>
                </a:solidFill>
              </a:rPr>
              <a:t>波與粒子的二重性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858870" y="188640"/>
            <a:ext cx="3265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Electricity and Magnetism</a:t>
            </a:r>
            <a:r>
              <a:rPr lang="zh-TW" altLang="en-US" sz="1800" dirty="0">
                <a:latin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電磁</a:t>
            </a:r>
            <a:endParaRPr lang="en-US" altLang="zh-TW" sz="1800" dirty="0">
              <a:cs typeface="Times New Roman" pitchFamily="18" charset="0"/>
            </a:endParaRPr>
          </a:p>
        </p:txBody>
      </p:sp>
      <p:pic>
        <p:nvPicPr>
          <p:cNvPr id="9219" name="Picture 1" descr="26_00ChapOpener-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445" y="649260"/>
            <a:ext cx="2376488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3348038" y="3570842"/>
            <a:ext cx="3311525" cy="295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靜電場</a:t>
            </a:r>
            <a:endParaRPr lang="en-US" altLang="zh-TW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高斯定律</a:t>
            </a:r>
            <a:endParaRPr lang="en-US" altLang="zh-TW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電位</a:t>
            </a:r>
            <a:endParaRPr lang="zh-TW" altLang="en-US" sz="1800" dirty="0"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靜磁場與安培定律</a:t>
            </a:r>
            <a:endParaRPr lang="zh-TW" altLang="en-US" sz="1800" dirty="0"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變化的電磁場：電磁感應</a:t>
            </a:r>
            <a:endParaRPr lang="zh-TW" altLang="en-US" sz="1800" dirty="0"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Maxwell Equations</a:t>
            </a:r>
            <a:endParaRPr lang="en-US" altLang="zh-TW" sz="1800" dirty="0"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電磁波</a:t>
            </a:r>
            <a:endParaRPr lang="zh-TW" altLang="en-US" sz="1800" dirty="0"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96E429-14C8-244A-909E-B72440607B7F}"/>
              </a:ext>
            </a:extLst>
          </p:cNvPr>
          <p:cNvSpPr/>
          <p:nvPr/>
        </p:nvSpPr>
        <p:spPr>
          <a:xfrm>
            <a:off x="6092344" y="3199674"/>
            <a:ext cx="1800493" cy="466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電磁場與電磁波</a:t>
            </a:r>
            <a:endParaRPr lang="zh-TW" altLang="en-US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字方塊 1"/>
          <p:cNvSpPr txBox="1">
            <a:spLocks noChangeArrowheads="1"/>
          </p:cNvSpPr>
          <p:nvPr/>
        </p:nvSpPr>
        <p:spPr bwMode="auto">
          <a:xfrm>
            <a:off x="2771800" y="1213188"/>
            <a:ext cx="2087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Modern Physics</a:t>
            </a:r>
            <a:endParaRPr lang="zh-TW" altLang="en-US" sz="1800" dirty="0">
              <a:latin typeface="Cambria Math" panose="02040503050406030204" pitchFamily="18" charset="0"/>
            </a:endParaRPr>
          </a:p>
        </p:txBody>
      </p:sp>
      <p:sp>
        <p:nvSpPr>
          <p:cNvPr id="10243" name="文字方塊 2"/>
          <p:cNvSpPr txBox="1">
            <a:spLocks noChangeArrowheads="1"/>
          </p:cNvSpPr>
          <p:nvPr/>
        </p:nvSpPr>
        <p:spPr bwMode="auto">
          <a:xfrm>
            <a:off x="2771800" y="1843782"/>
            <a:ext cx="3744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Semiconductor?</a:t>
            </a:r>
            <a:endParaRPr lang="zh-TW" altLang="en-US" sz="1800" dirty="0">
              <a:latin typeface="Cambria Math" panose="02040503050406030204" pitchFamily="18" charset="0"/>
            </a:endParaRPr>
          </a:p>
        </p:txBody>
      </p:sp>
      <p:sp>
        <p:nvSpPr>
          <p:cNvPr id="10244" name="文字方塊 3"/>
          <p:cNvSpPr txBox="1">
            <a:spLocks noChangeArrowheads="1"/>
          </p:cNvSpPr>
          <p:nvPr/>
        </p:nvSpPr>
        <p:spPr bwMode="auto">
          <a:xfrm>
            <a:off x="2771800" y="2491482"/>
            <a:ext cx="2952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Fundamental Particles?</a:t>
            </a:r>
            <a:endParaRPr lang="zh-TW" altLang="en-US" sz="1800" dirty="0">
              <a:latin typeface="Cambria Math" panose="02040503050406030204" pitchFamily="18" charset="0"/>
            </a:endParaRPr>
          </a:p>
        </p:txBody>
      </p:sp>
      <p:sp>
        <p:nvSpPr>
          <p:cNvPr id="10245" name="文字方塊 4"/>
          <p:cNvSpPr txBox="1">
            <a:spLocks noChangeArrowheads="1"/>
          </p:cNvSpPr>
          <p:nvPr/>
        </p:nvSpPr>
        <p:spPr bwMode="auto">
          <a:xfrm>
            <a:off x="2771800" y="3140770"/>
            <a:ext cx="3024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Cosmology?</a:t>
            </a:r>
            <a:endParaRPr lang="zh-TW" altLang="en-US" sz="1800" dirty="0">
              <a:latin typeface="Cambria Math" panose="02040503050406030204" pitchFamily="18" charset="0"/>
            </a:endParaRPr>
          </a:p>
        </p:txBody>
      </p:sp>
      <p:sp>
        <p:nvSpPr>
          <p:cNvPr id="10246" name="文字方塊 5"/>
          <p:cNvSpPr txBox="1">
            <a:spLocks noChangeArrowheads="1"/>
          </p:cNvSpPr>
          <p:nvPr/>
        </p:nvSpPr>
        <p:spPr bwMode="auto">
          <a:xfrm>
            <a:off x="2771800" y="3717032"/>
            <a:ext cx="3168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Laser and Modern Optics</a:t>
            </a:r>
            <a:endParaRPr lang="zh-TW" altLang="en-US" sz="1800" dirty="0">
              <a:latin typeface="Cambria Math" panose="0204050305040603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EAE26D-0D8A-4644-BE44-46D9F65A40E5}"/>
              </a:ext>
            </a:extLst>
          </p:cNvPr>
          <p:cNvSpPr/>
          <p:nvPr/>
        </p:nvSpPr>
        <p:spPr>
          <a:xfrm>
            <a:off x="1916832" y="6165304"/>
            <a:ext cx="5310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TW" dirty="0">
                <a:hlinkClick r:id="rId2"/>
              </a:rPr>
              <a:t>https://www.mirrorvoice.com.tw/podcasts/78</a:t>
            </a:r>
            <a:endParaRPr lang="en-TW" dirty="0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BD2D6F9-60EC-1743-9C33-8ED852A6B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0" y="2275540"/>
            <a:ext cx="9144000" cy="3912485"/>
          </a:xfrm>
          <a:prstGeom prst="rect">
            <a:avLst/>
          </a:prstGeom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A70FB2D-005E-D545-AB90-91280C6D61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4"/>
          <a:stretch/>
        </p:blipFill>
        <p:spPr>
          <a:xfrm>
            <a:off x="-10570" y="439958"/>
            <a:ext cx="9144000" cy="378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34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547664" y="1315912"/>
            <a:ext cx="5832648" cy="961770"/>
            <a:chOff x="443932" y="838200"/>
            <a:chExt cx="7776864" cy="1282360"/>
          </a:xfrm>
        </p:grpSpPr>
        <p:sp>
          <p:nvSpPr>
            <p:cNvPr id="3" name="矩形 2"/>
            <p:cNvSpPr/>
            <p:nvPr/>
          </p:nvSpPr>
          <p:spPr>
            <a:xfrm>
              <a:off x="489488" y="1474272"/>
              <a:ext cx="4404015" cy="646288"/>
            </a:xfrm>
            <a:prstGeom prst="rect">
              <a:avLst/>
            </a:prstGeom>
            <a:noFill/>
          </p:spPr>
          <p:txBody>
            <a:bodyPr wrap="square" lIns="68547" tIns="34274" rIns="68547" bIns="34274">
              <a:spAutoFit/>
            </a:bodyPr>
            <a:lstStyle/>
            <a:p>
              <a:pPr defTabSz="685800"/>
              <a:r>
                <a:rPr lang="zh-TW" altLang="en-US" sz="1350" b="1" dirty="0">
                  <a:solidFill>
                    <a:srgbClr val="000000"/>
                  </a:solidFill>
                  <a:latin typeface="微軟正黑體"/>
                  <a:ea typeface="微軟正黑體"/>
                  <a:cs typeface="Arial"/>
                </a:rPr>
                <a:t>知識已經太過複雜，但容易取得，</a:t>
              </a:r>
              <a:endParaRPr lang="en-US" altLang="zh-TW" sz="1350" b="1" dirty="0">
                <a:solidFill>
                  <a:srgbClr val="000000"/>
                </a:solidFill>
                <a:latin typeface="微軟正黑體"/>
                <a:ea typeface="微軟正黑體"/>
                <a:cs typeface="Arial"/>
              </a:endParaRPr>
            </a:p>
            <a:p>
              <a:pPr defTabSz="685800"/>
              <a:r>
                <a:rPr lang="zh-TW" altLang="en-US" sz="1350" b="1" dirty="0">
                  <a:solidFill>
                    <a:srgbClr val="000000"/>
                  </a:solidFill>
                  <a:latin typeface="微軟正黑體"/>
                  <a:ea typeface="微軟正黑體"/>
                  <a:cs typeface="Arial"/>
                </a:rPr>
                <a:t>而且許多人未來的發展還有各式的可能！</a:t>
              </a:r>
              <a:endParaRPr lang="en-US" altLang="zh-TW" sz="1350" b="1" dirty="0">
                <a:solidFill>
                  <a:srgbClr val="000000"/>
                </a:solidFill>
                <a:latin typeface="微軟正黑體"/>
                <a:ea typeface="微軟正黑體"/>
                <a:cs typeface="Arial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43932" y="838200"/>
              <a:ext cx="7776864" cy="636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lnSpc>
                  <a:spcPts val="3000"/>
                </a:lnSpc>
                <a:defRPr/>
              </a:pPr>
              <a:r>
                <a:rPr lang="zh-TW" altLang="en-US" sz="3000" b="1" spc="-225" dirty="0">
                  <a:ln w="3175">
                    <a:noFill/>
                  </a:ln>
                  <a:solidFill>
                    <a:srgbClr val="000000"/>
                  </a:solidFill>
                  <a:latin typeface="Agency FB" panose="020B0503020202020204" pitchFamily="34" charset="0"/>
                  <a:ea typeface="微軟正黑體"/>
                  <a:cs typeface="Arial"/>
                </a:rPr>
                <a:t>大學學習的重點是能力，不是知識</a:t>
              </a:r>
              <a:endParaRPr lang="en-US" altLang="zh-TW" sz="3000" b="1" spc="-225" dirty="0">
                <a:ln w="3175">
                  <a:noFill/>
                </a:ln>
                <a:solidFill>
                  <a:srgbClr val="000000"/>
                </a:solidFill>
                <a:latin typeface="Agency FB" panose="020B0503020202020204" pitchFamily="34" charset="0"/>
                <a:ea typeface="微軟正黑體"/>
                <a:cs typeface="Arial"/>
              </a:endParaRPr>
            </a:p>
          </p:txBody>
        </p:sp>
      </p:grpSp>
      <p:sp>
        <p:nvSpPr>
          <p:cNvPr id="5" name="手繪多邊形 4"/>
          <p:cNvSpPr/>
          <p:nvPr/>
        </p:nvSpPr>
        <p:spPr>
          <a:xfrm>
            <a:off x="1996478" y="630112"/>
            <a:ext cx="34289" cy="571500"/>
          </a:xfrm>
          <a:custGeom>
            <a:avLst/>
            <a:gdLst>
              <a:gd name="connsiteX0" fmla="*/ 0 w 0"/>
              <a:gd name="connsiteY0" fmla="*/ 0 h 1850572"/>
              <a:gd name="connsiteX1" fmla="*/ 0 w 0"/>
              <a:gd name="connsiteY1" fmla="*/ 1850572 h 185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850572">
                <a:moveTo>
                  <a:pt x="0" y="0"/>
                </a:moveTo>
                <a:lnTo>
                  <a:pt x="0" y="185057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TW" altLang="en-US" sz="1350">
              <a:solidFill>
                <a:srgbClr val="FFFFFF"/>
              </a:solidFill>
              <a:latin typeface="Arial"/>
              <a:ea typeface="微軟正黑體"/>
              <a:cs typeface="Arial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5624900" y="323053"/>
            <a:ext cx="778513" cy="778511"/>
            <a:chOff x="1675607" y="1096631"/>
            <a:chExt cx="732170" cy="732170"/>
          </a:xfrm>
        </p:grpSpPr>
        <p:sp>
          <p:nvSpPr>
            <p:cNvPr id="7" name="文字方塊 6"/>
            <p:cNvSpPr txBox="1"/>
            <p:nvPr/>
          </p:nvSpPr>
          <p:spPr>
            <a:xfrm>
              <a:off x="1698792" y="1251872"/>
              <a:ext cx="685798" cy="318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685800"/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能力</a:t>
              </a:r>
              <a:endPara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8" name="群組 7"/>
            <p:cNvGrpSpPr/>
            <p:nvPr/>
          </p:nvGrpSpPr>
          <p:grpSpPr>
            <a:xfrm>
              <a:off x="1675607" y="1096631"/>
              <a:ext cx="732170" cy="732170"/>
              <a:chOff x="1746269" y="879893"/>
              <a:chExt cx="892247" cy="892247"/>
            </a:xfrm>
          </p:grpSpPr>
          <p:sp>
            <p:nvSpPr>
              <p:cNvPr id="9" name="弧形 8"/>
              <p:cNvSpPr/>
              <p:nvPr/>
            </p:nvSpPr>
            <p:spPr>
              <a:xfrm>
                <a:off x="1746269" y="879893"/>
                <a:ext cx="892247" cy="892247"/>
              </a:xfrm>
              <a:prstGeom prst="arc">
                <a:avLst>
                  <a:gd name="adj1" fmla="val 14592305"/>
                  <a:gd name="adj2" fmla="val 12875246"/>
                </a:avLst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/>
                <a:endParaRPr lang="zh-TW" altLang="en-US" sz="2000">
                  <a:solidFill>
                    <a:srgbClr val="FFFFFF"/>
                  </a:solidFill>
                  <a:latin typeface="Arial"/>
                  <a:ea typeface="微軟正黑體"/>
                  <a:cs typeface="Arial"/>
                </a:endParaRPr>
              </a:p>
            </p:txBody>
          </p:sp>
          <p:sp>
            <p:nvSpPr>
              <p:cNvPr id="10" name="橢圓 9"/>
              <p:cNvSpPr/>
              <p:nvPr/>
            </p:nvSpPr>
            <p:spPr>
              <a:xfrm>
                <a:off x="1887365" y="972304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TW" altLang="en-US" sz="2000">
                  <a:solidFill>
                    <a:srgbClr val="FFFFFF"/>
                  </a:solidFill>
                  <a:latin typeface="Arial"/>
                  <a:ea typeface="微軟正黑體"/>
                  <a:cs typeface="Arial"/>
                </a:endParaRPr>
              </a:p>
            </p:txBody>
          </p:sp>
        </p:grpSp>
      </p:grpSp>
      <p:grpSp>
        <p:nvGrpSpPr>
          <p:cNvPr id="11" name="群組 10"/>
          <p:cNvGrpSpPr/>
          <p:nvPr/>
        </p:nvGrpSpPr>
        <p:grpSpPr>
          <a:xfrm>
            <a:off x="1519266" y="3837993"/>
            <a:ext cx="6234628" cy="1071636"/>
            <a:chOff x="443932" y="838200"/>
            <a:chExt cx="8312836" cy="1428848"/>
          </a:xfrm>
        </p:grpSpPr>
        <p:sp>
          <p:nvSpPr>
            <p:cNvPr id="12" name="矩形 11"/>
            <p:cNvSpPr/>
            <p:nvPr/>
          </p:nvSpPr>
          <p:spPr>
            <a:xfrm>
              <a:off x="481609" y="1620760"/>
              <a:ext cx="5088751" cy="646288"/>
            </a:xfrm>
            <a:prstGeom prst="rect">
              <a:avLst/>
            </a:prstGeom>
            <a:noFill/>
          </p:spPr>
          <p:txBody>
            <a:bodyPr wrap="square" lIns="68547" tIns="34274" rIns="68547" bIns="34274">
              <a:spAutoFit/>
            </a:bodyPr>
            <a:lstStyle/>
            <a:p>
              <a:pPr defTabSz="685800"/>
              <a:r>
                <a:rPr lang="zh-TW" altLang="en-US" sz="1350" b="1" dirty="0">
                  <a:solidFill>
                    <a:srgbClr val="000000"/>
                  </a:solidFill>
                  <a:latin typeface="微軟正黑體"/>
                  <a:ea typeface="微軟正黑體"/>
                  <a:cs typeface="Arial"/>
                </a:rPr>
                <a:t>只有透過知識的學習、思考、討論、掙扎、挫折，才能培養思考與解決問題的能力！</a:t>
              </a:r>
              <a:endParaRPr lang="en-US" altLang="zh-TW" sz="1350" b="1" dirty="0">
                <a:solidFill>
                  <a:srgbClr val="000000"/>
                </a:solidFill>
                <a:latin typeface="微軟正黑體"/>
                <a:ea typeface="微軟正黑體"/>
                <a:cs typeface="Arial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43932" y="838200"/>
              <a:ext cx="8312836" cy="636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lnSpc>
                  <a:spcPts val="3000"/>
                </a:lnSpc>
                <a:defRPr/>
              </a:pPr>
              <a:r>
                <a:rPr lang="zh-TW" altLang="en-US" sz="3000" b="1" spc="-225" dirty="0">
                  <a:ln w="3175">
                    <a:noFill/>
                  </a:ln>
                  <a:solidFill>
                    <a:srgbClr val="000000"/>
                  </a:solidFill>
                  <a:latin typeface="Agency FB" panose="020B0503020202020204" pitchFamily="34" charset="0"/>
                  <a:ea typeface="微軟正黑體"/>
                  <a:cs typeface="Arial"/>
                </a:rPr>
                <a:t>但培養能力，必須透過知識的學習</a:t>
              </a:r>
              <a:endParaRPr lang="en-US" altLang="zh-TW" sz="3000" b="1" spc="-225" dirty="0">
                <a:ln w="3175">
                  <a:noFill/>
                </a:ln>
                <a:solidFill>
                  <a:srgbClr val="000000"/>
                </a:solidFill>
                <a:latin typeface="Agency FB" panose="020B0503020202020204" pitchFamily="34" charset="0"/>
                <a:ea typeface="微軟正黑體"/>
                <a:cs typeface="Arial"/>
              </a:endParaRPr>
            </a:p>
          </p:txBody>
        </p:sp>
      </p:grpSp>
      <p:sp>
        <p:nvSpPr>
          <p:cNvPr id="14" name="手繪多邊形 13"/>
          <p:cNvSpPr/>
          <p:nvPr/>
        </p:nvSpPr>
        <p:spPr>
          <a:xfrm>
            <a:off x="1968080" y="3152193"/>
            <a:ext cx="34289" cy="571500"/>
          </a:xfrm>
          <a:custGeom>
            <a:avLst/>
            <a:gdLst>
              <a:gd name="connsiteX0" fmla="*/ 0 w 0"/>
              <a:gd name="connsiteY0" fmla="*/ 0 h 1850572"/>
              <a:gd name="connsiteX1" fmla="*/ 0 w 0"/>
              <a:gd name="connsiteY1" fmla="*/ 1850572 h 185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850572">
                <a:moveTo>
                  <a:pt x="0" y="0"/>
                </a:moveTo>
                <a:lnTo>
                  <a:pt x="0" y="185057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TW" altLang="en-US" sz="1350">
              <a:solidFill>
                <a:srgbClr val="FFFFFF"/>
              </a:solidFill>
              <a:latin typeface="Arial"/>
              <a:ea typeface="微軟正黑體"/>
              <a:cs typeface="Arial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617778" y="6381328"/>
            <a:ext cx="2030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思考力的重訓！</a:t>
            </a: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411143"/>
            <a:ext cx="2971059" cy="1898177"/>
          </a:xfrm>
          <a:prstGeom prst="rect">
            <a:avLst/>
          </a:prstGeom>
        </p:spPr>
      </p:pic>
      <p:grpSp>
        <p:nvGrpSpPr>
          <p:cNvPr id="22" name="群組 21"/>
          <p:cNvGrpSpPr/>
          <p:nvPr/>
        </p:nvGrpSpPr>
        <p:grpSpPr>
          <a:xfrm>
            <a:off x="5649553" y="2726708"/>
            <a:ext cx="778513" cy="778511"/>
            <a:chOff x="1675607" y="1096631"/>
            <a:chExt cx="732170" cy="732170"/>
          </a:xfrm>
        </p:grpSpPr>
        <p:sp>
          <p:nvSpPr>
            <p:cNvPr id="23" name="文字方塊 22"/>
            <p:cNvSpPr txBox="1"/>
            <p:nvPr/>
          </p:nvSpPr>
          <p:spPr>
            <a:xfrm>
              <a:off x="1698792" y="1251872"/>
              <a:ext cx="685798" cy="318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685800"/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知識</a:t>
              </a:r>
              <a:endPara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4" name="群組 23"/>
            <p:cNvGrpSpPr/>
            <p:nvPr/>
          </p:nvGrpSpPr>
          <p:grpSpPr>
            <a:xfrm>
              <a:off x="1675607" y="1096631"/>
              <a:ext cx="732170" cy="732170"/>
              <a:chOff x="1746269" y="879893"/>
              <a:chExt cx="892247" cy="892247"/>
            </a:xfrm>
          </p:grpSpPr>
          <p:sp>
            <p:nvSpPr>
              <p:cNvPr id="25" name="弧形 24"/>
              <p:cNvSpPr/>
              <p:nvPr/>
            </p:nvSpPr>
            <p:spPr>
              <a:xfrm>
                <a:off x="1746269" y="879893"/>
                <a:ext cx="892247" cy="892247"/>
              </a:xfrm>
              <a:prstGeom prst="arc">
                <a:avLst>
                  <a:gd name="adj1" fmla="val 14592305"/>
                  <a:gd name="adj2" fmla="val 12875246"/>
                </a:avLst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/>
                <a:endParaRPr lang="zh-TW" altLang="en-US" sz="2000">
                  <a:solidFill>
                    <a:srgbClr val="FFFFFF"/>
                  </a:solidFill>
                  <a:latin typeface="Arial"/>
                  <a:ea typeface="微軟正黑體"/>
                  <a:cs typeface="Arial"/>
                </a:endParaRPr>
              </a:p>
            </p:txBody>
          </p:sp>
          <p:sp>
            <p:nvSpPr>
              <p:cNvPr id="26" name="橢圓 25"/>
              <p:cNvSpPr/>
              <p:nvPr/>
            </p:nvSpPr>
            <p:spPr>
              <a:xfrm>
                <a:off x="1887365" y="972304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zh-TW" altLang="en-US" sz="2000">
                  <a:solidFill>
                    <a:srgbClr val="FFFFFF"/>
                  </a:solidFill>
                  <a:latin typeface="Arial"/>
                  <a:ea typeface="微軟正黑體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874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E95F75-A590-FA46-BAB5-418170788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578196"/>
            <a:ext cx="6273800" cy="3378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3A9223-2E64-5D43-BD9A-0FF6374ECA42}"/>
              </a:ext>
            </a:extLst>
          </p:cNvPr>
          <p:cNvSpPr txBox="1"/>
          <p:nvPr/>
        </p:nvSpPr>
        <p:spPr>
          <a:xfrm>
            <a:off x="2027456" y="4590704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/>
              <a:t>競爭是殘酷的！ 你競爭的利基是什麼？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1B3B68-02C3-274A-AA3B-CD0B3AD72D49}"/>
              </a:ext>
            </a:extLst>
          </p:cNvPr>
          <p:cNvSpPr txBox="1"/>
          <p:nvPr/>
        </p:nvSpPr>
        <p:spPr>
          <a:xfrm>
            <a:off x="2027456" y="414908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/>
              <a:t>收入的分配是越來越不平均，報酬集中在頂端。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9322CB-F1BF-D54B-8E31-7C869DAA4BC8}"/>
              </a:ext>
            </a:extLst>
          </p:cNvPr>
          <p:cNvSpPr txBox="1"/>
          <p:nvPr/>
        </p:nvSpPr>
        <p:spPr>
          <a:xfrm>
            <a:off x="2027456" y="5038786"/>
            <a:ext cx="643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/>
              <a:t>如果你的志向就是尋找臉書上評分最高，</a:t>
            </a:r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</a:t>
            </a:r>
            <a:r>
              <a:rPr lang="en-TW" dirty="0"/>
              <a:t>上追隨者最多的，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DF51D7-A548-9E44-8952-9954860A1837}"/>
              </a:ext>
            </a:extLst>
          </p:cNvPr>
          <p:cNvSpPr/>
          <p:nvPr/>
        </p:nvSpPr>
        <p:spPr>
          <a:xfrm>
            <a:off x="2027456" y="5475364"/>
            <a:ext cx="3840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TW" dirty="0"/>
              <a:t>你註定就是與平均值對齊。</a:t>
            </a:r>
          </a:p>
        </p:txBody>
      </p:sp>
    </p:spTree>
    <p:extLst>
      <p:ext uri="{BB962C8B-B14F-4D97-AF65-F5344CB8AC3E}">
        <p14:creationId xmlns:p14="http://schemas.microsoft.com/office/powerpoint/2010/main" val="278509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346019" y="2260322"/>
            <a:ext cx="6118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rgbClr val="FF0000"/>
                </a:solidFill>
              </a:rPr>
              <a:t>希望能在這個課程中，讓你感覺到物理思考的 </a:t>
            </a:r>
            <a:r>
              <a:rPr lang="en-US" altLang="zh-TW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</a:t>
            </a:r>
            <a:r>
              <a:rPr lang="en-US" altLang="zh-TW" sz="1800" b="1" dirty="0">
                <a:solidFill>
                  <a:srgbClr val="FF0000"/>
                </a:solidFill>
              </a:rPr>
              <a:t>─</a:t>
            </a:r>
            <a:r>
              <a:rPr lang="zh-TW" altLang="en-US" sz="1800" b="1" dirty="0">
                <a:solidFill>
                  <a:srgbClr val="FF0000"/>
                </a:solidFill>
              </a:rPr>
              <a:t>樂趣。 </a:t>
            </a:r>
          </a:p>
        </p:txBody>
      </p:sp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1346019" y="2908394"/>
            <a:ext cx="684053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rgbClr val="FF0000"/>
                </a:solidFill>
              </a:rPr>
              <a:t>了解物理是一種有系統而且理性的思考方式</a:t>
            </a:r>
            <a:endParaRPr lang="en-US" altLang="zh-TW" sz="1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rgbClr val="FF0000"/>
                </a:solidFill>
              </a:rPr>
              <a:t>提供了我們面對自然世界，一個珍貴而不可或缺的觀點。</a:t>
            </a:r>
          </a:p>
        </p:txBody>
      </p:sp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1346019" y="3988514"/>
            <a:ext cx="5040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rgbClr val="FF0000"/>
                </a:solidFill>
              </a:rPr>
              <a:t>以這個觀點來了解自然，是充滿了 </a:t>
            </a:r>
            <a:r>
              <a:rPr lang="en-US" altLang="zh-TW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</a:t>
            </a:r>
            <a:r>
              <a:rPr lang="zh-TW" altLang="en-US" sz="1800" b="1" dirty="0">
                <a:solidFill>
                  <a:srgbClr val="FF0000"/>
                </a:solidFill>
              </a:rPr>
              <a:t> 樂趣。</a:t>
            </a:r>
          </a:p>
        </p:txBody>
      </p:sp>
    </p:spTree>
    <p:extLst>
      <p:ext uri="{BB962C8B-B14F-4D97-AF65-F5344CB8AC3E}">
        <p14:creationId xmlns:p14="http://schemas.microsoft.com/office/powerpoint/2010/main" val="260687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547664" y="5821786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Sears and </a:t>
            </a:r>
            <a:r>
              <a:rPr lang="en-US" altLang="zh-TW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Zemansky’s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 Physics with Modern Physics</a:t>
            </a: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15/E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D. Young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R. A. Freedman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media.wiley.com/product_data/coverImage300/44/11182307/111823074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1975" y="-26008013"/>
            <a:ext cx="28575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000" y="692696"/>
            <a:ext cx="3971201" cy="5075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University Physics with Modern Physics (15th Edition) - Global - eBook">
            <a:extLst>
              <a:ext uri="{FF2B5EF4-FFF2-40B4-BE49-F238E27FC236}">
                <a16:creationId xmlns:a16="http://schemas.microsoft.com/office/drawing/2014/main" id="{4334494A-39B9-0B4C-B7FD-136F3F52C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75480"/>
            <a:ext cx="1893677" cy="229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47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en-US" altLang="zh-TW" sz="2800" b="1" dirty="0">
              <a:solidFill>
                <a:schemeClr val="bg2">
                  <a:lumMod val="60000"/>
                  <a:lumOff val="4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It is an exciting time to be a scientist!</a:t>
            </a:r>
          </a:p>
          <a:p>
            <a:endParaRPr lang="zh-TW" altLang="en-US" sz="2800" b="1" dirty="0">
              <a:solidFill>
                <a:srgbClr val="0000FF"/>
              </a:solidFill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339752" y="89942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latin typeface="+mn-lt"/>
              </a:rPr>
              <a:t>做科學很令人興奮</a:t>
            </a:r>
            <a:r>
              <a:rPr lang="en-US" altLang="zh-TW" b="1" dirty="0">
                <a:latin typeface="+mn-lt"/>
              </a:rPr>
              <a:t>!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99" y="1384995"/>
            <a:ext cx="6147802" cy="51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86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2276872"/>
            <a:ext cx="4896544" cy="261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3" t="10457" r="32165"/>
          <a:stretch/>
        </p:blipFill>
        <p:spPr>
          <a:xfrm>
            <a:off x="251520" y="548680"/>
            <a:ext cx="4476066" cy="596755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076056" y="1351500"/>
            <a:ext cx="374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2015</a:t>
            </a:r>
            <a:r>
              <a:rPr lang="en-US" altLang="zh-TW" dirty="0"/>
              <a:t> </a:t>
            </a:r>
            <a:r>
              <a:rPr lang="zh-TW" altLang="en-US" dirty="0"/>
              <a:t>發現由黑洞撞擊產生的重力波</a:t>
            </a:r>
          </a:p>
        </p:txBody>
      </p:sp>
    </p:spTree>
    <p:extLst>
      <p:ext uri="{BB962C8B-B14F-4D97-AF65-F5344CB8AC3E}">
        <p14:creationId xmlns:p14="http://schemas.microsoft.com/office/powerpoint/2010/main" val="1663089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6" y="0"/>
            <a:ext cx="8183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38643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44450">
          <a:solidFill>
            <a:srgbClr val="00B05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8615</TotalTime>
  <Words>441</Words>
  <Application>Microsoft Macintosh PowerPoint</Application>
  <PresentationFormat>On-screen Show (4:3)</PresentationFormat>
  <Paragraphs>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微軟正黑體</vt:lpstr>
      <vt:lpstr>Agency FB</vt:lpstr>
      <vt:lpstr>Arial</vt:lpstr>
      <vt:lpstr>Cambria Math</vt:lpstr>
      <vt:lpstr>Times New Roman</vt:lpstr>
      <vt:lpstr>預設簡報設計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Chia-Hung Chang</dc:creator>
  <cp:lastModifiedBy>Chia-Hung Vincent Chang</cp:lastModifiedBy>
  <cp:revision>685</cp:revision>
  <dcterms:created xsi:type="dcterms:W3CDTF">2005-09-09T06:37:29Z</dcterms:created>
  <dcterms:modified xsi:type="dcterms:W3CDTF">2021-09-26T06:41:15Z</dcterms:modified>
</cp:coreProperties>
</file>